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3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</p:sldIdLst>
  <p:sldSz cx="12192000" cy="6858000"/>
  <p:notesSz cx="121920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68831" autoAdjust="0"/>
  </p:normalViewPr>
  <p:slideViewPr>
    <p:cSldViewPr>
      <p:cViewPr>
        <p:scale>
          <a:sx n="66" d="100"/>
          <a:sy n="66" d="100"/>
        </p:scale>
        <p:origin x="876" y="-666"/>
      </p:cViewPr>
      <p:guideLst>
        <p:guide orient="horz" pos="2880"/>
        <p:guide pos="2160"/>
      </p:guideLst>
    </p:cSldViewPr>
  </p:slideViewPr>
  <p:notesTextViewPr>
    <p:cViewPr>
      <p:scale>
        <a:sx n="125" d="100"/>
        <a:sy n="125" d="100"/>
      </p:scale>
      <p:origin x="0" y="-18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viewProps" Target="view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theme" Target="theme/theme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notesMaster" Target="notesMasters/notesMaster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B2FC66-613A-46F6-BD9A-EE0D06A037DE}" type="datetimeFigureOut">
              <a:rPr lang="en-ID" smtClean="0"/>
              <a:t>29/04/2025</a:t>
            </a:fld>
            <a:endParaRPr lang="en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ECB66A-84AC-4FF3-ADE9-89DD2BB48BAC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031096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ECB66A-84AC-4FF3-ADE9-89DD2BB48BAC}" type="slidenum">
              <a:rPr lang="en-ID" smtClean="0"/>
              <a:t>1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5639198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dirty="0" err="1"/>
              <a:t>Apa</a:t>
            </a:r>
            <a:r>
              <a:rPr lang="en-ID" dirty="0"/>
              <a:t> yang </a:t>
            </a:r>
            <a:r>
              <a:rPr lang="en-ID" dirty="0" err="1"/>
              <a:t>dimaksud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Pengujian</a:t>
            </a:r>
            <a:r>
              <a:rPr lang="en-ID" dirty="0"/>
              <a:t> </a:t>
            </a:r>
            <a:r>
              <a:rPr lang="en-ID" dirty="0" err="1"/>
              <a:t>Penetrasi</a:t>
            </a:r>
            <a:r>
              <a:rPr lang="en-ID" dirty="0"/>
              <a:t>?</a:t>
            </a:r>
          </a:p>
          <a:p>
            <a:endParaRPr lang="en-ID" dirty="0"/>
          </a:p>
          <a:p>
            <a:r>
              <a:rPr lang="en-ID" dirty="0" err="1"/>
              <a:t>Pengujian</a:t>
            </a:r>
            <a:r>
              <a:rPr lang="en-ID" dirty="0"/>
              <a:t> </a:t>
            </a:r>
            <a:r>
              <a:rPr lang="en-ID" dirty="0" err="1"/>
              <a:t>penetrasi</a:t>
            </a:r>
            <a:r>
              <a:rPr lang="en-ID" dirty="0"/>
              <a:t> </a:t>
            </a:r>
            <a:r>
              <a:rPr lang="en-ID" dirty="0" err="1"/>
              <a:t>mensimulasikan</a:t>
            </a:r>
            <a:r>
              <a:rPr lang="en-ID" dirty="0"/>
              <a:t> </a:t>
            </a:r>
            <a:r>
              <a:rPr lang="en-ID" dirty="0" err="1"/>
              <a:t>skenario</a:t>
            </a:r>
            <a:r>
              <a:rPr lang="en-ID" dirty="0"/>
              <a:t> </a:t>
            </a:r>
            <a:r>
              <a:rPr lang="en-ID" dirty="0" err="1"/>
              <a:t>serangan</a:t>
            </a:r>
            <a:r>
              <a:rPr lang="en-ID" dirty="0"/>
              <a:t> dunia </a:t>
            </a:r>
            <a:r>
              <a:rPr lang="en-ID" dirty="0" err="1"/>
              <a:t>nyata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mengidentifikasi</a:t>
            </a:r>
            <a:r>
              <a:rPr lang="en-ID" dirty="0"/>
              <a:t> </a:t>
            </a:r>
            <a:r>
              <a:rPr lang="en-ID" dirty="0" err="1"/>
              <a:t>kerentanan</a:t>
            </a:r>
            <a:r>
              <a:rPr lang="en-ID" dirty="0"/>
              <a:t> yang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dieksploitasi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sistem</a:t>
            </a:r>
            <a:r>
              <a:rPr lang="en-ID" dirty="0"/>
              <a:t> Anda.</a:t>
            </a:r>
          </a:p>
          <a:p>
            <a:endParaRPr lang="en-ID" dirty="0"/>
          </a:p>
          <a:p>
            <a:r>
              <a:rPr lang="en-ID" dirty="0" err="1"/>
              <a:t>Membantu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menentukan</a:t>
            </a:r>
            <a:r>
              <a:rPr lang="en-ID" dirty="0"/>
              <a:t> </a:t>
            </a:r>
            <a:r>
              <a:rPr lang="en-ID" dirty="0" err="1"/>
              <a:t>kelayakan</a:t>
            </a:r>
            <a:r>
              <a:rPr lang="en-ID" dirty="0"/>
              <a:t> </a:t>
            </a:r>
            <a:r>
              <a:rPr lang="en-ID" dirty="0" err="1"/>
              <a:t>serangkaian</a:t>
            </a:r>
            <a:r>
              <a:rPr lang="en-ID" dirty="0"/>
              <a:t> </a:t>
            </a:r>
            <a:r>
              <a:rPr lang="en-ID" dirty="0" err="1"/>
              <a:t>vektor</a:t>
            </a:r>
            <a:r>
              <a:rPr lang="en-ID" dirty="0"/>
              <a:t> </a:t>
            </a:r>
            <a:r>
              <a:rPr lang="en-ID" dirty="0" err="1"/>
              <a:t>serangan</a:t>
            </a:r>
            <a:r>
              <a:rPr lang="en-ID" dirty="0"/>
              <a:t> dan</a:t>
            </a:r>
          </a:p>
          <a:p>
            <a:r>
              <a:rPr lang="en-ID" dirty="0" err="1"/>
              <a:t>menentukan</a:t>
            </a:r>
            <a:r>
              <a:rPr lang="en-ID" dirty="0"/>
              <a:t> </a:t>
            </a:r>
            <a:r>
              <a:rPr lang="en-ID" dirty="0" err="1"/>
              <a:t>potensi</a:t>
            </a:r>
            <a:r>
              <a:rPr lang="en-ID" dirty="0"/>
              <a:t> </a:t>
            </a:r>
            <a:r>
              <a:rPr lang="en-ID" dirty="0" err="1"/>
              <a:t>dampak</a:t>
            </a:r>
            <a:r>
              <a:rPr lang="en-ID" dirty="0"/>
              <a:t> </a:t>
            </a:r>
            <a:r>
              <a:rPr lang="en-ID" dirty="0" err="1"/>
              <a:t>bisnis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</a:t>
            </a:r>
            <a:r>
              <a:rPr lang="en-ID" dirty="0" err="1"/>
              <a:t>serangan</a:t>
            </a:r>
            <a:r>
              <a:rPr lang="en-ID" dirty="0"/>
              <a:t> yang </a:t>
            </a:r>
            <a:r>
              <a:rPr lang="en-ID" dirty="0" err="1"/>
              <a:t>berhasil</a:t>
            </a:r>
            <a:r>
              <a:rPr lang="en-ID" dirty="0"/>
              <a:t>.</a:t>
            </a:r>
          </a:p>
          <a:p>
            <a:endParaRPr lang="en-ID" dirty="0"/>
          </a:p>
          <a:p>
            <a:r>
              <a:rPr lang="en-ID" dirty="0" err="1"/>
              <a:t>Memberikan</a:t>
            </a:r>
            <a:r>
              <a:rPr lang="en-ID" dirty="0"/>
              <a:t> </a:t>
            </a:r>
            <a:r>
              <a:rPr lang="en-ID" dirty="0" err="1"/>
              <a:t>pendekatan</a:t>
            </a:r>
            <a:r>
              <a:rPr lang="en-ID" dirty="0"/>
              <a:t> </a:t>
            </a:r>
            <a:r>
              <a:rPr lang="en-ID" dirty="0" err="1"/>
              <a:t>komprehensif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langkah-langkah</a:t>
            </a:r>
            <a:r>
              <a:rPr lang="en-ID" dirty="0"/>
              <a:t> </a:t>
            </a:r>
            <a:r>
              <a:rPr lang="en-ID" dirty="0" err="1"/>
              <a:t>persiapan</a:t>
            </a:r>
            <a:r>
              <a:rPr lang="en-ID" dirty="0"/>
              <a:t> yang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diambil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mencegah</a:t>
            </a:r>
            <a:r>
              <a:rPr lang="en-ID" dirty="0"/>
              <a:t> </a:t>
            </a:r>
            <a:r>
              <a:rPr lang="en-ID" dirty="0" err="1"/>
              <a:t>eksploitasi</a:t>
            </a:r>
            <a:r>
              <a:rPr lang="en-ID" dirty="0"/>
              <a:t> yang </a:t>
            </a:r>
            <a:r>
              <a:rPr lang="en-ID" dirty="0" err="1"/>
              <a:t>akan</a:t>
            </a:r>
            <a:r>
              <a:rPr lang="en-ID" dirty="0"/>
              <a:t> </a:t>
            </a:r>
            <a:r>
              <a:rPr lang="en-ID" dirty="0" err="1"/>
              <a:t>datang</a:t>
            </a:r>
            <a:r>
              <a:rPr lang="en-ID" dirty="0"/>
              <a:t>.</a:t>
            </a:r>
          </a:p>
          <a:p>
            <a:endParaRPr lang="en-ID" dirty="0"/>
          </a:p>
          <a:p>
            <a:r>
              <a:rPr lang="en-ID" dirty="0" err="1"/>
              <a:t>Mengevaluasi</a:t>
            </a:r>
            <a:r>
              <a:rPr lang="en-ID" dirty="0"/>
              <a:t> </a:t>
            </a:r>
            <a:r>
              <a:rPr lang="en-ID" dirty="0" err="1"/>
              <a:t>efisiensi</a:t>
            </a:r>
            <a:r>
              <a:rPr lang="en-ID" dirty="0"/>
              <a:t> </a:t>
            </a:r>
            <a:r>
              <a:rPr lang="en-ID" dirty="0" err="1"/>
              <a:t>perangkat</a:t>
            </a:r>
            <a:r>
              <a:rPr lang="en-ID" dirty="0"/>
              <a:t> </a:t>
            </a:r>
            <a:r>
              <a:rPr lang="en-ID" dirty="0" err="1"/>
              <a:t>keamanan</a:t>
            </a:r>
            <a:r>
              <a:rPr lang="en-ID" dirty="0"/>
              <a:t> </a:t>
            </a:r>
            <a:r>
              <a:rPr lang="en-ID" dirty="0" err="1"/>
              <a:t>jaringan</a:t>
            </a:r>
            <a:r>
              <a:rPr lang="en-ID" dirty="0"/>
              <a:t> </a:t>
            </a:r>
            <a:r>
              <a:rPr lang="en-ID" dirty="0" err="1"/>
              <a:t>seperti</a:t>
            </a:r>
            <a:endParaRPr lang="en-ID" dirty="0"/>
          </a:p>
          <a:p>
            <a:r>
              <a:rPr lang="en-ID" dirty="0"/>
              <a:t>firewall, router, dan server web.</a:t>
            </a:r>
          </a:p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ECB66A-84AC-4FF3-ADE9-89DD2BB48BAC}" type="slidenum">
              <a:rPr lang="en-ID" smtClean="0"/>
              <a:t>10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52254094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dirty="0" err="1"/>
              <a:t>Metodologi</a:t>
            </a:r>
            <a:r>
              <a:rPr lang="en-ID" dirty="0"/>
              <a:t> </a:t>
            </a:r>
            <a:r>
              <a:rPr lang="en-ID" dirty="0" err="1"/>
              <a:t>Pengujian</a:t>
            </a:r>
            <a:r>
              <a:rPr lang="en-ID" dirty="0"/>
              <a:t> </a:t>
            </a:r>
            <a:r>
              <a:rPr lang="en-ID" dirty="0" err="1"/>
              <a:t>Penetrasi</a:t>
            </a:r>
            <a:r>
              <a:rPr lang="en-ID" dirty="0"/>
              <a:t> Basis Data</a:t>
            </a:r>
          </a:p>
          <a:p>
            <a:r>
              <a:rPr lang="en-ID" dirty="0" err="1"/>
              <a:t>Presentasi</a:t>
            </a:r>
            <a:r>
              <a:rPr lang="en-ID" dirty="0"/>
              <a:t> </a:t>
            </a: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akan</a:t>
            </a:r>
            <a:r>
              <a:rPr lang="en-ID" dirty="0"/>
              <a:t> </a:t>
            </a:r>
            <a:r>
              <a:rPr lang="en-ID" dirty="0" err="1"/>
              <a:t>menguraikan</a:t>
            </a:r>
            <a:r>
              <a:rPr lang="en-ID" dirty="0"/>
              <a:t> </a:t>
            </a:r>
            <a:r>
              <a:rPr lang="en-ID" dirty="0" err="1"/>
              <a:t>langkah-langkah</a:t>
            </a:r>
            <a:r>
              <a:rPr lang="en-ID" dirty="0"/>
              <a:t> </a:t>
            </a:r>
            <a:r>
              <a:rPr lang="en-ID" dirty="0" err="1"/>
              <a:t>utama</a:t>
            </a:r>
            <a:r>
              <a:rPr lang="en-ID" dirty="0"/>
              <a:t> dan </a:t>
            </a:r>
            <a:r>
              <a:rPr lang="en-ID" dirty="0" err="1"/>
              <a:t>pertimbangan</a:t>
            </a:r>
            <a:r>
              <a:rPr lang="en-ID" dirty="0"/>
              <a:t> yang </a:t>
            </a:r>
            <a:r>
              <a:rPr lang="en-ID" dirty="0" err="1"/>
              <a:t>terlibat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melakukan</a:t>
            </a:r>
            <a:r>
              <a:rPr lang="en-ID" dirty="0"/>
              <a:t> </a:t>
            </a:r>
            <a:r>
              <a:rPr lang="en-ID" dirty="0" err="1"/>
              <a:t>pengujian</a:t>
            </a:r>
            <a:r>
              <a:rPr lang="en-ID" dirty="0"/>
              <a:t> </a:t>
            </a:r>
            <a:r>
              <a:rPr lang="en-ID" dirty="0" err="1"/>
              <a:t>penetrasi</a:t>
            </a:r>
            <a:r>
              <a:rPr lang="en-ID" dirty="0"/>
              <a:t> basis data yang </a:t>
            </a:r>
            <a:r>
              <a:rPr lang="en-ID" dirty="0" err="1"/>
              <a:t>efektif</a:t>
            </a:r>
            <a:r>
              <a:rPr lang="en-ID" dirty="0"/>
              <a:t>.</a:t>
            </a:r>
          </a:p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ECB66A-84AC-4FF3-ADE9-89DD2BB48BAC}" type="slidenum">
              <a:rPr lang="en-ID" smtClean="0"/>
              <a:t>100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745343810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dirty="0" err="1"/>
              <a:t>Pengintaian</a:t>
            </a:r>
            <a:r>
              <a:rPr lang="en-ID" dirty="0"/>
              <a:t> dan </a:t>
            </a:r>
            <a:r>
              <a:rPr lang="en-ID" dirty="0" err="1"/>
              <a:t>Pengumpulan</a:t>
            </a:r>
            <a:r>
              <a:rPr lang="en-ID" dirty="0"/>
              <a:t> </a:t>
            </a:r>
            <a:r>
              <a:rPr lang="en-ID" dirty="0" err="1"/>
              <a:t>Informasi</a:t>
            </a:r>
            <a:endParaRPr lang="en-ID" dirty="0"/>
          </a:p>
          <a:p>
            <a:r>
              <a:rPr lang="en-ID" dirty="0"/>
              <a:t>- </a:t>
            </a:r>
            <a:r>
              <a:rPr lang="en-ID" dirty="0" err="1"/>
              <a:t>Identifikasi</a:t>
            </a:r>
            <a:r>
              <a:rPr lang="en-ID" dirty="0"/>
              <a:t> Target</a:t>
            </a:r>
          </a:p>
          <a:p>
            <a:r>
              <a:rPr lang="en-ID" dirty="0" err="1"/>
              <a:t>Mengidentifikasi</a:t>
            </a:r>
            <a:r>
              <a:rPr lang="en-ID" dirty="0"/>
              <a:t> </a:t>
            </a:r>
            <a:r>
              <a:rPr lang="en-ID" dirty="0" err="1"/>
              <a:t>sistem</a:t>
            </a:r>
            <a:r>
              <a:rPr lang="en-ID" dirty="0"/>
              <a:t> basis data </a:t>
            </a:r>
            <a:r>
              <a:rPr lang="en-ID" dirty="0" err="1"/>
              <a:t>spesifik</a:t>
            </a:r>
            <a:r>
              <a:rPr lang="en-ID" dirty="0"/>
              <a:t> yang </a:t>
            </a:r>
            <a:r>
              <a:rPr lang="en-ID" dirty="0" err="1"/>
              <a:t>akan</a:t>
            </a:r>
            <a:r>
              <a:rPr lang="en-ID" dirty="0"/>
              <a:t> </a:t>
            </a:r>
            <a:r>
              <a:rPr lang="en-ID" dirty="0" err="1"/>
              <a:t>diuji</a:t>
            </a:r>
            <a:r>
              <a:rPr lang="en-ID" dirty="0"/>
              <a:t>, </a:t>
            </a:r>
            <a:r>
              <a:rPr lang="en-ID" dirty="0" err="1"/>
              <a:t>termasuk</a:t>
            </a:r>
            <a:r>
              <a:rPr lang="en-ID" dirty="0"/>
              <a:t> </a:t>
            </a:r>
            <a:r>
              <a:rPr lang="en-ID" dirty="0" err="1"/>
              <a:t>tujuan</a:t>
            </a:r>
            <a:r>
              <a:rPr lang="en-ID" dirty="0"/>
              <a:t> dan </a:t>
            </a:r>
            <a:r>
              <a:rPr lang="en-ID" dirty="0" err="1"/>
              <a:t>tingkat</a:t>
            </a:r>
            <a:r>
              <a:rPr lang="en-ID" dirty="0"/>
              <a:t> </a:t>
            </a:r>
            <a:r>
              <a:rPr lang="en-ID" dirty="0" err="1"/>
              <a:t>kekritisannya</a:t>
            </a:r>
            <a:r>
              <a:rPr lang="en-ID" dirty="0"/>
              <a:t>.</a:t>
            </a:r>
          </a:p>
          <a:p>
            <a:r>
              <a:rPr lang="en-ID" dirty="0"/>
              <a:t>- </a:t>
            </a:r>
            <a:r>
              <a:rPr lang="en-ID" dirty="0" err="1"/>
              <a:t>Pengumpulan</a:t>
            </a:r>
            <a:r>
              <a:rPr lang="en-ID" dirty="0"/>
              <a:t> </a:t>
            </a:r>
            <a:r>
              <a:rPr lang="en-ID" dirty="0" err="1"/>
              <a:t>Informasi</a:t>
            </a:r>
            <a:endParaRPr lang="en-ID" dirty="0"/>
          </a:p>
          <a:p>
            <a:r>
              <a:rPr lang="en-ID" dirty="0" err="1"/>
              <a:t>Mengumpulkan</a:t>
            </a:r>
            <a:r>
              <a:rPr lang="en-ID" dirty="0"/>
              <a:t> </a:t>
            </a:r>
            <a:r>
              <a:rPr lang="en-ID" dirty="0" err="1"/>
              <a:t>informasi</a:t>
            </a:r>
            <a:r>
              <a:rPr lang="en-ID" dirty="0"/>
              <a:t> </a:t>
            </a:r>
            <a:r>
              <a:rPr lang="en-ID" dirty="0" err="1"/>
              <a:t>tentang</a:t>
            </a:r>
            <a:r>
              <a:rPr lang="en-ID" dirty="0"/>
              <a:t> basis data target, </a:t>
            </a:r>
            <a:r>
              <a:rPr lang="en-ID" dirty="0" err="1"/>
              <a:t>seperti</a:t>
            </a:r>
            <a:r>
              <a:rPr lang="en-ID" dirty="0"/>
              <a:t> </a:t>
            </a:r>
            <a:r>
              <a:rPr lang="en-ID" dirty="0" err="1"/>
              <a:t>versi</a:t>
            </a:r>
            <a:r>
              <a:rPr lang="en-ID" dirty="0"/>
              <a:t>, </a:t>
            </a:r>
            <a:r>
              <a:rPr lang="en-ID" dirty="0" err="1"/>
              <a:t>konfigurasi</a:t>
            </a:r>
            <a:r>
              <a:rPr lang="en-ID" dirty="0"/>
              <a:t>, dan </a:t>
            </a:r>
            <a:r>
              <a:rPr lang="en-ID" dirty="0" err="1"/>
              <a:t>kerentanannya</a:t>
            </a:r>
            <a:r>
              <a:rPr lang="en-ID" dirty="0"/>
              <a:t>.</a:t>
            </a:r>
          </a:p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ECB66A-84AC-4FF3-ADE9-89DD2BB48BAC}" type="slidenum">
              <a:rPr lang="en-ID" smtClean="0"/>
              <a:t>101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939118317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dirty="0" err="1"/>
              <a:t>Melakukan</a:t>
            </a:r>
            <a:r>
              <a:rPr lang="en-ID" dirty="0"/>
              <a:t> </a:t>
            </a:r>
            <a:r>
              <a:rPr lang="en-ID" dirty="0" err="1"/>
              <a:t>Pemindaian</a:t>
            </a:r>
            <a:r>
              <a:rPr lang="en-ID" dirty="0"/>
              <a:t> Port Database</a:t>
            </a:r>
          </a:p>
          <a:p>
            <a:r>
              <a:rPr lang="en-ID" dirty="0"/>
              <a:t>- </a:t>
            </a:r>
            <a:r>
              <a:rPr lang="en-ID" dirty="0" err="1"/>
              <a:t>Pemindaian</a:t>
            </a:r>
            <a:r>
              <a:rPr lang="en-ID" dirty="0"/>
              <a:t> Port</a:t>
            </a:r>
          </a:p>
          <a:p>
            <a:r>
              <a:rPr lang="en-ID" dirty="0" err="1"/>
              <a:t>Mengidentifikasi</a:t>
            </a:r>
            <a:r>
              <a:rPr lang="en-ID" dirty="0"/>
              <a:t> port yang </a:t>
            </a:r>
            <a:r>
              <a:rPr lang="en-ID" dirty="0" err="1"/>
              <a:t>terbuka</a:t>
            </a:r>
            <a:r>
              <a:rPr lang="en-ID" dirty="0"/>
              <a:t> pada server basis data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menentukan</a:t>
            </a:r>
            <a:r>
              <a:rPr lang="en-ID" dirty="0"/>
              <a:t> </a:t>
            </a:r>
            <a:r>
              <a:rPr lang="en-ID" dirty="0" err="1"/>
              <a:t>layanan</a:t>
            </a:r>
            <a:r>
              <a:rPr lang="en-ID" dirty="0"/>
              <a:t> mana yang </a:t>
            </a:r>
            <a:r>
              <a:rPr lang="en-ID" dirty="0" err="1"/>
              <a:t>sedang</a:t>
            </a:r>
            <a:r>
              <a:rPr lang="en-ID" dirty="0"/>
              <a:t> </a:t>
            </a:r>
            <a:r>
              <a:rPr lang="en-ID" dirty="0" err="1"/>
              <a:t>berjalan</a:t>
            </a:r>
            <a:r>
              <a:rPr lang="en-ID" dirty="0"/>
              <a:t>.</a:t>
            </a:r>
          </a:p>
          <a:p>
            <a:r>
              <a:rPr lang="en-ID" dirty="0"/>
              <a:t>- </a:t>
            </a:r>
            <a:r>
              <a:rPr lang="en-ID" dirty="0" err="1"/>
              <a:t>Pemindaian</a:t>
            </a:r>
            <a:r>
              <a:rPr lang="en-ID" dirty="0"/>
              <a:t> </a:t>
            </a:r>
            <a:r>
              <a:rPr lang="en-ID" dirty="0" err="1"/>
              <a:t>Kerentanan</a:t>
            </a:r>
            <a:endParaRPr lang="en-ID" dirty="0"/>
          </a:p>
          <a:p>
            <a:r>
              <a:rPr lang="en-ID" dirty="0" err="1"/>
              <a:t>Memindai</a:t>
            </a:r>
            <a:r>
              <a:rPr lang="en-ID" dirty="0"/>
              <a:t> basis data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mencari</a:t>
            </a:r>
            <a:r>
              <a:rPr lang="en-ID" dirty="0"/>
              <a:t> </a:t>
            </a:r>
            <a:r>
              <a:rPr lang="en-ID" dirty="0" err="1"/>
              <a:t>kerentanan</a:t>
            </a:r>
            <a:r>
              <a:rPr lang="en-ID" dirty="0"/>
              <a:t> dan </a:t>
            </a:r>
            <a:r>
              <a:rPr lang="en-ID" dirty="0" err="1"/>
              <a:t>kesalahan</a:t>
            </a:r>
            <a:r>
              <a:rPr lang="en-ID" dirty="0"/>
              <a:t> </a:t>
            </a:r>
            <a:r>
              <a:rPr lang="en-ID" dirty="0" err="1"/>
              <a:t>konfigurasi</a:t>
            </a:r>
            <a:r>
              <a:rPr lang="en-ID" dirty="0"/>
              <a:t> yang </a:t>
            </a:r>
            <a:r>
              <a:rPr lang="en-ID" dirty="0" err="1"/>
              <a:t>diketahui</a:t>
            </a:r>
            <a:r>
              <a:rPr lang="en-ID" dirty="0"/>
              <a:t>.</a:t>
            </a:r>
          </a:p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ECB66A-84AC-4FF3-ADE9-89DD2BB48BAC}" type="slidenum">
              <a:rPr lang="en-ID" smtClean="0"/>
              <a:t>102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052479289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dirty="0" err="1"/>
              <a:t>Mengendus</a:t>
            </a:r>
            <a:r>
              <a:rPr lang="en-ID" dirty="0"/>
              <a:t> Lalu Lintas Basis Data</a:t>
            </a:r>
          </a:p>
          <a:p>
            <a:r>
              <a:rPr lang="en-ID" dirty="0"/>
              <a:t>- </a:t>
            </a:r>
            <a:r>
              <a:rPr lang="en-ID" dirty="0" err="1"/>
              <a:t>Penangkapan</a:t>
            </a:r>
            <a:r>
              <a:rPr lang="en-ID" dirty="0"/>
              <a:t> </a:t>
            </a:r>
            <a:r>
              <a:rPr lang="en-ID" dirty="0" err="1"/>
              <a:t>Paket</a:t>
            </a:r>
            <a:endParaRPr lang="en-ID" dirty="0"/>
          </a:p>
          <a:p>
            <a:r>
              <a:rPr lang="en-ID" dirty="0" err="1"/>
              <a:t>Mencegat</a:t>
            </a:r>
            <a:r>
              <a:rPr lang="en-ID" dirty="0"/>
              <a:t> dan </a:t>
            </a:r>
            <a:r>
              <a:rPr lang="en-ID" dirty="0" err="1"/>
              <a:t>menganalisis</a:t>
            </a:r>
            <a:r>
              <a:rPr lang="en-ID" dirty="0"/>
              <a:t> </a:t>
            </a:r>
            <a:r>
              <a:rPr lang="en-ID" dirty="0" err="1"/>
              <a:t>lalu</a:t>
            </a:r>
            <a:r>
              <a:rPr lang="en-ID" dirty="0"/>
              <a:t> </a:t>
            </a:r>
            <a:r>
              <a:rPr lang="en-ID" dirty="0" err="1"/>
              <a:t>lintas</a:t>
            </a:r>
            <a:r>
              <a:rPr lang="en-ID" dirty="0"/>
              <a:t> </a:t>
            </a:r>
            <a:r>
              <a:rPr lang="en-ID" dirty="0" err="1"/>
              <a:t>jaringan</a:t>
            </a:r>
            <a:r>
              <a:rPr lang="en-ID" dirty="0"/>
              <a:t> </a:t>
            </a:r>
            <a:r>
              <a:rPr lang="en-ID" dirty="0" err="1"/>
              <a:t>antara</a:t>
            </a:r>
            <a:r>
              <a:rPr lang="en-ID" dirty="0"/>
              <a:t> </a:t>
            </a:r>
            <a:r>
              <a:rPr lang="en-ID" dirty="0" err="1"/>
              <a:t>klien</a:t>
            </a:r>
            <a:r>
              <a:rPr lang="en-ID" dirty="0"/>
              <a:t> dan server database.</a:t>
            </a:r>
          </a:p>
          <a:p>
            <a:endParaRPr lang="en-ID" dirty="0"/>
          </a:p>
          <a:p>
            <a:r>
              <a:rPr lang="en-ID" dirty="0"/>
              <a:t>- </a:t>
            </a:r>
            <a:r>
              <a:rPr lang="en-ID" dirty="0" err="1"/>
              <a:t>Analisis</a:t>
            </a:r>
            <a:r>
              <a:rPr lang="en-ID" dirty="0"/>
              <a:t> Lalu Lintas</a:t>
            </a:r>
          </a:p>
          <a:p>
            <a:r>
              <a:rPr lang="en-ID" dirty="0" err="1"/>
              <a:t>Memeriksa</a:t>
            </a:r>
            <a:r>
              <a:rPr lang="en-ID" dirty="0"/>
              <a:t> </a:t>
            </a:r>
            <a:r>
              <a:rPr lang="en-ID" dirty="0" err="1"/>
              <a:t>lalu</a:t>
            </a:r>
            <a:r>
              <a:rPr lang="en-ID" dirty="0"/>
              <a:t> </a:t>
            </a:r>
            <a:r>
              <a:rPr lang="en-ID" dirty="0" err="1"/>
              <a:t>lintas</a:t>
            </a:r>
            <a:r>
              <a:rPr lang="en-ID" dirty="0"/>
              <a:t> yang </a:t>
            </a:r>
            <a:r>
              <a:rPr lang="en-ID" dirty="0" err="1"/>
              <a:t>dicegat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mengidentifikasi</a:t>
            </a:r>
            <a:r>
              <a:rPr lang="en-ID" dirty="0"/>
              <a:t> </a:t>
            </a:r>
            <a:r>
              <a:rPr lang="en-ID" dirty="0" err="1"/>
              <a:t>potensi</a:t>
            </a:r>
            <a:r>
              <a:rPr lang="en-ID" dirty="0"/>
              <a:t> </a:t>
            </a:r>
            <a:r>
              <a:rPr lang="en-ID" dirty="0" err="1"/>
              <a:t>kerentanan</a:t>
            </a:r>
            <a:r>
              <a:rPr lang="en-ID" dirty="0"/>
              <a:t> dan </a:t>
            </a:r>
            <a:r>
              <a:rPr lang="en-ID" dirty="0" err="1"/>
              <a:t>kelemahan</a:t>
            </a:r>
            <a:r>
              <a:rPr lang="en-ID" dirty="0"/>
              <a:t> </a:t>
            </a:r>
            <a:r>
              <a:rPr lang="en-ID" dirty="0" err="1"/>
              <a:t>keamanan</a:t>
            </a:r>
            <a:r>
              <a:rPr lang="en-ID" dirty="0"/>
              <a:t>.</a:t>
            </a:r>
          </a:p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ECB66A-84AC-4FF3-ADE9-89DD2BB48BAC}" type="slidenum">
              <a:rPr lang="en-ID" smtClean="0"/>
              <a:t>103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262369008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n-NO" dirty="0"/>
              <a:t>Menguji Autentikasi Default pada Basis Data</a:t>
            </a:r>
          </a:p>
          <a:p>
            <a:r>
              <a:rPr lang="nn-NO" dirty="0"/>
              <a:t>- Kredensial Default</a:t>
            </a:r>
          </a:p>
          <a:p>
            <a:r>
              <a:rPr lang="nn-NO" dirty="0"/>
              <a:t>Mencoba masuk menggunakan kredensial default yang umum.</a:t>
            </a:r>
          </a:p>
          <a:p>
            <a:r>
              <a:rPr lang="en-ID" dirty="0"/>
              <a:t>- </a:t>
            </a:r>
            <a:r>
              <a:rPr lang="en-ID" dirty="0" err="1"/>
              <a:t>Serangan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Kekerasan</a:t>
            </a:r>
            <a:r>
              <a:rPr lang="en-ID" dirty="0"/>
              <a:t> (Brute-Force)</a:t>
            </a:r>
          </a:p>
          <a:p>
            <a:r>
              <a:rPr lang="en-ID" dirty="0" err="1"/>
              <a:t>Menggunakan</a:t>
            </a:r>
            <a:r>
              <a:rPr lang="en-ID" dirty="0"/>
              <a:t> </a:t>
            </a:r>
            <a:r>
              <a:rPr lang="en-ID" dirty="0" err="1"/>
              <a:t>alat</a:t>
            </a:r>
            <a:r>
              <a:rPr lang="en-ID" dirty="0"/>
              <a:t> </a:t>
            </a:r>
            <a:r>
              <a:rPr lang="en-ID" dirty="0" err="1"/>
              <a:t>bantu</a:t>
            </a:r>
            <a:r>
              <a:rPr lang="en-ID" dirty="0"/>
              <a:t> </a:t>
            </a:r>
            <a:r>
              <a:rPr lang="en-ID" dirty="0" err="1"/>
              <a:t>otomatis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mencoba</a:t>
            </a:r>
            <a:r>
              <a:rPr lang="en-ID" dirty="0"/>
              <a:t> </a:t>
            </a:r>
            <a:r>
              <a:rPr lang="en-ID" dirty="0" err="1"/>
              <a:t>berbagai</a:t>
            </a:r>
            <a:r>
              <a:rPr lang="en-ID" dirty="0"/>
              <a:t> </a:t>
            </a:r>
            <a:r>
              <a:rPr lang="en-ID" dirty="0" err="1"/>
              <a:t>kombinasi</a:t>
            </a:r>
            <a:r>
              <a:rPr lang="en-ID" dirty="0"/>
              <a:t> </a:t>
            </a:r>
            <a:r>
              <a:rPr lang="en-ID" dirty="0" err="1"/>
              <a:t>nama</a:t>
            </a:r>
            <a:r>
              <a:rPr lang="en-ID" dirty="0"/>
              <a:t> </a:t>
            </a:r>
            <a:r>
              <a:rPr lang="en-ID" dirty="0" err="1"/>
              <a:t>pengguna</a:t>
            </a:r>
            <a:r>
              <a:rPr lang="en-ID" dirty="0"/>
              <a:t> dan kata </a:t>
            </a:r>
            <a:r>
              <a:rPr lang="en-ID" dirty="0" err="1"/>
              <a:t>sandi</a:t>
            </a:r>
            <a:r>
              <a:rPr lang="en-ID" dirty="0"/>
              <a:t>.</a:t>
            </a:r>
          </a:p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ECB66A-84AC-4FF3-ADE9-89DD2BB48BAC}" type="slidenum">
              <a:rPr lang="en-ID" smtClean="0"/>
              <a:t>104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657194146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dirty="0"/>
              <a:t>Alat </a:t>
            </a:r>
            <a:r>
              <a:rPr lang="en-ID" dirty="0" err="1"/>
              <a:t>Pengujian</a:t>
            </a:r>
            <a:r>
              <a:rPr lang="en-ID" dirty="0"/>
              <a:t> </a:t>
            </a:r>
            <a:r>
              <a:rPr lang="en-ID" dirty="0" err="1"/>
              <a:t>Penetrasi</a:t>
            </a:r>
            <a:r>
              <a:rPr lang="en-ID" dirty="0"/>
              <a:t> Basis Data</a:t>
            </a:r>
          </a:p>
          <a:p>
            <a:r>
              <a:rPr lang="en-ID" dirty="0"/>
              <a:t>- Alat </a:t>
            </a:r>
            <a:r>
              <a:rPr lang="en-ID" dirty="0" err="1"/>
              <a:t>Injeksi</a:t>
            </a:r>
            <a:r>
              <a:rPr lang="en-ID" dirty="0"/>
              <a:t> SQL</a:t>
            </a:r>
          </a:p>
          <a:p>
            <a:r>
              <a:rPr lang="en-ID" dirty="0"/>
              <a:t>Alat </a:t>
            </a:r>
            <a:r>
              <a:rPr lang="en-ID" dirty="0" err="1"/>
              <a:t>bantu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mengidentifikasi</a:t>
            </a:r>
            <a:r>
              <a:rPr lang="en-ID" dirty="0"/>
              <a:t> dan </a:t>
            </a:r>
            <a:r>
              <a:rPr lang="en-ID" dirty="0" err="1"/>
              <a:t>mengeksploitasi</a:t>
            </a:r>
            <a:r>
              <a:rPr lang="en-ID" dirty="0"/>
              <a:t> </a:t>
            </a:r>
            <a:r>
              <a:rPr lang="en-ID" dirty="0" err="1"/>
              <a:t>kerentanan</a:t>
            </a:r>
            <a:r>
              <a:rPr lang="en-ID" dirty="0"/>
              <a:t> </a:t>
            </a:r>
            <a:r>
              <a:rPr lang="en-ID" dirty="0" err="1"/>
              <a:t>injeksi</a:t>
            </a:r>
            <a:r>
              <a:rPr lang="en-ID" dirty="0"/>
              <a:t> SQL.</a:t>
            </a:r>
          </a:p>
          <a:p>
            <a:r>
              <a:rPr lang="en-ID" dirty="0"/>
              <a:t>- Alat </a:t>
            </a:r>
            <a:r>
              <a:rPr lang="en-ID" dirty="0" err="1"/>
              <a:t>Pencacahan</a:t>
            </a:r>
            <a:r>
              <a:rPr lang="en-ID" dirty="0"/>
              <a:t> Basis Data</a:t>
            </a:r>
          </a:p>
          <a:p>
            <a:r>
              <a:rPr lang="en-ID" dirty="0"/>
              <a:t>Alat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menemukan</a:t>
            </a:r>
            <a:r>
              <a:rPr lang="en-ID" dirty="0"/>
              <a:t> dan </a:t>
            </a:r>
            <a:r>
              <a:rPr lang="en-ID" dirty="0" err="1"/>
              <a:t>menganalisis</a:t>
            </a:r>
            <a:r>
              <a:rPr lang="en-ID" dirty="0"/>
              <a:t> </a:t>
            </a:r>
            <a:r>
              <a:rPr lang="en-ID" dirty="0" err="1"/>
              <a:t>skema</a:t>
            </a:r>
            <a:r>
              <a:rPr lang="en-ID" dirty="0"/>
              <a:t> dan </a:t>
            </a:r>
            <a:r>
              <a:rPr lang="en-ID" dirty="0" err="1"/>
              <a:t>objek</a:t>
            </a:r>
            <a:r>
              <a:rPr lang="en-ID" dirty="0"/>
              <a:t> basis data.</a:t>
            </a:r>
          </a:p>
          <a:p>
            <a:r>
              <a:rPr lang="en-ID" dirty="0"/>
              <a:t>- Alat </a:t>
            </a:r>
            <a:r>
              <a:rPr lang="en-ID" dirty="0" err="1"/>
              <a:t>Pengaburan</a:t>
            </a:r>
            <a:r>
              <a:rPr lang="en-ID" dirty="0"/>
              <a:t> Basis Data</a:t>
            </a:r>
          </a:p>
          <a:p>
            <a:r>
              <a:rPr lang="en-ID" dirty="0"/>
              <a:t>Alat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menguji</a:t>
            </a:r>
            <a:r>
              <a:rPr lang="en-ID" dirty="0"/>
              <a:t> </a:t>
            </a:r>
            <a:r>
              <a:rPr lang="en-ID" dirty="0" err="1"/>
              <a:t>aplikasi</a:t>
            </a:r>
            <a:r>
              <a:rPr lang="en-ID" dirty="0"/>
              <a:t> basis data </a:t>
            </a:r>
            <a:r>
              <a:rPr lang="en-ID" dirty="0" err="1"/>
              <a:t>secara</a:t>
            </a:r>
            <a:r>
              <a:rPr lang="en-ID" dirty="0"/>
              <a:t> </a:t>
            </a:r>
            <a:r>
              <a:rPr lang="en-ID" dirty="0" err="1"/>
              <a:t>otomatis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mengetahui</a:t>
            </a:r>
            <a:r>
              <a:rPr lang="en-ID" dirty="0"/>
              <a:t> </a:t>
            </a:r>
            <a:r>
              <a:rPr lang="en-ID" dirty="0" err="1"/>
              <a:t>kerentanannya</a:t>
            </a:r>
            <a:r>
              <a:rPr lang="en-ID" dirty="0"/>
              <a:t>.</a:t>
            </a:r>
          </a:p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ECB66A-84AC-4FF3-ADE9-89DD2BB48BAC}" type="slidenum">
              <a:rPr lang="en-ID" smtClean="0"/>
              <a:t>105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569206459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dirty="0"/>
              <a:t>Strategi </a:t>
            </a:r>
            <a:r>
              <a:rPr lang="en-ID" dirty="0" err="1"/>
              <a:t>Remediasi</a:t>
            </a:r>
            <a:r>
              <a:rPr lang="en-ID" dirty="0"/>
              <a:t> dan </a:t>
            </a:r>
            <a:r>
              <a:rPr lang="en-ID" dirty="0" err="1"/>
              <a:t>Mitigasi</a:t>
            </a:r>
            <a:endParaRPr lang="en-ID" dirty="0"/>
          </a:p>
          <a:p>
            <a:r>
              <a:rPr lang="en-ID" dirty="0"/>
              <a:t>- </a:t>
            </a:r>
            <a:r>
              <a:rPr lang="en-ID" dirty="0" err="1"/>
              <a:t>Menambal</a:t>
            </a:r>
            <a:endParaRPr lang="en-ID" dirty="0"/>
          </a:p>
          <a:p>
            <a:r>
              <a:rPr lang="en-ID" dirty="0" err="1"/>
              <a:t>Menerapkan</a:t>
            </a:r>
            <a:r>
              <a:rPr lang="en-ID" dirty="0"/>
              <a:t> </a:t>
            </a:r>
            <a:r>
              <a:rPr lang="en-ID" dirty="0" err="1"/>
              <a:t>tambalan</a:t>
            </a:r>
            <a:r>
              <a:rPr lang="en-ID" dirty="0"/>
              <a:t> </a:t>
            </a:r>
            <a:r>
              <a:rPr lang="en-ID" dirty="0" err="1"/>
              <a:t>keamanan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mengatasi</a:t>
            </a:r>
            <a:r>
              <a:rPr lang="en-ID" dirty="0"/>
              <a:t> </a:t>
            </a:r>
            <a:r>
              <a:rPr lang="en-ID" dirty="0" err="1"/>
              <a:t>kerentanan</a:t>
            </a:r>
            <a:r>
              <a:rPr lang="en-ID" dirty="0"/>
              <a:t> yang </a:t>
            </a:r>
            <a:r>
              <a:rPr lang="en-ID" dirty="0" err="1"/>
              <a:t>diketahui</a:t>
            </a:r>
            <a:r>
              <a:rPr lang="en-ID" dirty="0"/>
              <a:t>.</a:t>
            </a:r>
          </a:p>
          <a:p>
            <a:r>
              <a:rPr lang="en-ID" dirty="0"/>
              <a:t>- </a:t>
            </a:r>
            <a:r>
              <a:rPr lang="en-ID" dirty="0" err="1"/>
              <a:t>Pengerasan</a:t>
            </a:r>
            <a:r>
              <a:rPr lang="en-ID" dirty="0"/>
              <a:t> </a:t>
            </a:r>
            <a:r>
              <a:rPr lang="en-ID" dirty="0" err="1"/>
              <a:t>Konfigurasi</a:t>
            </a:r>
            <a:endParaRPr lang="en-ID" dirty="0"/>
          </a:p>
          <a:p>
            <a:r>
              <a:rPr lang="en-ID" dirty="0" err="1"/>
              <a:t>Mengamankan</a:t>
            </a:r>
            <a:r>
              <a:rPr lang="en-ID" dirty="0"/>
              <a:t> basis data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menerapkan</a:t>
            </a:r>
            <a:r>
              <a:rPr lang="en-ID" dirty="0"/>
              <a:t> </a:t>
            </a:r>
            <a:r>
              <a:rPr lang="en-ID" dirty="0" err="1"/>
              <a:t>pengaturan</a:t>
            </a:r>
            <a:r>
              <a:rPr lang="en-ID" dirty="0"/>
              <a:t> </a:t>
            </a:r>
            <a:r>
              <a:rPr lang="en-ID" dirty="0" err="1"/>
              <a:t>keamanan</a:t>
            </a:r>
            <a:r>
              <a:rPr lang="en-ID" dirty="0"/>
              <a:t> yang </a:t>
            </a:r>
            <a:r>
              <a:rPr lang="en-ID" dirty="0" err="1"/>
              <a:t>sesuai</a:t>
            </a:r>
            <a:r>
              <a:rPr lang="en-ID" dirty="0"/>
              <a:t>.</a:t>
            </a:r>
          </a:p>
          <a:p>
            <a:r>
              <a:rPr lang="en-ID" dirty="0"/>
              <a:t>- </a:t>
            </a:r>
            <a:r>
              <a:rPr lang="en-ID" dirty="0" err="1"/>
              <a:t>Kontrol</a:t>
            </a:r>
            <a:r>
              <a:rPr lang="en-ID" dirty="0"/>
              <a:t> </a:t>
            </a:r>
            <a:r>
              <a:rPr lang="en-ID" dirty="0" err="1"/>
              <a:t>Akses</a:t>
            </a:r>
            <a:endParaRPr lang="en-ID" dirty="0"/>
          </a:p>
          <a:p>
            <a:r>
              <a:rPr lang="en-ID" dirty="0" err="1"/>
              <a:t>Membatasi</a:t>
            </a:r>
            <a:r>
              <a:rPr lang="en-ID" dirty="0"/>
              <a:t> </a:t>
            </a:r>
            <a:r>
              <a:rPr lang="en-ID" dirty="0" err="1"/>
              <a:t>akses</a:t>
            </a:r>
            <a:r>
              <a:rPr lang="en-ID" dirty="0"/>
              <a:t> </a:t>
            </a:r>
            <a:r>
              <a:rPr lang="en-ID" dirty="0" err="1"/>
              <a:t>ke</a:t>
            </a:r>
            <a:r>
              <a:rPr lang="en-ID" dirty="0"/>
              <a:t> database </a:t>
            </a:r>
            <a:r>
              <a:rPr lang="en-ID" dirty="0" err="1"/>
              <a:t>berdasarkan</a:t>
            </a:r>
            <a:r>
              <a:rPr lang="en-ID" dirty="0"/>
              <a:t> </a:t>
            </a:r>
            <a:r>
              <a:rPr lang="en-ID" dirty="0" err="1"/>
              <a:t>peran</a:t>
            </a:r>
            <a:r>
              <a:rPr lang="en-ID" dirty="0"/>
              <a:t> dan </a:t>
            </a:r>
            <a:r>
              <a:rPr lang="en-ID" dirty="0" err="1"/>
              <a:t>izin</a:t>
            </a:r>
            <a:r>
              <a:rPr lang="en-ID" dirty="0"/>
              <a:t> </a:t>
            </a:r>
            <a:r>
              <a:rPr lang="en-ID" dirty="0" err="1"/>
              <a:t>pengguna</a:t>
            </a:r>
            <a:r>
              <a:rPr lang="en-ID" dirty="0"/>
              <a:t>.</a:t>
            </a:r>
          </a:p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ECB66A-84AC-4FF3-ADE9-89DD2BB48BAC}" type="slidenum">
              <a:rPr lang="en-ID" smtClean="0"/>
              <a:t>106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813963020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n-NO" dirty="0"/>
              <a:t>Rekomendasi untuk Mengamankan Basis Data</a:t>
            </a:r>
          </a:p>
          <a:p>
            <a:r>
              <a:rPr lang="nn-NO" dirty="0"/>
              <a:t>- </a:t>
            </a:r>
            <a:r>
              <a:rPr lang="nb-NO" dirty="0"/>
              <a:t>Otentikasi yang Kuat</a:t>
            </a:r>
          </a:p>
          <a:p>
            <a:r>
              <a:rPr lang="nb-NO" dirty="0"/>
              <a:t>Memanfaatkan autentikasi multi-faktor untuk mengakses basis data.</a:t>
            </a:r>
          </a:p>
          <a:p>
            <a:r>
              <a:rPr lang="en-ID" dirty="0"/>
              <a:t>- Audit </a:t>
            </a:r>
            <a:r>
              <a:rPr lang="en-ID" dirty="0" err="1"/>
              <a:t>Keamanan</a:t>
            </a:r>
            <a:r>
              <a:rPr lang="en-ID" dirty="0"/>
              <a:t> </a:t>
            </a:r>
            <a:r>
              <a:rPr lang="en-ID" dirty="0" err="1"/>
              <a:t>Reguler</a:t>
            </a:r>
            <a:endParaRPr lang="en-ID" dirty="0"/>
          </a:p>
          <a:p>
            <a:r>
              <a:rPr lang="en-ID" dirty="0" err="1"/>
              <a:t>Melakukan</a:t>
            </a:r>
            <a:r>
              <a:rPr lang="en-ID" dirty="0"/>
              <a:t> audit </a:t>
            </a:r>
            <a:r>
              <a:rPr lang="en-ID" dirty="0" err="1"/>
              <a:t>keamanan</a:t>
            </a:r>
            <a:r>
              <a:rPr lang="en-ID" dirty="0"/>
              <a:t> </a:t>
            </a:r>
            <a:r>
              <a:rPr lang="en-ID" dirty="0" err="1"/>
              <a:t>secara</a:t>
            </a:r>
            <a:r>
              <a:rPr lang="en-ID" dirty="0"/>
              <a:t> </a:t>
            </a:r>
            <a:r>
              <a:rPr lang="en-ID" dirty="0" err="1"/>
              <a:t>berkala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mengidentifikasi</a:t>
            </a:r>
            <a:r>
              <a:rPr lang="en-ID" dirty="0"/>
              <a:t> dan </a:t>
            </a:r>
            <a:r>
              <a:rPr lang="en-ID" dirty="0" err="1"/>
              <a:t>mengatasi</a:t>
            </a:r>
            <a:r>
              <a:rPr lang="en-ID" dirty="0"/>
              <a:t> </a:t>
            </a:r>
            <a:r>
              <a:rPr lang="en-ID" dirty="0" err="1"/>
              <a:t>kerentanan</a:t>
            </a:r>
            <a:r>
              <a:rPr lang="en-ID" dirty="0"/>
              <a:t>.</a:t>
            </a:r>
          </a:p>
          <a:p>
            <a:r>
              <a:rPr lang="en-ID" dirty="0"/>
              <a:t>- </a:t>
            </a:r>
            <a:r>
              <a:rPr lang="en-ID" dirty="0" err="1"/>
              <a:t>Enkripsi</a:t>
            </a:r>
            <a:r>
              <a:rPr lang="en-ID" dirty="0"/>
              <a:t> Data</a:t>
            </a:r>
          </a:p>
          <a:p>
            <a:r>
              <a:rPr lang="en-ID" dirty="0" err="1"/>
              <a:t>Mengenkripsi</a:t>
            </a:r>
            <a:r>
              <a:rPr lang="en-ID" dirty="0"/>
              <a:t> data </a:t>
            </a:r>
            <a:r>
              <a:rPr lang="en-ID" dirty="0" err="1"/>
              <a:t>sensitif</a:t>
            </a:r>
            <a:r>
              <a:rPr lang="en-ID" dirty="0"/>
              <a:t> </a:t>
            </a:r>
            <a:r>
              <a:rPr lang="en-ID" dirty="0" err="1"/>
              <a:t>baik</a:t>
            </a:r>
            <a:r>
              <a:rPr lang="en-ID" dirty="0"/>
              <a:t> </a:t>
            </a:r>
            <a:r>
              <a:rPr lang="en-ID" dirty="0" err="1"/>
              <a:t>saat</a:t>
            </a:r>
            <a:r>
              <a:rPr lang="en-ID" dirty="0"/>
              <a:t> </a:t>
            </a:r>
            <a:r>
              <a:rPr lang="en-ID" dirty="0" err="1"/>
              <a:t>istirahat</a:t>
            </a:r>
            <a:r>
              <a:rPr lang="en-ID" dirty="0"/>
              <a:t> </a:t>
            </a:r>
            <a:r>
              <a:rPr lang="en-ID" dirty="0" err="1"/>
              <a:t>maupun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perjalanan</a:t>
            </a:r>
            <a:r>
              <a:rPr lang="en-ID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ECB66A-84AC-4FF3-ADE9-89DD2BB48BAC}" type="slidenum">
              <a:rPr lang="en-ID" smtClean="0"/>
              <a:t>107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654804851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dirty="0"/>
              <a:t>Kesimpulan dan Hal-Hal </a:t>
            </a:r>
            <a:r>
              <a:rPr lang="en-ID" dirty="0" err="1"/>
              <a:t>Penting</a:t>
            </a:r>
            <a:endParaRPr lang="en-ID" dirty="0"/>
          </a:p>
          <a:p>
            <a:r>
              <a:rPr lang="en-ID" dirty="0" err="1"/>
              <a:t>Pengujian</a:t>
            </a:r>
            <a:r>
              <a:rPr lang="en-ID" dirty="0"/>
              <a:t> </a:t>
            </a:r>
            <a:r>
              <a:rPr lang="en-ID" dirty="0" err="1"/>
              <a:t>penetrasi</a:t>
            </a:r>
            <a:r>
              <a:rPr lang="en-ID" dirty="0"/>
              <a:t> basis data sangat </a:t>
            </a:r>
            <a:r>
              <a:rPr lang="en-ID" dirty="0" err="1"/>
              <a:t>penting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mengidentifikasi</a:t>
            </a:r>
            <a:r>
              <a:rPr lang="en-ID" dirty="0"/>
              <a:t> dan </a:t>
            </a:r>
            <a:r>
              <a:rPr lang="en-ID" dirty="0" err="1"/>
              <a:t>memitigasi</a:t>
            </a:r>
            <a:r>
              <a:rPr lang="en-ID" dirty="0"/>
              <a:t> </a:t>
            </a:r>
            <a:r>
              <a:rPr lang="en-ID" dirty="0" err="1"/>
              <a:t>kerentanan</a:t>
            </a:r>
            <a:r>
              <a:rPr lang="en-ID" dirty="0"/>
              <a:t> </a:t>
            </a:r>
            <a:r>
              <a:rPr lang="en-ID" dirty="0" err="1"/>
              <a:t>keamanan</a:t>
            </a:r>
            <a:r>
              <a:rPr lang="en-ID" dirty="0"/>
              <a:t>, </a:t>
            </a:r>
            <a:r>
              <a:rPr lang="en-ID" dirty="0" err="1"/>
              <a:t>memastikan</a:t>
            </a:r>
            <a:r>
              <a:rPr lang="en-ID" dirty="0"/>
              <a:t> </a:t>
            </a:r>
            <a:r>
              <a:rPr lang="en-ID" dirty="0" err="1"/>
              <a:t>kerahasiaan</a:t>
            </a:r>
            <a:r>
              <a:rPr lang="en-ID" dirty="0"/>
              <a:t>, </a:t>
            </a:r>
            <a:r>
              <a:rPr lang="en-ID" dirty="0" err="1"/>
              <a:t>integritas</a:t>
            </a:r>
            <a:r>
              <a:rPr lang="en-ID" dirty="0"/>
              <a:t>, dan </a:t>
            </a:r>
            <a:r>
              <a:rPr lang="en-ID" dirty="0" err="1"/>
              <a:t>ketersediaan</a:t>
            </a:r>
            <a:r>
              <a:rPr lang="en-ID" dirty="0"/>
              <a:t> data </a:t>
            </a:r>
            <a:r>
              <a:rPr lang="en-ID" dirty="0" err="1"/>
              <a:t>sensitif</a:t>
            </a:r>
            <a:r>
              <a:rPr lang="en-ID" dirty="0"/>
              <a:t>.</a:t>
            </a:r>
          </a:p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ECB66A-84AC-4FF3-ADE9-89DD2BB48BAC}" type="slidenum">
              <a:rPr lang="en-ID" smtClean="0"/>
              <a:t>108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838325936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dirty="0" err="1"/>
              <a:t>Metodologi</a:t>
            </a:r>
            <a:r>
              <a:rPr lang="en-ID" dirty="0"/>
              <a:t> </a:t>
            </a:r>
            <a:r>
              <a:rPr lang="en-ID" dirty="0" err="1"/>
              <a:t>Pengujian</a:t>
            </a:r>
            <a:r>
              <a:rPr lang="en-ID" dirty="0"/>
              <a:t> </a:t>
            </a:r>
            <a:r>
              <a:rPr lang="en-ID" dirty="0" err="1"/>
              <a:t>Penetrasi</a:t>
            </a:r>
            <a:r>
              <a:rPr lang="en-ID" dirty="0"/>
              <a:t> </a:t>
            </a:r>
            <a:r>
              <a:rPr lang="en-ID" dirty="0" err="1"/>
              <a:t>Jaringan</a:t>
            </a:r>
            <a:r>
              <a:rPr lang="en-ID" dirty="0"/>
              <a:t> </a:t>
            </a:r>
            <a:r>
              <a:rPr lang="en-ID" dirty="0" err="1"/>
              <a:t>Nirkabel</a:t>
            </a:r>
            <a:endParaRPr lang="en-ID" dirty="0"/>
          </a:p>
          <a:p>
            <a:r>
              <a:rPr lang="en-ID" dirty="0"/>
              <a:t>Bab 11.</a:t>
            </a:r>
          </a:p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ECB66A-84AC-4FF3-ADE9-89DD2BB48BAC}" type="slidenum">
              <a:rPr lang="en-ID" smtClean="0"/>
              <a:t>109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8348992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i-FI" dirty="0"/>
              <a:t>Pengujian Penetrasi vs Penilaian Kerentanan</a:t>
            </a:r>
          </a:p>
          <a:p>
            <a:r>
              <a:rPr lang="en-ID" dirty="0"/>
              <a:t>- </a:t>
            </a:r>
            <a:r>
              <a:rPr lang="en-ID" dirty="0" err="1"/>
              <a:t>Pengujian</a:t>
            </a:r>
            <a:r>
              <a:rPr lang="en-ID" dirty="0"/>
              <a:t> </a:t>
            </a:r>
            <a:r>
              <a:rPr lang="en-ID" dirty="0" err="1"/>
              <a:t>Penetrasi</a:t>
            </a:r>
            <a:endParaRPr lang="en-ID" dirty="0"/>
          </a:p>
          <a:p>
            <a:r>
              <a:rPr lang="en-ID" dirty="0" err="1"/>
              <a:t>Pengujian</a:t>
            </a:r>
            <a:r>
              <a:rPr lang="en-ID" dirty="0"/>
              <a:t> </a:t>
            </a:r>
            <a:r>
              <a:rPr lang="en-ID" dirty="0" err="1"/>
              <a:t>aktif</a:t>
            </a:r>
            <a:r>
              <a:rPr lang="en-ID" dirty="0"/>
              <a:t> dan </a:t>
            </a:r>
            <a:r>
              <a:rPr lang="en-ID" dirty="0" err="1"/>
              <a:t>langsung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mengeksploitasi</a:t>
            </a:r>
            <a:r>
              <a:rPr lang="en-ID" dirty="0"/>
              <a:t> </a:t>
            </a:r>
            <a:r>
              <a:rPr lang="en-ID" dirty="0" err="1"/>
              <a:t>kerentanan</a:t>
            </a:r>
            <a:r>
              <a:rPr lang="en-ID" dirty="0"/>
              <a:t>.</a:t>
            </a:r>
          </a:p>
          <a:p>
            <a:endParaRPr lang="en-ID" dirty="0"/>
          </a:p>
          <a:p>
            <a:r>
              <a:rPr lang="en-ID" dirty="0" err="1"/>
              <a:t>Pengujian</a:t>
            </a:r>
            <a:r>
              <a:rPr lang="en-ID" dirty="0"/>
              <a:t> </a:t>
            </a:r>
            <a:r>
              <a:rPr lang="en-ID" dirty="0" err="1"/>
              <a:t>penetrasi</a:t>
            </a:r>
            <a:r>
              <a:rPr lang="en-ID" dirty="0"/>
              <a:t> </a:t>
            </a:r>
            <a:r>
              <a:rPr lang="en-ID" dirty="0" err="1"/>
              <a:t>selangkah</a:t>
            </a:r>
            <a:r>
              <a:rPr lang="en-ID" dirty="0"/>
              <a:t> </a:t>
            </a:r>
            <a:r>
              <a:rPr lang="en-ID" dirty="0" err="1"/>
              <a:t>lebih</a:t>
            </a:r>
            <a:r>
              <a:rPr lang="en-ID" dirty="0"/>
              <a:t> </a:t>
            </a:r>
            <a:r>
              <a:rPr lang="en-ID" dirty="0" err="1"/>
              <a:t>maju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</a:t>
            </a:r>
            <a:r>
              <a:rPr lang="en-ID" dirty="0" err="1"/>
              <a:t>pengujian</a:t>
            </a:r>
            <a:r>
              <a:rPr lang="en-ID" dirty="0"/>
              <a:t> </a:t>
            </a:r>
            <a:r>
              <a:rPr lang="en-ID" dirty="0" err="1"/>
              <a:t>kerentanan</a:t>
            </a:r>
            <a:r>
              <a:rPr lang="en-ID" dirty="0"/>
              <a:t>: </a:t>
            </a:r>
            <a:r>
              <a:rPr lang="en-ID" dirty="0" err="1"/>
              <a:t>pengujian</a:t>
            </a:r>
            <a:r>
              <a:rPr lang="en-ID" dirty="0"/>
              <a:t> </a:t>
            </a:r>
            <a:r>
              <a:rPr lang="en-ID" dirty="0" err="1"/>
              <a:t>kerentanan</a:t>
            </a:r>
            <a:r>
              <a:rPr lang="en-ID" dirty="0"/>
              <a:t> </a:t>
            </a:r>
            <a:r>
              <a:rPr lang="en-ID" dirty="0" err="1"/>
              <a:t>memverifikasi</a:t>
            </a:r>
            <a:r>
              <a:rPr lang="en-ID" dirty="0"/>
              <a:t> </a:t>
            </a:r>
            <a:r>
              <a:rPr lang="en-ID" dirty="0" err="1"/>
              <a:t>kerentanan</a:t>
            </a:r>
            <a:r>
              <a:rPr lang="en-ID" dirty="0"/>
              <a:t> yang </a:t>
            </a:r>
            <a:r>
              <a:rPr lang="en-ID" dirty="0" err="1"/>
              <a:t>diketahui</a:t>
            </a:r>
            <a:r>
              <a:rPr lang="en-ID" dirty="0"/>
              <a:t>; </a:t>
            </a:r>
            <a:r>
              <a:rPr lang="en-ID" dirty="0" err="1"/>
              <a:t>pengujian</a:t>
            </a:r>
            <a:r>
              <a:rPr lang="en-ID" dirty="0"/>
              <a:t> </a:t>
            </a:r>
            <a:r>
              <a:rPr lang="en-ID" dirty="0" err="1"/>
              <a:t>penetrasi</a:t>
            </a:r>
            <a:r>
              <a:rPr lang="en-ID" dirty="0"/>
              <a:t> </a:t>
            </a:r>
            <a:r>
              <a:rPr lang="en-ID" dirty="0" err="1"/>
              <a:t>mengadopsi</a:t>
            </a:r>
            <a:r>
              <a:rPr lang="en-ID" dirty="0"/>
              <a:t> </a:t>
            </a:r>
            <a:r>
              <a:rPr lang="en-ID" dirty="0" err="1"/>
              <a:t>konsep</a:t>
            </a:r>
            <a:r>
              <a:rPr lang="en-ID" dirty="0"/>
              <a:t> "</a:t>
            </a:r>
            <a:r>
              <a:rPr lang="en-ID" dirty="0" err="1"/>
              <a:t>pertahanan</a:t>
            </a:r>
            <a:r>
              <a:rPr lang="en-ID" dirty="0"/>
              <a:t> </a:t>
            </a:r>
            <a:r>
              <a:rPr lang="en-ID" dirty="0" err="1"/>
              <a:t>secara</a:t>
            </a:r>
            <a:r>
              <a:rPr lang="en-ID" dirty="0"/>
              <a:t> </a:t>
            </a:r>
            <a:r>
              <a:rPr lang="en-ID" dirty="0" err="1"/>
              <a:t>mendalam</a:t>
            </a:r>
            <a:r>
              <a:rPr lang="en-ID" dirty="0"/>
              <a:t>".</a:t>
            </a:r>
          </a:p>
          <a:p>
            <a:endParaRPr lang="en-ID" dirty="0"/>
          </a:p>
          <a:p>
            <a:r>
              <a:rPr lang="en-ID" dirty="0" err="1"/>
              <a:t>Pengujian</a:t>
            </a:r>
            <a:r>
              <a:rPr lang="en-ID" dirty="0"/>
              <a:t> </a:t>
            </a:r>
            <a:r>
              <a:rPr lang="en-ID" dirty="0" err="1"/>
              <a:t>penetrasi</a:t>
            </a:r>
            <a:r>
              <a:rPr lang="en-ID" dirty="0"/>
              <a:t> </a:t>
            </a:r>
            <a:r>
              <a:rPr lang="en-ID" dirty="0" err="1"/>
              <a:t>lebih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</a:t>
            </a:r>
            <a:r>
              <a:rPr lang="en-ID" dirty="0" err="1"/>
              <a:t>sekadar</a:t>
            </a:r>
            <a:r>
              <a:rPr lang="en-ID" dirty="0"/>
              <a:t> </a:t>
            </a:r>
            <a:r>
              <a:rPr lang="en-ID" dirty="0" err="1"/>
              <a:t>menguji</a:t>
            </a:r>
            <a:r>
              <a:rPr lang="en-ID" dirty="0"/>
              <a:t> </a:t>
            </a:r>
            <a:r>
              <a:rPr lang="en-ID" dirty="0" err="1"/>
              <a:t>kerentanan</a:t>
            </a:r>
            <a:r>
              <a:rPr lang="en-ID" dirty="0"/>
              <a:t> yang </a:t>
            </a:r>
            <a:r>
              <a:rPr lang="en-ID" dirty="0" err="1"/>
              <a:t>diketahui</a:t>
            </a:r>
            <a:r>
              <a:rPr lang="en-ID" dirty="0"/>
              <a:t> dan </a:t>
            </a:r>
            <a:r>
              <a:rPr lang="en-ID" dirty="0" err="1"/>
              <a:t>mengadopsi</a:t>
            </a:r>
            <a:r>
              <a:rPr lang="en-ID" dirty="0"/>
              <a:t> </a:t>
            </a:r>
            <a:r>
              <a:rPr lang="en-ID" dirty="0" err="1"/>
              <a:t>cara-cara</a:t>
            </a:r>
            <a:r>
              <a:rPr lang="en-ID" dirty="0"/>
              <a:t> </a:t>
            </a:r>
            <a:r>
              <a:rPr lang="en-ID" dirty="0" err="1"/>
              <a:t>inovatif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menunjukkan</a:t>
            </a:r>
            <a:r>
              <a:rPr lang="en-ID" dirty="0"/>
              <a:t> di mana </a:t>
            </a:r>
            <a:r>
              <a:rPr lang="en-ID" dirty="0" err="1"/>
              <a:t>keamanan</a:t>
            </a:r>
            <a:r>
              <a:rPr lang="en-ID" dirty="0"/>
              <a:t> </a:t>
            </a:r>
            <a:r>
              <a:rPr lang="en-ID" dirty="0" err="1"/>
              <a:t>gagal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suatu</a:t>
            </a:r>
            <a:r>
              <a:rPr lang="en-ID" dirty="0"/>
              <a:t> </a:t>
            </a:r>
            <a:r>
              <a:rPr lang="en-ID" dirty="0" err="1"/>
              <a:t>organisasi</a:t>
            </a:r>
            <a:r>
              <a:rPr lang="en-ID" dirty="0"/>
              <a:t>.</a:t>
            </a:r>
          </a:p>
          <a:p>
            <a:endParaRPr lang="en-ID" dirty="0"/>
          </a:p>
          <a:p>
            <a:r>
              <a:rPr lang="fi-FI" dirty="0"/>
              <a:t>- Penilaian Kerentanan</a:t>
            </a:r>
          </a:p>
          <a:p>
            <a:r>
              <a:rPr lang="fi-FI" dirty="0"/>
              <a:t>Pemindaian pasif untuk mengidentifikasi potensi kelemahan.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ECB66A-84AC-4FF3-ADE9-89DD2BB48BAC}" type="slidenum">
              <a:rPr lang="en-ID" smtClean="0"/>
              <a:t>11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819943887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dirty="0" err="1"/>
              <a:t>Metodologi</a:t>
            </a:r>
            <a:r>
              <a:rPr lang="en-ID" dirty="0"/>
              <a:t> </a:t>
            </a:r>
            <a:r>
              <a:rPr lang="en-ID" dirty="0" err="1"/>
              <a:t>Pengujian</a:t>
            </a:r>
            <a:r>
              <a:rPr lang="en-ID" dirty="0"/>
              <a:t> </a:t>
            </a:r>
            <a:r>
              <a:rPr lang="en-ID" dirty="0" err="1"/>
              <a:t>Penetrasi</a:t>
            </a:r>
            <a:r>
              <a:rPr lang="en-ID" dirty="0"/>
              <a:t> </a:t>
            </a:r>
            <a:r>
              <a:rPr lang="en-ID" dirty="0" err="1"/>
              <a:t>Jaringan</a:t>
            </a:r>
            <a:r>
              <a:rPr lang="en-ID" dirty="0"/>
              <a:t> </a:t>
            </a:r>
            <a:r>
              <a:rPr lang="en-ID" dirty="0" err="1"/>
              <a:t>Nirkabel</a:t>
            </a:r>
            <a:endParaRPr lang="en-ID" dirty="0"/>
          </a:p>
          <a:p>
            <a:endParaRPr lang="en-ID" dirty="0"/>
          </a:p>
          <a:p>
            <a:r>
              <a:rPr lang="en-ID" dirty="0" err="1"/>
              <a:t>Presentasi</a:t>
            </a:r>
            <a:r>
              <a:rPr lang="en-ID" dirty="0"/>
              <a:t> </a:t>
            </a: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menguraikan</a:t>
            </a:r>
            <a:r>
              <a:rPr lang="en-ID" dirty="0"/>
              <a:t> </a:t>
            </a:r>
            <a:r>
              <a:rPr lang="en-ID" dirty="0" err="1"/>
              <a:t>pendekatan</a:t>
            </a:r>
            <a:r>
              <a:rPr lang="en-ID" dirty="0"/>
              <a:t> </a:t>
            </a:r>
            <a:r>
              <a:rPr lang="en-ID" dirty="0" err="1"/>
              <a:t>komprehensif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pengujian</a:t>
            </a:r>
            <a:r>
              <a:rPr lang="en-ID" dirty="0"/>
              <a:t> </a:t>
            </a:r>
            <a:r>
              <a:rPr lang="en-ID" dirty="0" err="1"/>
              <a:t>penetrasi</a:t>
            </a:r>
            <a:r>
              <a:rPr lang="en-ID" dirty="0"/>
              <a:t> </a:t>
            </a:r>
            <a:r>
              <a:rPr lang="en-ID" dirty="0" err="1"/>
              <a:t>jaringan</a:t>
            </a:r>
            <a:r>
              <a:rPr lang="en-ID" dirty="0"/>
              <a:t> </a:t>
            </a:r>
            <a:r>
              <a:rPr lang="en-ID" dirty="0" err="1"/>
              <a:t>nirkabel</a:t>
            </a:r>
            <a:r>
              <a:rPr lang="en-ID" dirty="0"/>
              <a:t>,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fokus</a:t>
            </a:r>
            <a:r>
              <a:rPr lang="en-ID" dirty="0"/>
              <a:t> pada </a:t>
            </a:r>
            <a:r>
              <a:rPr lang="en-ID" dirty="0" err="1"/>
              <a:t>langkah-langkah</a:t>
            </a:r>
            <a:r>
              <a:rPr lang="en-ID" dirty="0"/>
              <a:t> </a:t>
            </a:r>
            <a:r>
              <a:rPr lang="en-ID" dirty="0" err="1"/>
              <a:t>penting</a:t>
            </a:r>
            <a:r>
              <a:rPr lang="en-ID" dirty="0"/>
              <a:t> dan </a:t>
            </a:r>
            <a:r>
              <a:rPr lang="en-ID" dirty="0" err="1"/>
              <a:t>pertimbangan</a:t>
            </a:r>
            <a:r>
              <a:rPr lang="en-ID" dirty="0"/>
              <a:t> </a:t>
            </a:r>
            <a:r>
              <a:rPr lang="en-ID" dirty="0" err="1"/>
              <a:t>utama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mengidentifikasi</a:t>
            </a:r>
            <a:r>
              <a:rPr lang="en-ID" dirty="0"/>
              <a:t> </a:t>
            </a:r>
            <a:r>
              <a:rPr lang="en-ID" dirty="0" err="1"/>
              <a:t>kerentanan</a:t>
            </a:r>
            <a:r>
              <a:rPr lang="en-ID" dirty="0"/>
              <a:t> dan </a:t>
            </a:r>
            <a:r>
              <a:rPr lang="en-ID" dirty="0" err="1"/>
              <a:t>meningkatkan</a:t>
            </a:r>
            <a:r>
              <a:rPr lang="en-ID" dirty="0"/>
              <a:t> </a:t>
            </a:r>
            <a:r>
              <a:rPr lang="en-ID" dirty="0" err="1"/>
              <a:t>keamanan</a:t>
            </a:r>
            <a:r>
              <a:rPr lang="en-ID" dirty="0"/>
              <a:t>.</a:t>
            </a:r>
          </a:p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ECB66A-84AC-4FF3-ADE9-89DD2BB48BAC}" type="slidenum">
              <a:rPr lang="en-ID" smtClean="0"/>
              <a:t>110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93535010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dirty="0" err="1"/>
              <a:t>Pentingnya</a:t>
            </a:r>
            <a:r>
              <a:rPr lang="en-ID" dirty="0"/>
              <a:t> </a:t>
            </a:r>
            <a:r>
              <a:rPr lang="en-ID" dirty="0" err="1"/>
              <a:t>Penilaian</a:t>
            </a:r>
            <a:r>
              <a:rPr lang="en-ID" dirty="0"/>
              <a:t> </a:t>
            </a:r>
            <a:r>
              <a:rPr lang="en-ID" dirty="0" err="1"/>
              <a:t>Keamanan</a:t>
            </a:r>
            <a:r>
              <a:rPr lang="en-ID" dirty="0"/>
              <a:t> </a:t>
            </a:r>
            <a:r>
              <a:rPr lang="en-ID" dirty="0" err="1"/>
              <a:t>Nirkabel</a:t>
            </a:r>
            <a:endParaRPr lang="en-ID" dirty="0"/>
          </a:p>
          <a:p>
            <a:endParaRPr lang="en-ID" dirty="0"/>
          </a:p>
          <a:p>
            <a:r>
              <a:rPr lang="en-ID" dirty="0" err="1"/>
              <a:t>Jaringan</a:t>
            </a:r>
            <a:r>
              <a:rPr lang="en-ID" dirty="0"/>
              <a:t> </a:t>
            </a:r>
            <a:r>
              <a:rPr lang="en-ID" dirty="0" err="1"/>
              <a:t>nirkabel</a:t>
            </a:r>
            <a:r>
              <a:rPr lang="en-ID" dirty="0"/>
              <a:t> </a:t>
            </a:r>
            <a:r>
              <a:rPr lang="en-ID" dirty="0" err="1"/>
              <a:t>semakin</a:t>
            </a:r>
            <a:r>
              <a:rPr lang="en-ID" dirty="0"/>
              <a:t> </a:t>
            </a:r>
            <a:r>
              <a:rPr lang="en-ID" dirty="0" err="1"/>
              <a:t>rentan</a:t>
            </a:r>
            <a:r>
              <a:rPr lang="en-ID" dirty="0"/>
              <a:t> </a:t>
            </a:r>
            <a:r>
              <a:rPr lang="en-ID" dirty="0" err="1"/>
              <a:t>terhadap</a:t>
            </a:r>
            <a:r>
              <a:rPr lang="en-ID" dirty="0"/>
              <a:t> </a:t>
            </a:r>
            <a:r>
              <a:rPr lang="en-ID" dirty="0" err="1"/>
              <a:t>serangan</a:t>
            </a:r>
            <a:r>
              <a:rPr lang="en-ID" dirty="0"/>
              <a:t>. </a:t>
            </a:r>
            <a:r>
              <a:rPr lang="en-ID" dirty="0" err="1"/>
              <a:t>Penyerang</a:t>
            </a:r>
            <a:r>
              <a:rPr lang="en-ID" dirty="0"/>
              <a:t>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mengeksploitasi</a:t>
            </a:r>
            <a:r>
              <a:rPr lang="en-ID" dirty="0"/>
              <a:t> </a:t>
            </a:r>
            <a:r>
              <a:rPr lang="en-ID" dirty="0" err="1"/>
              <a:t>kelemahan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mencuri</a:t>
            </a:r>
            <a:r>
              <a:rPr lang="en-ID" dirty="0"/>
              <a:t> data </a:t>
            </a:r>
            <a:r>
              <a:rPr lang="en-ID" dirty="0" err="1"/>
              <a:t>sensitif</a:t>
            </a:r>
            <a:r>
              <a:rPr lang="en-ID" dirty="0"/>
              <a:t>, </a:t>
            </a:r>
            <a:r>
              <a:rPr lang="en-ID" dirty="0" err="1"/>
              <a:t>mengganggu</a:t>
            </a:r>
            <a:r>
              <a:rPr lang="en-ID" dirty="0"/>
              <a:t> </a:t>
            </a:r>
            <a:r>
              <a:rPr lang="en-ID" dirty="0" err="1"/>
              <a:t>operasi</a:t>
            </a:r>
            <a:r>
              <a:rPr lang="en-ID" dirty="0"/>
              <a:t>, </a:t>
            </a:r>
            <a:r>
              <a:rPr lang="en-ID" dirty="0" err="1"/>
              <a:t>atau</a:t>
            </a:r>
            <a:r>
              <a:rPr lang="en-ID" dirty="0"/>
              <a:t> </a:t>
            </a:r>
            <a:r>
              <a:rPr lang="en-ID" dirty="0" err="1"/>
              <a:t>meluncurkan</a:t>
            </a:r>
            <a:r>
              <a:rPr lang="en-ID" dirty="0"/>
              <a:t> </a:t>
            </a:r>
            <a:r>
              <a:rPr lang="en-ID" dirty="0" err="1"/>
              <a:t>serangan</a:t>
            </a:r>
            <a:r>
              <a:rPr lang="en-ID" dirty="0"/>
              <a:t> </a:t>
            </a:r>
            <a:r>
              <a:rPr lang="en-ID" dirty="0" err="1"/>
              <a:t>lebih</a:t>
            </a:r>
            <a:r>
              <a:rPr lang="en-ID" dirty="0"/>
              <a:t> </a:t>
            </a:r>
            <a:r>
              <a:rPr lang="en-ID" dirty="0" err="1"/>
              <a:t>lanjut</a:t>
            </a:r>
            <a:r>
              <a:rPr lang="en-ID" dirty="0"/>
              <a:t>.</a:t>
            </a:r>
          </a:p>
          <a:p>
            <a:endParaRPr lang="en-ID" dirty="0"/>
          </a:p>
          <a:p>
            <a:r>
              <a:rPr lang="en-ID" dirty="0" err="1"/>
              <a:t>Pengujian</a:t>
            </a:r>
            <a:r>
              <a:rPr lang="en-ID" dirty="0"/>
              <a:t> </a:t>
            </a:r>
            <a:r>
              <a:rPr lang="en-ID" dirty="0" err="1"/>
              <a:t>penetrasi</a:t>
            </a:r>
            <a:r>
              <a:rPr lang="en-ID" dirty="0"/>
              <a:t> </a:t>
            </a:r>
            <a:r>
              <a:rPr lang="en-ID" dirty="0" err="1"/>
              <a:t>secara</a:t>
            </a:r>
            <a:r>
              <a:rPr lang="en-ID" dirty="0"/>
              <a:t> </a:t>
            </a:r>
            <a:r>
              <a:rPr lang="en-ID" dirty="0" err="1"/>
              <a:t>teratur</a:t>
            </a:r>
            <a:r>
              <a:rPr lang="en-ID" dirty="0"/>
              <a:t> sangat </a:t>
            </a:r>
            <a:r>
              <a:rPr lang="en-ID" dirty="0" err="1"/>
              <a:t>penting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mengidentifikasi</a:t>
            </a:r>
            <a:r>
              <a:rPr lang="en-ID" dirty="0"/>
              <a:t> dan </a:t>
            </a:r>
            <a:r>
              <a:rPr lang="en-ID" dirty="0" err="1"/>
              <a:t>memitigasi</a:t>
            </a:r>
            <a:r>
              <a:rPr lang="en-ID" dirty="0"/>
              <a:t> </a:t>
            </a:r>
            <a:r>
              <a:rPr lang="en-ID" dirty="0" err="1"/>
              <a:t>kerentanan</a:t>
            </a:r>
            <a:r>
              <a:rPr lang="en-ID" dirty="0"/>
              <a:t> </a:t>
            </a:r>
            <a:r>
              <a:rPr lang="en-ID" dirty="0" err="1"/>
              <a:t>sebelum</a:t>
            </a:r>
            <a:r>
              <a:rPr lang="en-ID" dirty="0"/>
              <a:t> </a:t>
            </a:r>
            <a:r>
              <a:rPr lang="en-ID" dirty="0" err="1"/>
              <a:t>dieksploitasi</a:t>
            </a:r>
            <a:r>
              <a:rPr lang="en-ID" dirty="0"/>
              <a:t> oleh </a:t>
            </a:r>
            <a:r>
              <a:rPr lang="en-ID" dirty="0" err="1"/>
              <a:t>aktor</a:t>
            </a:r>
            <a:r>
              <a:rPr lang="en-ID" dirty="0"/>
              <a:t> </a:t>
            </a:r>
            <a:r>
              <a:rPr lang="en-ID" dirty="0" err="1"/>
              <a:t>jahat</a:t>
            </a:r>
            <a:r>
              <a:rPr lang="en-ID" dirty="0"/>
              <a:t>. Hal </a:t>
            </a: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membantu</a:t>
            </a:r>
            <a:r>
              <a:rPr lang="en-ID" dirty="0"/>
              <a:t> </a:t>
            </a:r>
            <a:r>
              <a:rPr lang="en-ID" dirty="0" err="1"/>
              <a:t>organisasi</a:t>
            </a:r>
            <a:r>
              <a:rPr lang="en-ID" dirty="0"/>
              <a:t> </a:t>
            </a:r>
            <a:r>
              <a:rPr lang="en-ID" dirty="0" err="1"/>
              <a:t>memastikan</a:t>
            </a:r>
            <a:r>
              <a:rPr lang="en-ID" dirty="0"/>
              <a:t> </a:t>
            </a:r>
            <a:r>
              <a:rPr lang="en-ID" dirty="0" err="1"/>
              <a:t>kerahasiaan</a:t>
            </a:r>
            <a:r>
              <a:rPr lang="en-ID" dirty="0"/>
              <a:t>, </a:t>
            </a:r>
            <a:r>
              <a:rPr lang="en-ID" dirty="0" err="1"/>
              <a:t>integritas</a:t>
            </a:r>
            <a:r>
              <a:rPr lang="en-ID" dirty="0"/>
              <a:t>, dan </a:t>
            </a:r>
            <a:r>
              <a:rPr lang="en-ID" dirty="0" err="1"/>
              <a:t>ketersediaan</a:t>
            </a:r>
            <a:r>
              <a:rPr lang="en-ID" dirty="0"/>
              <a:t> data dan </a:t>
            </a:r>
            <a:r>
              <a:rPr lang="en-ID" dirty="0" err="1"/>
              <a:t>sumber</a:t>
            </a:r>
            <a:r>
              <a:rPr lang="en-ID" dirty="0"/>
              <a:t> </a:t>
            </a:r>
            <a:r>
              <a:rPr lang="en-ID" dirty="0" err="1"/>
              <a:t>daya</a:t>
            </a:r>
            <a:r>
              <a:rPr lang="en-ID" dirty="0"/>
              <a:t> </a:t>
            </a:r>
            <a:r>
              <a:rPr lang="en-ID" dirty="0" err="1"/>
              <a:t>mereka</a:t>
            </a:r>
            <a:r>
              <a:rPr lang="en-ID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ECB66A-84AC-4FF3-ADE9-89DD2BB48BAC}" type="slidenum">
              <a:rPr lang="en-ID" smtClean="0"/>
              <a:t>111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083099230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dirty="0" err="1"/>
              <a:t>Ancaman</a:t>
            </a:r>
            <a:r>
              <a:rPr lang="en-ID" dirty="0"/>
              <a:t> </a:t>
            </a:r>
            <a:r>
              <a:rPr lang="en-ID" dirty="0" err="1"/>
              <a:t>Keamanan</a:t>
            </a:r>
            <a:r>
              <a:rPr lang="en-ID" dirty="0"/>
              <a:t> </a:t>
            </a:r>
            <a:r>
              <a:rPr lang="en-ID" dirty="0" err="1"/>
              <a:t>Nirkabel</a:t>
            </a:r>
            <a:endParaRPr lang="en-ID" dirty="0"/>
          </a:p>
          <a:p>
            <a:r>
              <a:rPr lang="en-ID" dirty="0"/>
              <a:t>- </a:t>
            </a:r>
            <a:r>
              <a:rPr lang="en-ID" dirty="0" err="1"/>
              <a:t>Pelanggaran</a:t>
            </a:r>
            <a:r>
              <a:rPr lang="en-ID" dirty="0"/>
              <a:t> Data</a:t>
            </a:r>
          </a:p>
          <a:p>
            <a:r>
              <a:rPr lang="en-ID" dirty="0" err="1"/>
              <a:t>Akses</a:t>
            </a:r>
            <a:r>
              <a:rPr lang="en-ID" dirty="0"/>
              <a:t> </a:t>
            </a:r>
            <a:r>
              <a:rPr lang="en-ID" dirty="0" err="1"/>
              <a:t>tidak</a:t>
            </a:r>
            <a:r>
              <a:rPr lang="en-ID" dirty="0"/>
              <a:t> </a:t>
            </a:r>
            <a:r>
              <a:rPr lang="en-ID" dirty="0" err="1"/>
              <a:t>sah</a:t>
            </a:r>
            <a:r>
              <a:rPr lang="en-ID" dirty="0"/>
              <a:t> </a:t>
            </a:r>
            <a:r>
              <a:rPr lang="en-ID" dirty="0" err="1"/>
              <a:t>ke</a:t>
            </a:r>
            <a:r>
              <a:rPr lang="en-ID" dirty="0"/>
              <a:t> </a:t>
            </a:r>
            <a:r>
              <a:rPr lang="en-ID" dirty="0" err="1"/>
              <a:t>informasi</a:t>
            </a:r>
            <a:r>
              <a:rPr lang="en-ID" dirty="0"/>
              <a:t> </a:t>
            </a:r>
            <a:r>
              <a:rPr lang="en-ID" dirty="0" err="1"/>
              <a:t>rahasia</a:t>
            </a:r>
            <a:r>
              <a:rPr lang="en-ID" dirty="0"/>
              <a:t> yang </a:t>
            </a:r>
            <a:r>
              <a:rPr lang="en-ID" dirty="0" err="1"/>
              <a:t>tersimpan</a:t>
            </a:r>
            <a:r>
              <a:rPr lang="en-ID" dirty="0"/>
              <a:t> di </a:t>
            </a:r>
            <a:r>
              <a:rPr lang="en-ID" dirty="0" err="1"/>
              <a:t>perangkat</a:t>
            </a:r>
            <a:r>
              <a:rPr lang="en-ID" dirty="0"/>
              <a:t> yang </a:t>
            </a:r>
            <a:r>
              <a:rPr lang="en-ID" dirty="0" err="1"/>
              <a:t>tersambung</a:t>
            </a:r>
            <a:r>
              <a:rPr lang="en-ID" dirty="0"/>
              <a:t> </a:t>
            </a:r>
            <a:r>
              <a:rPr lang="en-ID" dirty="0" err="1"/>
              <a:t>ke</a:t>
            </a:r>
            <a:r>
              <a:rPr lang="en-ID" dirty="0"/>
              <a:t> </a:t>
            </a:r>
            <a:r>
              <a:rPr lang="en-ID" dirty="0" err="1"/>
              <a:t>jaringan</a:t>
            </a:r>
            <a:r>
              <a:rPr lang="en-ID" dirty="0"/>
              <a:t> </a:t>
            </a:r>
            <a:r>
              <a:rPr lang="en-ID" dirty="0" err="1"/>
              <a:t>nirkabel</a:t>
            </a:r>
            <a:r>
              <a:rPr lang="en-ID" dirty="0"/>
              <a:t>.</a:t>
            </a:r>
          </a:p>
          <a:p>
            <a:r>
              <a:rPr lang="en-ID" dirty="0"/>
              <a:t>- </a:t>
            </a:r>
            <a:r>
              <a:rPr lang="en-ID" dirty="0" err="1"/>
              <a:t>Serangan</a:t>
            </a:r>
            <a:r>
              <a:rPr lang="en-ID" dirty="0"/>
              <a:t> Orang di Tengah-</a:t>
            </a:r>
            <a:r>
              <a:rPr lang="en-ID" dirty="0" err="1"/>
              <a:t>tengah</a:t>
            </a:r>
            <a:endParaRPr lang="en-ID" dirty="0"/>
          </a:p>
          <a:p>
            <a:r>
              <a:rPr lang="en-ID" dirty="0" err="1"/>
              <a:t>Intersepsi</a:t>
            </a:r>
            <a:r>
              <a:rPr lang="en-ID" dirty="0"/>
              <a:t> </a:t>
            </a:r>
            <a:r>
              <a:rPr lang="en-ID" dirty="0" err="1"/>
              <a:t>komunikasi</a:t>
            </a:r>
            <a:r>
              <a:rPr lang="en-ID" dirty="0"/>
              <a:t> </a:t>
            </a:r>
            <a:r>
              <a:rPr lang="en-ID" dirty="0" err="1"/>
              <a:t>antar</a:t>
            </a:r>
            <a:r>
              <a:rPr lang="en-ID" dirty="0"/>
              <a:t> </a:t>
            </a:r>
            <a:r>
              <a:rPr lang="en-ID" dirty="0" err="1"/>
              <a:t>perangkat</a:t>
            </a:r>
            <a:r>
              <a:rPr lang="en-ID" dirty="0"/>
              <a:t> di </a:t>
            </a:r>
            <a:r>
              <a:rPr lang="en-ID" dirty="0" err="1"/>
              <a:t>jaringan</a:t>
            </a:r>
            <a:r>
              <a:rPr lang="en-ID" dirty="0"/>
              <a:t>, </a:t>
            </a:r>
            <a:r>
              <a:rPr lang="en-ID" dirty="0" err="1"/>
              <a:t>memungkinkan</a:t>
            </a:r>
            <a:r>
              <a:rPr lang="en-ID" dirty="0"/>
              <a:t> </a:t>
            </a:r>
            <a:r>
              <a:rPr lang="en-ID" dirty="0" err="1"/>
              <a:t>penyerang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menguping</a:t>
            </a:r>
            <a:r>
              <a:rPr lang="en-ID" dirty="0"/>
              <a:t> </a:t>
            </a:r>
            <a:r>
              <a:rPr lang="en-ID" dirty="0" err="1"/>
              <a:t>atau</a:t>
            </a:r>
            <a:r>
              <a:rPr lang="en-ID" dirty="0"/>
              <a:t> </a:t>
            </a:r>
            <a:r>
              <a:rPr lang="en-ID" dirty="0" err="1"/>
              <a:t>memanipulasi</a:t>
            </a:r>
            <a:r>
              <a:rPr lang="en-ID" dirty="0"/>
              <a:t> data.</a:t>
            </a:r>
          </a:p>
          <a:p>
            <a:r>
              <a:rPr lang="en-ID" dirty="0"/>
              <a:t>- </a:t>
            </a:r>
            <a:r>
              <a:rPr lang="en-ID" dirty="0" err="1"/>
              <a:t>Serangan</a:t>
            </a:r>
            <a:r>
              <a:rPr lang="en-ID" dirty="0"/>
              <a:t> </a:t>
            </a:r>
            <a:r>
              <a:rPr lang="en-ID" dirty="0" err="1"/>
              <a:t>Penolakan</a:t>
            </a:r>
            <a:r>
              <a:rPr lang="en-ID" dirty="0"/>
              <a:t> </a:t>
            </a:r>
            <a:r>
              <a:rPr lang="en-ID" dirty="0" err="1"/>
              <a:t>Layanan</a:t>
            </a:r>
            <a:endParaRPr lang="en-ID" dirty="0"/>
          </a:p>
          <a:p>
            <a:r>
              <a:rPr lang="en-ID" dirty="0" err="1"/>
              <a:t>Gangguan</a:t>
            </a:r>
            <a:r>
              <a:rPr lang="en-ID" dirty="0"/>
              <a:t> </a:t>
            </a:r>
            <a:r>
              <a:rPr lang="en-ID" dirty="0" err="1"/>
              <a:t>layanan</a:t>
            </a:r>
            <a:r>
              <a:rPr lang="en-ID" dirty="0"/>
              <a:t> </a:t>
            </a:r>
            <a:r>
              <a:rPr lang="en-ID" dirty="0" err="1"/>
              <a:t>jaringan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membanjiri</a:t>
            </a:r>
            <a:r>
              <a:rPr lang="en-ID" dirty="0"/>
              <a:t> </a:t>
            </a:r>
            <a:r>
              <a:rPr lang="en-ID" dirty="0" err="1"/>
              <a:t>jaringan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lalu</a:t>
            </a:r>
            <a:r>
              <a:rPr lang="en-ID" dirty="0"/>
              <a:t> </a:t>
            </a:r>
            <a:r>
              <a:rPr lang="en-ID" dirty="0" err="1"/>
              <a:t>lintas</a:t>
            </a:r>
            <a:r>
              <a:rPr lang="en-ID" dirty="0"/>
              <a:t>, </a:t>
            </a:r>
            <a:r>
              <a:rPr lang="en-ID" dirty="0" err="1"/>
              <a:t>sehingga</a:t>
            </a:r>
            <a:r>
              <a:rPr lang="en-ID" dirty="0"/>
              <a:t> </a:t>
            </a:r>
            <a:r>
              <a:rPr lang="en-ID" dirty="0" err="1"/>
              <a:t>tidak</a:t>
            </a:r>
            <a:r>
              <a:rPr lang="en-ID" dirty="0"/>
              <a:t>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diakses</a:t>
            </a:r>
            <a:r>
              <a:rPr lang="en-ID" dirty="0"/>
              <a:t> oleh </a:t>
            </a:r>
            <a:r>
              <a:rPr lang="en-ID" dirty="0" err="1"/>
              <a:t>pengguna</a:t>
            </a:r>
            <a:r>
              <a:rPr lang="en-ID" dirty="0"/>
              <a:t> yang </a:t>
            </a:r>
            <a:r>
              <a:rPr lang="en-ID" dirty="0" err="1"/>
              <a:t>berwenang</a:t>
            </a:r>
            <a:r>
              <a:rPr lang="en-ID" dirty="0"/>
              <a:t>.</a:t>
            </a:r>
          </a:p>
          <a:p>
            <a:r>
              <a:rPr lang="en-ID" dirty="0"/>
              <a:t>- </a:t>
            </a:r>
            <a:r>
              <a:rPr lang="en-ID" dirty="0" err="1"/>
              <a:t>Infeksi</a:t>
            </a:r>
            <a:r>
              <a:rPr lang="en-ID" dirty="0"/>
              <a:t> Malware</a:t>
            </a:r>
          </a:p>
          <a:p>
            <a:r>
              <a:rPr lang="en-ID" dirty="0" err="1"/>
              <a:t>Penyebaran</a:t>
            </a:r>
            <a:r>
              <a:rPr lang="en-ID" dirty="0"/>
              <a:t> </a:t>
            </a:r>
            <a:r>
              <a:rPr lang="en-ID" dirty="0" err="1"/>
              <a:t>perangkat</a:t>
            </a:r>
            <a:r>
              <a:rPr lang="en-ID" dirty="0"/>
              <a:t> </a:t>
            </a:r>
            <a:r>
              <a:rPr lang="en-ID" dirty="0" err="1"/>
              <a:t>lunak</a:t>
            </a:r>
            <a:r>
              <a:rPr lang="en-ID" dirty="0"/>
              <a:t> </a:t>
            </a:r>
            <a:r>
              <a:rPr lang="en-ID" dirty="0" err="1"/>
              <a:t>berbahaya</a:t>
            </a:r>
            <a:r>
              <a:rPr lang="en-ID" dirty="0"/>
              <a:t> yang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mencuri</a:t>
            </a:r>
            <a:r>
              <a:rPr lang="en-ID" dirty="0"/>
              <a:t> data, </a:t>
            </a:r>
            <a:r>
              <a:rPr lang="en-ID" dirty="0" err="1"/>
              <a:t>membahayakan</a:t>
            </a:r>
            <a:r>
              <a:rPr lang="en-ID" dirty="0"/>
              <a:t> </a:t>
            </a:r>
            <a:r>
              <a:rPr lang="en-ID" dirty="0" err="1"/>
              <a:t>perangkat</a:t>
            </a:r>
            <a:r>
              <a:rPr lang="en-ID" dirty="0"/>
              <a:t>, </a:t>
            </a:r>
            <a:r>
              <a:rPr lang="en-ID" dirty="0" err="1"/>
              <a:t>atau</a:t>
            </a:r>
            <a:r>
              <a:rPr lang="en-ID" dirty="0"/>
              <a:t> </a:t>
            </a:r>
            <a:r>
              <a:rPr lang="en-ID" dirty="0" err="1"/>
              <a:t>melancarkan</a:t>
            </a:r>
            <a:r>
              <a:rPr lang="en-ID" dirty="0"/>
              <a:t> </a:t>
            </a:r>
            <a:r>
              <a:rPr lang="en-ID" dirty="0" err="1"/>
              <a:t>serangan</a:t>
            </a:r>
            <a:r>
              <a:rPr lang="en-ID" dirty="0"/>
              <a:t> </a:t>
            </a:r>
            <a:r>
              <a:rPr lang="en-ID" dirty="0" err="1"/>
              <a:t>lebih</a:t>
            </a:r>
            <a:r>
              <a:rPr lang="en-ID" dirty="0"/>
              <a:t> </a:t>
            </a:r>
            <a:r>
              <a:rPr lang="en-ID" dirty="0" err="1"/>
              <a:t>lanjut</a:t>
            </a:r>
            <a:r>
              <a:rPr lang="en-ID" dirty="0"/>
              <a:t>.</a:t>
            </a:r>
          </a:p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ECB66A-84AC-4FF3-ADE9-89DD2BB48BAC}" type="slidenum">
              <a:rPr lang="en-ID" smtClean="0"/>
              <a:t>112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477414510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dirty="0" err="1"/>
              <a:t>Pengintaian</a:t>
            </a:r>
            <a:r>
              <a:rPr lang="en-ID" dirty="0"/>
              <a:t>: </a:t>
            </a:r>
            <a:r>
              <a:rPr lang="en-ID" dirty="0" err="1"/>
              <a:t>Mengumpulkan</a:t>
            </a:r>
            <a:r>
              <a:rPr lang="en-ID" dirty="0"/>
              <a:t> </a:t>
            </a:r>
            <a:r>
              <a:rPr lang="en-ID" dirty="0" err="1"/>
              <a:t>Informasi</a:t>
            </a:r>
            <a:r>
              <a:rPr lang="en-ID" dirty="0"/>
              <a:t> </a:t>
            </a:r>
            <a:r>
              <a:rPr lang="en-ID" dirty="0" err="1"/>
              <a:t>tentang</a:t>
            </a:r>
            <a:r>
              <a:rPr lang="en-ID" dirty="0"/>
              <a:t> </a:t>
            </a:r>
            <a:r>
              <a:rPr lang="en-ID" dirty="0" err="1"/>
              <a:t>Jaringan</a:t>
            </a:r>
            <a:r>
              <a:rPr lang="en-ID" dirty="0"/>
              <a:t> Target</a:t>
            </a:r>
          </a:p>
          <a:p>
            <a:r>
              <a:rPr lang="en-ID" dirty="0"/>
              <a:t>- </a:t>
            </a:r>
            <a:r>
              <a:rPr lang="en-ID" dirty="0" err="1"/>
              <a:t>Pemetaan</a:t>
            </a:r>
            <a:r>
              <a:rPr lang="en-ID" dirty="0"/>
              <a:t> </a:t>
            </a:r>
            <a:r>
              <a:rPr lang="en-ID" dirty="0" err="1"/>
              <a:t>Jaringan</a:t>
            </a:r>
            <a:endParaRPr lang="en-ID" dirty="0"/>
          </a:p>
          <a:p>
            <a:r>
              <a:rPr lang="en-ID" dirty="0" err="1"/>
              <a:t>Mengidentifikasi</a:t>
            </a:r>
            <a:r>
              <a:rPr lang="en-ID" dirty="0"/>
              <a:t> </a:t>
            </a:r>
            <a:r>
              <a:rPr lang="en-ID" dirty="0" err="1"/>
              <a:t>titik</a:t>
            </a:r>
            <a:r>
              <a:rPr lang="en-ID" dirty="0"/>
              <a:t> </a:t>
            </a:r>
            <a:r>
              <a:rPr lang="en-ID" dirty="0" err="1"/>
              <a:t>akses</a:t>
            </a:r>
            <a:r>
              <a:rPr lang="en-ID" dirty="0"/>
              <a:t> </a:t>
            </a:r>
            <a:r>
              <a:rPr lang="en-ID" dirty="0" err="1"/>
              <a:t>nirkabel</a:t>
            </a:r>
            <a:r>
              <a:rPr lang="en-ID" dirty="0"/>
              <a:t>, SSID, dan </a:t>
            </a:r>
            <a:r>
              <a:rPr lang="en-ID" dirty="0" err="1"/>
              <a:t>lokasi</a:t>
            </a:r>
            <a:r>
              <a:rPr lang="en-ID" dirty="0"/>
              <a:t> </a:t>
            </a:r>
            <a:r>
              <a:rPr lang="en-ID" dirty="0" err="1"/>
              <a:t>fisiknya</a:t>
            </a:r>
            <a:r>
              <a:rPr lang="en-ID" dirty="0"/>
              <a:t>.</a:t>
            </a:r>
          </a:p>
          <a:p>
            <a:r>
              <a:rPr lang="en-ID" dirty="0"/>
              <a:t>- </a:t>
            </a:r>
            <a:r>
              <a:rPr lang="en-ID" dirty="0" err="1"/>
              <a:t>Pencacahan</a:t>
            </a:r>
            <a:r>
              <a:rPr lang="en-ID" dirty="0"/>
              <a:t> SSID</a:t>
            </a:r>
          </a:p>
          <a:p>
            <a:r>
              <a:rPr lang="en-ID" dirty="0" err="1"/>
              <a:t>Memindai</a:t>
            </a:r>
            <a:r>
              <a:rPr lang="en-ID" dirty="0"/>
              <a:t> </a:t>
            </a:r>
            <a:r>
              <a:rPr lang="en-ID" dirty="0" err="1"/>
              <a:t>jaringan</a:t>
            </a:r>
            <a:r>
              <a:rPr lang="en-ID" dirty="0"/>
              <a:t> </a:t>
            </a:r>
            <a:r>
              <a:rPr lang="en-ID" dirty="0" err="1"/>
              <a:t>nirkabel</a:t>
            </a:r>
            <a:r>
              <a:rPr lang="en-ID" dirty="0"/>
              <a:t> yang </a:t>
            </a:r>
            <a:r>
              <a:rPr lang="en-ID" dirty="0" err="1"/>
              <a:t>tersedia</a:t>
            </a:r>
            <a:r>
              <a:rPr lang="en-ID" dirty="0"/>
              <a:t> </a:t>
            </a:r>
            <a:r>
              <a:rPr lang="en-ID" dirty="0" err="1"/>
              <a:t>jaringan</a:t>
            </a:r>
            <a:r>
              <a:rPr lang="en-ID" dirty="0"/>
              <a:t> </a:t>
            </a:r>
            <a:r>
              <a:rPr lang="en-ID" dirty="0" err="1"/>
              <a:t>nirkabel</a:t>
            </a:r>
            <a:r>
              <a:rPr lang="en-ID" dirty="0"/>
              <a:t> yang </a:t>
            </a:r>
            <a:r>
              <a:rPr lang="en-ID" dirty="0" err="1"/>
              <a:t>tersedia</a:t>
            </a:r>
            <a:r>
              <a:rPr lang="en-ID" dirty="0"/>
              <a:t> dan </a:t>
            </a:r>
            <a:r>
              <a:rPr lang="en-ID" dirty="0" err="1"/>
              <a:t>mengidentifikasi</a:t>
            </a:r>
            <a:r>
              <a:rPr lang="en-ID" dirty="0"/>
              <a:t> SSID, </a:t>
            </a:r>
            <a:r>
              <a:rPr lang="en-ID" dirty="0" err="1"/>
              <a:t>saluran</a:t>
            </a:r>
            <a:r>
              <a:rPr lang="en-ID" dirty="0"/>
              <a:t>, dan </a:t>
            </a:r>
            <a:r>
              <a:rPr lang="en-ID" dirty="0" err="1"/>
              <a:t>enkripsinya</a:t>
            </a:r>
            <a:endParaRPr lang="en-ID" dirty="0"/>
          </a:p>
          <a:p>
            <a:r>
              <a:rPr lang="en-ID" dirty="0" err="1"/>
              <a:t>protokol</a:t>
            </a:r>
            <a:r>
              <a:rPr lang="en-ID" dirty="0"/>
              <a:t> </a:t>
            </a:r>
            <a:r>
              <a:rPr lang="en-ID" dirty="0" err="1"/>
              <a:t>enkripsi</a:t>
            </a:r>
            <a:r>
              <a:rPr lang="en-ID" dirty="0"/>
              <a:t>.</a:t>
            </a:r>
          </a:p>
          <a:p>
            <a:r>
              <a:rPr lang="en-ID" dirty="0"/>
              <a:t>- </a:t>
            </a:r>
            <a:r>
              <a:rPr lang="en-ID" dirty="0" err="1"/>
              <a:t>Penelitian</a:t>
            </a:r>
            <a:r>
              <a:rPr lang="en-ID" dirty="0"/>
              <a:t> </a:t>
            </a:r>
            <a:r>
              <a:rPr lang="en-ID" dirty="0" err="1"/>
              <a:t>Kerentanan</a:t>
            </a:r>
            <a:endParaRPr lang="en-ID" dirty="0"/>
          </a:p>
          <a:p>
            <a:r>
              <a:rPr lang="en-ID" dirty="0" err="1"/>
              <a:t>Mengumpulkan</a:t>
            </a:r>
            <a:r>
              <a:rPr lang="en-ID" dirty="0"/>
              <a:t> </a:t>
            </a:r>
            <a:r>
              <a:rPr lang="en-ID" dirty="0" err="1"/>
              <a:t>informasi</a:t>
            </a:r>
            <a:r>
              <a:rPr lang="en-ID" dirty="0"/>
              <a:t> </a:t>
            </a:r>
            <a:r>
              <a:rPr lang="en-ID" dirty="0" err="1"/>
              <a:t>tentang</a:t>
            </a:r>
            <a:r>
              <a:rPr lang="en-ID" dirty="0"/>
              <a:t> </a:t>
            </a:r>
            <a:r>
              <a:rPr lang="en-ID" dirty="0" err="1"/>
              <a:t>kerentanan</a:t>
            </a:r>
            <a:r>
              <a:rPr lang="en-ID" dirty="0"/>
              <a:t> yang </a:t>
            </a:r>
            <a:r>
              <a:rPr lang="en-ID" dirty="0" err="1"/>
              <a:t>diketahui</a:t>
            </a:r>
            <a:r>
              <a:rPr lang="en-ID" dirty="0"/>
              <a:t> pada target </a:t>
            </a:r>
            <a:r>
              <a:rPr lang="en-ID" dirty="0" err="1"/>
              <a:t>perangkat</a:t>
            </a:r>
            <a:r>
              <a:rPr lang="en-ID" dirty="0"/>
              <a:t> </a:t>
            </a:r>
            <a:r>
              <a:rPr lang="en-ID" dirty="0" err="1"/>
              <a:t>keras</a:t>
            </a:r>
            <a:r>
              <a:rPr lang="en-ID" dirty="0"/>
              <a:t>, </a:t>
            </a:r>
            <a:r>
              <a:rPr lang="en-ID" dirty="0" err="1"/>
              <a:t>perangkat</a:t>
            </a:r>
            <a:r>
              <a:rPr lang="en-ID" dirty="0"/>
              <a:t> </a:t>
            </a:r>
            <a:r>
              <a:rPr lang="en-ID" dirty="0" err="1"/>
              <a:t>lunak</a:t>
            </a:r>
            <a:r>
              <a:rPr lang="en-ID" dirty="0"/>
              <a:t>, dan </a:t>
            </a:r>
            <a:r>
              <a:rPr lang="en-ID" dirty="0" err="1"/>
              <a:t>konfigurasi</a:t>
            </a:r>
            <a:r>
              <a:rPr lang="en-ID" dirty="0"/>
              <a:t> </a:t>
            </a:r>
            <a:r>
              <a:rPr lang="en-ID" dirty="0" err="1"/>
              <a:t>jaringan</a:t>
            </a:r>
            <a:r>
              <a:rPr lang="en-ID" dirty="0"/>
              <a:t>.</a:t>
            </a:r>
          </a:p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ECB66A-84AC-4FF3-ADE9-89DD2BB48BAC}" type="slidenum">
              <a:rPr lang="en-ID" smtClean="0"/>
              <a:t>113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721817170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dirty="0" err="1"/>
              <a:t>Memindai</a:t>
            </a:r>
            <a:r>
              <a:rPr lang="en-ID" dirty="0"/>
              <a:t>: </a:t>
            </a:r>
            <a:r>
              <a:rPr lang="en-ID" dirty="0" err="1"/>
              <a:t>Mengidentifikasi</a:t>
            </a:r>
            <a:r>
              <a:rPr lang="en-ID" dirty="0"/>
              <a:t> </a:t>
            </a:r>
            <a:r>
              <a:rPr lang="en-ID" dirty="0" err="1"/>
              <a:t>Titik</a:t>
            </a:r>
            <a:r>
              <a:rPr lang="en-ID" dirty="0"/>
              <a:t> </a:t>
            </a:r>
            <a:r>
              <a:rPr lang="en-ID" dirty="0" err="1"/>
              <a:t>Akses</a:t>
            </a:r>
            <a:r>
              <a:rPr lang="en-ID" dirty="0"/>
              <a:t> </a:t>
            </a:r>
            <a:r>
              <a:rPr lang="en-ID" dirty="0" err="1"/>
              <a:t>Nirkabel</a:t>
            </a:r>
            <a:r>
              <a:rPr lang="en-ID" dirty="0"/>
              <a:t> dan </a:t>
            </a:r>
            <a:r>
              <a:rPr lang="en-ID" dirty="0" err="1"/>
              <a:t>Perangkat</a:t>
            </a:r>
            <a:r>
              <a:rPr lang="en-ID" dirty="0"/>
              <a:t> </a:t>
            </a:r>
            <a:r>
              <a:rPr lang="en-ID" dirty="0" err="1"/>
              <a:t>Klien</a:t>
            </a:r>
            <a:endParaRPr lang="en-ID" dirty="0"/>
          </a:p>
          <a:p>
            <a:r>
              <a:rPr lang="en-ID" dirty="0"/>
              <a:t>- </a:t>
            </a:r>
            <a:r>
              <a:rPr lang="sv-SE" dirty="0"/>
              <a:t>Penemuan Titik Akses Nirkabel</a:t>
            </a:r>
          </a:p>
          <a:p>
            <a:r>
              <a:rPr lang="sv-SE" dirty="0"/>
              <a:t>Memanfaatkan alat untuk mendeteksi dan memetakan titik akses nirkabel dalam jangkauan jaringan target.</a:t>
            </a:r>
          </a:p>
          <a:p>
            <a:r>
              <a:rPr lang="en-ID" dirty="0"/>
              <a:t>- </a:t>
            </a:r>
            <a:r>
              <a:rPr lang="en-ID" dirty="0" err="1"/>
              <a:t>Identifikasi</a:t>
            </a:r>
            <a:r>
              <a:rPr lang="en-ID" dirty="0"/>
              <a:t> </a:t>
            </a:r>
            <a:r>
              <a:rPr lang="en-ID" dirty="0" err="1"/>
              <a:t>Perangkat</a:t>
            </a:r>
            <a:r>
              <a:rPr lang="en-ID" dirty="0"/>
              <a:t> </a:t>
            </a:r>
            <a:r>
              <a:rPr lang="en-ID" dirty="0" err="1"/>
              <a:t>Klien</a:t>
            </a:r>
            <a:endParaRPr lang="en-ID" dirty="0"/>
          </a:p>
          <a:p>
            <a:r>
              <a:rPr lang="en-ID" dirty="0" err="1"/>
              <a:t>Mengidentifikasi</a:t>
            </a:r>
            <a:r>
              <a:rPr lang="en-ID" dirty="0"/>
              <a:t> dan </a:t>
            </a:r>
            <a:r>
              <a:rPr lang="en-ID" dirty="0" err="1"/>
              <a:t>menghitung</a:t>
            </a:r>
            <a:r>
              <a:rPr lang="en-ID" dirty="0"/>
              <a:t> </a:t>
            </a:r>
            <a:r>
              <a:rPr lang="en-ID" dirty="0" err="1"/>
              <a:t>perangkat</a:t>
            </a:r>
            <a:r>
              <a:rPr lang="en-ID" dirty="0"/>
              <a:t> yang </a:t>
            </a:r>
            <a:r>
              <a:rPr lang="en-ID" dirty="0" err="1"/>
              <a:t>tersambung</a:t>
            </a:r>
            <a:r>
              <a:rPr lang="en-ID" dirty="0"/>
              <a:t> </a:t>
            </a:r>
            <a:r>
              <a:rPr lang="en-ID" dirty="0" err="1"/>
              <a:t>ke</a:t>
            </a:r>
            <a:r>
              <a:rPr lang="en-ID" dirty="0"/>
              <a:t> </a:t>
            </a:r>
            <a:r>
              <a:rPr lang="en-ID" dirty="0" err="1"/>
              <a:t>jaringan</a:t>
            </a:r>
            <a:r>
              <a:rPr lang="en-ID" dirty="0"/>
              <a:t> </a:t>
            </a:r>
            <a:r>
              <a:rPr lang="en-ID" dirty="0" err="1"/>
              <a:t>nirkabel</a:t>
            </a:r>
            <a:r>
              <a:rPr lang="en-ID" dirty="0"/>
              <a:t>, </a:t>
            </a:r>
            <a:r>
              <a:rPr lang="en-ID" dirty="0" err="1"/>
              <a:t>seperti</a:t>
            </a:r>
            <a:r>
              <a:rPr lang="en-ID" dirty="0"/>
              <a:t> laptop, smartphone, dan </a:t>
            </a:r>
            <a:r>
              <a:rPr lang="en-ID" dirty="0" err="1"/>
              <a:t>perangkat</a:t>
            </a:r>
            <a:r>
              <a:rPr lang="en-ID" dirty="0"/>
              <a:t> IoT.</a:t>
            </a:r>
          </a:p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ECB66A-84AC-4FF3-ADE9-89DD2BB48BAC}" type="slidenum">
              <a:rPr lang="en-ID" smtClean="0"/>
              <a:t>114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782667430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dirty="0" err="1"/>
              <a:t>Melakukan</a:t>
            </a:r>
            <a:r>
              <a:rPr lang="en-ID" dirty="0"/>
              <a:t> </a:t>
            </a:r>
            <a:r>
              <a:rPr lang="en-ID" dirty="0" err="1"/>
              <a:t>Pengintaian</a:t>
            </a:r>
            <a:r>
              <a:rPr lang="en-ID" dirty="0"/>
              <a:t> </a:t>
            </a:r>
            <a:r>
              <a:rPr lang="en-ID" dirty="0" err="1"/>
              <a:t>Jaringan</a:t>
            </a:r>
            <a:r>
              <a:rPr lang="en-ID" dirty="0"/>
              <a:t> </a:t>
            </a:r>
            <a:r>
              <a:rPr lang="en-ID" dirty="0" err="1"/>
              <a:t>Nirkabel</a:t>
            </a:r>
            <a:endParaRPr lang="en-ID" dirty="0"/>
          </a:p>
          <a:p>
            <a:r>
              <a:rPr lang="en-ID" dirty="0"/>
              <a:t>- </a:t>
            </a:r>
            <a:r>
              <a:rPr lang="en-ID" dirty="0" err="1"/>
              <a:t>Menangkap</a:t>
            </a:r>
            <a:r>
              <a:rPr lang="en-ID" dirty="0"/>
              <a:t> </a:t>
            </a:r>
            <a:r>
              <a:rPr lang="en-ID" dirty="0" err="1"/>
              <a:t>lalu</a:t>
            </a:r>
            <a:r>
              <a:rPr lang="en-ID" dirty="0"/>
              <a:t> </a:t>
            </a:r>
            <a:r>
              <a:rPr lang="en-ID" dirty="0" err="1"/>
              <a:t>lintas</a:t>
            </a:r>
            <a:r>
              <a:rPr lang="en-ID" dirty="0"/>
              <a:t> </a:t>
            </a:r>
            <a:r>
              <a:rPr lang="en-ID" dirty="0" err="1"/>
              <a:t>jaringan</a:t>
            </a:r>
            <a:r>
              <a:rPr lang="en-ID" dirty="0"/>
              <a:t> yang </a:t>
            </a:r>
            <a:r>
              <a:rPr lang="en-ID" dirty="0" err="1"/>
              <a:t>melewati</a:t>
            </a:r>
            <a:r>
              <a:rPr lang="en-ID" dirty="0"/>
              <a:t> </a:t>
            </a:r>
            <a:r>
              <a:rPr lang="en-ID" dirty="0" err="1"/>
              <a:t>jaringan</a:t>
            </a:r>
            <a:r>
              <a:rPr lang="en-ID" dirty="0"/>
              <a:t> </a:t>
            </a:r>
            <a:r>
              <a:rPr lang="en-ID" dirty="0" err="1"/>
              <a:t>nirkabel</a:t>
            </a:r>
            <a:r>
              <a:rPr lang="en-ID" dirty="0"/>
              <a:t>, </a:t>
            </a:r>
            <a:r>
              <a:rPr lang="en-ID" dirty="0" err="1"/>
              <a:t>termasuk</a:t>
            </a:r>
            <a:r>
              <a:rPr lang="en-ID" dirty="0"/>
              <a:t> </a:t>
            </a:r>
            <a:r>
              <a:rPr lang="en-ID" dirty="0" err="1"/>
              <a:t>paket</a:t>
            </a:r>
            <a:r>
              <a:rPr lang="en-ID" dirty="0"/>
              <a:t> data, </a:t>
            </a:r>
            <a:r>
              <a:rPr lang="en-ID" dirty="0" err="1"/>
              <a:t>upaya</a:t>
            </a:r>
            <a:r>
              <a:rPr lang="en-ID" dirty="0"/>
              <a:t> </a:t>
            </a:r>
            <a:r>
              <a:rPr lang="en-ID" dirty="0" err="1"/>
              <a:t>autentikasi</a:t>
            </a:r>
            <a:r>
              <a:rPr lang="en-ID" dirty="0"/>
              <a:t>, dan </a:t>
            </a:r>
            <a:r>
              <a:rPr lang="en-ID" dirty="0" err="1"/>
              <a:t>komunikasi</a:t>
            </a:r>
            <a:r>
              <a:rPr lang="en-ID" dirty="0"/>
              <a:t> </a:t>
            </a:r>
            <a:r>
              <a:rPr lang="en-ID" dirty="0" err="1"/>
              <a:t>antar</a:t>
            </a:r>
            <a:r>
              <a:rPr lang="en-ID" dirty="0"/>
              <a:t> </a:t>
            </a:r>
            <a:r>
              <a:rPr lang="en-ID" dirty="0" err="1"/>
              <a:t>perangkat</a:t>
            </a:r>
            <a:r>
              <a:rPr lang="en-ID" dirty="0"/>
              <a:t>.</a:t>
            </a:r>
          </a:p>
          <a:p>
            <a:r>
              <a:rPr lang="en-ID" dirty="0"/>
              <a:t>- </a:t>
            </a:r>
            <a:r>
              <a:rPr lang="en-ID" dirty="0" err="1"/>
              <a:t>Menganalisis</a:t>
            </a:r>
            <a:r>
              <a:rPr lang="en-ID" dirty="0"/>
              <a:t> </a:t>
            </a:r>
            <a:r>
              <a:rPr lang="en-ID" dirty="0" err="1"/>
              <a:t>lalu</a:t>
            </a:r>
            <a:r>
              <a:rPr lang="en-ID" dirty="0"/>
              <a:t> </a:t>
            </a:r>
            <a:r>
              <a:rPr lang="en-ID" dirty="0" err="1"/>
              <a:t>lintas</a:t>
            </a:r>
            <a:r>
              <a:rPr lang="en-ID" dirty="0"/>
              <a:t> yang </a:t>
            </a:r>
            <a:r>
              <a:rPr lang="en-ID" dirty="0" err="1"/>
              <a:t>ditangkap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mengidentifikasi</a:t>
            </a:r>
            <a:r>
              <a:rPr lang="en-ID" dirty="0"/>
              <a:t> </a:t>
            </a:r>
            <a:r>
              <a:rPr lang="en-ID" dirty="0" err="1"/>
              <a:t>informasi</a:t>
            </a:r>
            <a:r>
              <a:rPr lang="en-ID" dirty="0"/>
              <a:t> </a:t>
            </a:r>
            <a:r>
              <a:rPr lang="en-ID" dirty="0" err="1"/>
              <a:t>sensitif</a:t>
            </a:r>
            <a:r>
              <a:rPr lang="en-ID" dirty="0"/>
              <a:t>, </a:t>
            </a:r>
            <a:r>
              <a:rPr lang="en-ID" dirty="0" err="1"/>
              <a:t>kerentanan</a:t>
            </a:r>
            <a:r>
              <a:rPr lang="en-ID" dirty="0"/>
              <a:t>, dan </a:t>
            </a:r>
            <a:r>
              <a:rPr lang="en-ID" dirty="0" err="1"/>
              <a:t>pola</a:t>
            </a:r>
            <a:r>
              <a:rPr lang="en-ID" dirty="0"/>
              <a:t> </a:t>
            </a:r>
            <a:r>
              <a:rPr lang="en-ID" dirty="0" err="1"/>
              <a:t>aktivitas</a:t>
            </a:r>
            <a:r>
              <a:rPr lang="en-ID" dirty="0"/>
              <a:t> yang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mengindikasikan</a:t>
            </a:r>
            <a:r>
              <a:rPr lang="en-ID" dirty="0"/>
              <a:t> </a:t>
            </a:r>
            <a:r>
              <a:rPr lang="en-ID" dirty="0" err="1"/>
              <a:t>kelemahan</a:t>
            </a:r>
            <a:r>
              <a:rPr lang="en-ID" dirty="0"/>
              <a:t> </a:t>
            </a:r>
            <a:r>
              <a:rPr lang="en-ID" dirty="0" err="1"/>
              <a:t>keamanan</a:t>
            </a:r>
            <a:r>
              <a:rPr lang="en-ID" dirty="0"/>
              <a:t>.</a:t>
            </a:r>
          </a:p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ECB66A-84AC-4FF3-ADE9-89DD2BB48BAC}" type="slidenum">
              <a:rPr lang="en-ID" smtClean="0"/>
              <a:t>115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565633630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dirty="0" err="1"/>
              <a:t>Eksploitasi</a:t>
            </a:r>
            <a:r>
              <a:rPr lang="en-ID" dirty="0"/>
              <a:t>: </a:t>
            </a:r>
            <a:r>
              <a:rPr lang="en-ID" dirty="0" err="1"/>
              <a:t>Mendapatkan</a:t>
            </a:r>
            <a:r>
              <a:rPr lang="en-ID" dirty="0"/>
              <a:t> </a:t>
            </a:r>
            <a:r>
              <a:rPr lang="en-ID" dirty="0" err="1"/>
              <a:t>Akses</a:t>
            </a:r>
            <a:r>
              <a:rPr lang="en-ID" dirty="0"/>
              <a:t> </a:t>
            </a:r>
            <a:r>
              <a:rPr lang="en-ID" dirty="0" err="1"/>
              <a:t>Tidak</a:t>
            </a:r>
            <a:r>
              <a:rPr lang="en-ID" dirty="0"/>
              <a:t> Sah </a:t>
            </a:r>
            <a:r>
              <a:rPr lang="en-ID" dirty="0" err="1"/>
              <a:t>ke</a:t>
            </a:r>
            <a:r>
              <a:rPr lang="en-ID" dirty="0"/>
              <a:t> </a:t>
            </a:r>
            <a:r>
              <a:rPr lang="en-ID" dirty="0" err="1"/>
              <a:t>Jaringan</a:t>
            </a:r>
            <a:r>
              <a:rPr lang="en-ID" dirty="0"/>
              <a:t> </a:t>
            </a:r>
            <a:r>
              <a:rPr lang="en-ID" dirty="0" err="1"/>
              <a:t>Nirkabel</a:t>
            </a:r>
            <a:endParaRPr lang="en-ID" dirty="0"/>
          </a:p>
          <a:p>
            <a:r>
              <a:rPr lang="en-ID" dirty="0"/>
              <a:t>- </a:t>
            </a:r>
            <a:r>
              <a:rPr lang="en-ID" dirty="0" err="1"/>
              <a:t>Peretasan</a:t>
            </a:r>
            <a:r>
              <a:rPr lang="en-ID" dirty="0"/>
              <a:t> Kata Sandi</a:t>
            </a:r>
          </a:p>
          <a:p>
            <a:r>
              <a:rPr lang="en-ID" dirty="0" err="1"/>
              <a:t>Menggunakan</a:t>
            </a:r>
            <a:r>
              <a:rPr lang="en-ID" dirty="0"/>
              <a:t> </a:t>
            </a:r>
            <a:r>
              <a:rPr lang="en-ID" dirty="0" err="1"/>
              <a:t>alat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mencoba</a:t>
            </a:r>
            <a:r>
              <a:rPr lang="en-ID" dirty="0"/>
              <a:t> </a:t>
            </a:r>
            <a:r>
              <a:rPr lang="en-ID" dirty="0" err="1"/>
              <a:t>kombinasi</a:t>
            </a:r>
            <a:r>
              <a:rPr lang="en-ID" dirty="0"/>
              <a:t> kata </a:t>
            </a:r>
            <a:r>
              <a:rPr lang="en-ID" dirty="0" err="1"/>
              <a:t>sandi</a:t>
            </a:r>
            <a:r>
              <a:rPr lang="en-ID" dirty="0"/>
              <a:t> yang </a:t>
            </a:r>
            <a:r>
              <a:rPr lang="en-ID" dirty="0" err="1"/>
              <a:t>berbeda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mendapatkan</a:t>
            </a:r>
            <a:r>
              <a:rPr lang="en-ID" dirty="0"/>
              <a:t> </a:t>
            </a:r>
            <a:r>
              <a:rPr lang="en-ID" dirty="0" err="1"/>
              <a:t>akses</a:t>
            </a:r>
            <a:r>
              <a:rPr lang="en-ID" dirty="0"/>
              <a:t> yang </a:t>
            </a:r>
            <a:r>
              <a:rPr lang="en-ID" dirty="0" err="1"/>
              <a:t>tidak</a:t>
            </a:r>
            <a:r>
              <a:rPr lang="en-ID" dirty="0"/>
              <a:t> </a:t>
            </a:r>
            <a:r>
              <a:rPr lang="en-ID" dirty="0" err="1"/>
              <a:t>sah</a:t>
            </a:r>
            <a:r>
              <a:rPr lang="en-ID" dirty="0"/>
              <a:t> </a:t>
            </a:r>
            <a:r>
              <a:rPr lang="en-ID" dirty="0" err="1"/>
              <a:t>ke</a:t>
            </a:r>
            <a:r>
              <a:rPr lang="en-ID" dirty="0"/>
              <a:t> </a:t>
            </a:r>
            <a:r>
              <a:rPr lang="en-ID" dirty="0" err="1"/>
              <a:t>jaringan</a:t>
            </a:r>
            <a:r>
              <a:rPr lang="en-ID" dirty="0"/>
              <a:t> </a:t>
            </a:r>
            <a:r>
              <a:rPr lang="en-ID" dirty="0" err="1"/>
              <a:t>nirkabel</a:t>
            </a:r>
            <a:r>
              <a:rPr lang="en-ID" dirty="0"/>
              <a:t>.</a:t>
            </a:r>
          </a:p>
          <a:p>
            <a:r>
              <a:rPr lang="en-ID" dirty="0"/>
              <a:t>- </a:t>
            </a:r>
            <a:r>
              <a:rPr lang="en-ID" dirty="0" err="1"/>
              <a:t>Mengeksploitasi</a:t>
            </a:r>
            <a:r>
              <a:rPr lang="en-ID" dirty="0"/>
              <a:t> </a:t>
            </a:r>
            <a:r>
              <a:rPr lang="en-ID" dirty="0" err="1"/>
              <a:t>Kerentanan</a:t>
            </a:r>
            <a:r>
              <a:rPr lang="en-ID" dirty="0"/>
              <a:t> yang </a:t>
            </a:r>
            <a:r>
              <a:rPr lang="en-ID" dirty="0" err="1"/>
              <a:t>Diketahui</a:t>
            </a:r>
            <a:endParaRPr lang="en-ID" dirty="0"/>
          </a:p>
          <a:p>
            <a:r>
              <a:rPr lang="en-ID" dirty="0" err="1"/>
              <a:t>Memanfaatkan</a:t>
            </a:r>
            <a:r>
              <a:rPr lang="en-ID" dirty="0"/>
              <a:t> </a:t>
            </a:r>
            <a:r>
              <a:rPr lang="en-ID" dirty="0" err="1"/>
              <a:t>kerentanan</a:t>
            </a:r>
            <a:r>
              <a:rPr lang="en-ID" dirty="0"/>
              <a:t> yang </a:t>
            </a:r>
            <a:r>
              <a:rPr lang="en-ID" dirty="0" err="1"/>
              <a:t>diketahui</a:t>
            </a:r>
            <a:r>
              <a:rPr lang="en-ID" dirty="0"/>
              <a:t> pada </a:t>
            </a:r>
            <a:r>
              <a:rPr lang="en-ID" dirty="0" err="1"/>
              <a:t>perangkat</a:t>
            </a:r>
            <a:r>
              <a:rPr lang="en-ID" dirty="0"/>
              <a:t> </a:t>
            </a:r>
            <a:r>
              <a:rPr lang="en-ID" dirty="0" err="1"/>
              <a:t>keras</a:t>
            </a:r>
            <a:r>
              <a:rPr lang="en-ID" dirty="0"/>
              <a:t>, </a:t>
            </a:r>
            <a:r>
              <a:rPr lang="en-ID" dirty="0" err="1"/>
              <a:t>perangkat</a:t>
            </a:r>
            <a:r>
              <a:rPr lang="en-ID" dirty="0"/>
              <a:t> </a:t>
            </a:r>
            <a:r>
              <a:rPr lang="en-ID" dirty="0" err="1"/>
              <a:t>lunak</a:t>
            </a:r>
            <a:r>
              <a:rPr lang="en-ID" dirty="0"/>
              <a:t>, </a:t>
            </a:r>
            <a:r>
              <a:rPr lang="en-ID" dirty="0" err="1"/>
              <a:t>atau</a:t>
            </a:r>
            <a:r>
              <a:rPr lang="en-ID" dirty="0"/>
              <a:t> </a:t>
            </a:r>
            <a:r>
              <a:rPr lang="en-ID" dirty="0" err="1"/>
              <a:t>konfigurasi</a:t>
            </a:r>
            <a:r>
              <a:rPr lang="en-ID" dirty="0"/>
              <a:t> </a:t>
            </a:r>
            <a:r>
              <a:rPr lang="en-ID" dirty="0" err="1"/>
              <a:t>jaringan</a:t>
            </a:r>
            <a:r>
              <a:rPr lang="en-ID" dirty="0"/>
              <a:t> target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mendapatkan</a:t>
            </a:r>
            <a:r>
              <a:rPr lang="en-ID" dirty="0"/>
              <a:t> </a:t>
            </a:r>
            <a:r>
              <a:rPr lang="en-ID" dirty="0" err="1"/>
              <a:t>akses</a:t>
            </a:r>
            <a:r>
              <a:rPr lang="en-ID" dirty="0"/>
              <a:t>.</a:t>
            </a:r>
          </a:p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ECB66A-84AC-4FF3-ADE9-89DD2BB48BAC}" type="slidenum">
              <a:rPr lang="en-ID" smtClean="0"/>
              <a:t>116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128320427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dirty="0" err="1"/>
              <a:t>Membuat</a:t>
            </a:r>
            <a:r>
              <a:rPr lang="en-ID" dirty="0"/>
              <a:t> Jalur </a:t>
            </a:r>
            <a:r>
              <a:rPr lang="en-ID" dirty="0" err="1"/>
              <a:t>Akses</a:t>
            </a:r>
            <a:r>
              <a:rPr lang="en-ID" dirty="0"/>
              <a:t> </a:t>
            </a:r>
            <a:r>
              <a:rPr lang="en-ID" dirty="0" err="1"/>
              <a:t>Nakal</a:t>
            </a:r>
            <a:endParaRPr lang="en-ID" dirty="0"/>
          </a:p>
          <a:p>
            <a:r>
              <a:rPr lang="en-ID" dirty="0"/>
              <a:t>- </a:t>
            </a:r>
            <a:r>
              <a:rPr lang="en-ID" dirty="0" err="1"/>
              <a:t>Membuat</a:t>
            </a:r>
            <a:r>
              <a:rPr lang="en-ID" dirty="0"/>
              <a:t> Jalur </a:t>
            </a:r>
            <a:r>
              <a:rPr lang="en-ID" dirty="0" err="1"/>
              <a:t>Akses</a:t>
            </a:r>
            <a:r>
              <a:rPr lang="en-ID" dirty="0"/>
              <a:t> </a:t>
            </a:r>
            <a:r>
              <a:rPr lang="en-ID" dirty="0" err="1"/>
              <a:t>Palsu</a:t>
            </a:r>
            <a:endParaRPr lang="en-ID" dirty="0"/>
          </a:p>
          <a:p>
            <a:r>
              <a:rPr lang="en-ID" dirty="0" err="1"/>
              <a:t>Menyiapkan</a:t>
            </a:r>
            <a:r>
              <a:rPr lang="en-ID" dirty="0"/>
              <a:t> </a:t>
            </a:r>
            <a:r>
              <a:rPr lang="en-ID" dirty="0" err="1"/>
              <a:t>jalur</a:t>
            </a:r>
            <a:r>
              <a:rPr lang="en-ID" dirty="0"/>
              <a:t> </a:t>
            </a:r>
            <a:r>
              <a:rPr lang="en-ID" dirty="0" err="1"/>
              <a:t>akses</a:t>
            </a:r>
            <a:r>
              <a:rPr lang="en-ID" dirty="0"/>
              <a:t> </a:t>
            </a:r>
            <a:r>
              <a:rPr lang="en-ID" dirty="0" err="1"/>
              <a:t>palsu</a:t>
            </a:r>
            <a:r>
              <a:rPr lang="en-ID" dirty="0"/>
              <a:t> yang </a:t>
            </a:r>
            <a:r>
              <a:rPr lang="en-ID" dirty="0" err="1"/>
              <a:t>meniru</a:t>
            </a:r>
            <a:r>
              <a:rPr lang="en-ID" dirty="0"/>
              <a:t> </a:t>
            </a:r>
            <a:r>
              <a:rPr lang="en-ID" dirty="0" err="1"/>
              <a:t>jalur</a:t>
            </a:r>
            <a:r>
              <a:rPr lang="en-ID" dirty="0"/>
              <a:t> </a:t>
            </a:r>
            <a:r>
              <a:rPr lang="en-ID" dirty="0" err="1"/>
              <a:t>akses</a:t>
            </a:r>
            <a:r>
              <a:rPr lang="en-ID" dirty="0"/>
              <a:t> yang </a:t>
            </a:r>
            <a:r>
              <a:rPr lang="en-ID" dirty="0" err="1"/>
              <a:t>sah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menipu</a:t>
            </a:r>
            <a:r>
              <a:rPr lang="en-ID" dirty="0"/>
              <a:t> </a:t>
            </a:r>
            <a:r>
              <a:rPr lang="en-ID" dirty="0" err="1"/>
              <a:t>pengguna</a:t>
            </a:r>
            <a:r>
              <a:rPr lang="en-ID" dirty="0"/>
              <a:t> agar </a:t>
            </a:r>
            <a:r>
              <a:rPr lang="en-ID" dirty="0" err="1"/>
              <a:t>terhubung</a:t>
            </a:r>
            <a:r>
              <a:rPr lang="en-ID" dirty="0"/>
              <a:t>.</a:t>
            </a:r>
          </a:p>
          <a:p>
            <a:r>
              <a:rPr lang="en-ID" dirty="0"/>
              <a:t>- </a:t>
            </a:r>
            <a:r>
              <a:rPr lang="en-ID" dirty="0" err="1"/>
              <a:t>Menangkap</a:t>
            </a:r>
            <a:r>
              <a:rPr lang="en-ID" dirty="0"/>
              <a:t> </a:t>
            </a:r>
            <a:r>
              <a:rPr lang="en-ID" dirty="0" err="1"/>
              <a:t>Kredensial</a:t>
            </a:r>
            <a:endParaRPr lang="en-ID" dirty="0"/>
          </a:p>
          <a:p>
            <a:r>
              <a:rPr lang="en-ID" dirty="0" err="1"/>
              <a:t>Mencegat</a:t>
            </a:r>
            <a:r>
              <a:rPr lang="en-ID" dirty="0"/>
              <a:t> </a:t>
            </a:r>
            <a:r>
              <a:rPr lang="en-ID" dirty="0" err="1"/>
              <a:t>kredensial</a:t>
            </a:r>
            <a:r>
              <a:rPr lang="en-ID" dirty="0"/>
              <a:t> </a:t>
            </a:r>
            <a:r>
              <a:rPr lang="en-ID" dirty="0" err="1"/>
              <a:t>autentikasi</a:t>
            </a:r>
            <a:r>
              <a:rPr lang="en-ID" dirty="0"/>
              <a:t>, </a:t>
            </a:r>
            <a:r>
              <a:rPr lang="en-ID" dirty="0" err="1"/>
              <a:t>seperti</a:t>
            </a:r>
            <a:r>
              <a:rPr lang="en-ID" dirty="0"/>
              <a:t> </a:t>
            </a:r>
            <a:r>
              <a:rPr lang="en-ID" dirty="0" err="1"/>
              <a:t>nama</a:t>
            </a:r>
            <a:r>
              <a:rPr lang="en-ID" dirty="0"/>
              <a:t> </a:t>
            </a:r>
            <a:r>
              <a:rPr lang="en-ID" dirty="0" err="1"/>
              <a:t>pengguna</a:t>
            </a:r>
            <a:r>
              <a:rPr lang="en-ID" dirty="0"/>
              <a:t> dan kata </a:t>
            </a:r>
            <a:r>
              <a:rPr lang="en-ID" dirty="0" err="1"/>
              <a:t>sandi</a:t>
            </a:r>
            <a:r>
              <a:rPr lang="en-ID" dirty="0"/>
              <a:t>, </a:t>
            </a:r>
            <a:r>
              <a:rPr lang="en-ID" dirty="0" err="1"/>
              <a:t>saat</a:t>
            </a:r>
            <a:r>
              <a:rPr lang="en-ID" dirty="0"/>
              <a:t> </a:t>
            </a:r>
            <a:r>
              <a:rPr lang="en-ID" dirty="0" err="1"/>
              <a:t>pengguna</a:t>
            </a:r>
            <a:r>
              <a:rPr lang="en-ID" dirty="0"/>
              <a:t> </a:t>
            </a:r>
            <a:r>
              <a:rPr lang="en-ID" dirty="0" err="1"/>
              <a:t>tersambung</a:t>
            </a:r>
            <a:r>
              <a:rPr lang="en-ID" dirty="0"/>
              <a:t> </a:t>
            </a:r>
            <a:r>
              <a:rPr lang="en-ID" dirty="0" err="1"/>
              <a:t>ke</a:t>
            </a:r>
            <a:r>
              <a:rPr lang="en-ID" dirty="0"/>
              <a:t> </a:t>
            </a:r>
            <a:r>
              <a:rPr lang="en-ID" dirty="0" err="1"/>
              <a:t>titik</a:t>
            </a:r>
            <a:r>
              <a:rPr lang="en-ID" dirty="0"/>
              <a:t> </a:t>
            </a:r>
            <a:r>
              <a:rPr lang="en-ID" dirty="0" err="1"/>
              <a:t>akses</a:t>
            </a:r>
            <a:r>
              <a:rPr lang="en-ID" dirty="0"/>
              <a:t> </a:t>
            </a:r>
            <a:r>
              <a:rPr lang="en-ID" dirty="0" err="1"/>
              <a:t>palsu</a:t>
            </a:r>
            <a:r>
              <a:rPr lang="en-ID" dirty="0"/>
              <a:t>.</a:t>
            </a:r>
          </a:p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ECB66A-84AC-4FF3-ADE9-89DD2BB48BAC}" type="slidenum">
              <a:rPr lang="en-ID" smtClean="0"/>
              <a:t>117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207597850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dirty="0" err="1"/>
              <a:t>Melakukan</a:t>
            </a:r>
            <a:r>
              <a:rPr lang="en-ID" dirty="0"/>
              <a:t> </a:t>
            </a:r>
            <a:r>
              <a:rPr lang="en-ID" dirty="0" err="1"/>
              <a:t>Serangan</a:t>
            </a:r>
            <a:r>
              <a:rPr lang="en-ID" dirty="0"/>
              <a:t> </a:t>
            </a:r>
            <a:r>
              <a:rPr lang="en-ID" dirty="0" err="1"/>
              <a:t>Penolakan</a:t>
            </a:r>
            <a:r>
              <a:rPr lang="en-ID" dirty="0"/>
              <a:t> </a:t>
            </a:r>
            <a:r>
              <a:rPr lang="en-ID" dirty="0" err="1"/>
              <a:t>Layanan</a:t>
            </a:r>
            <a:r>
              <a:rPr lang="en-ID" dirty="0"/>
              <a:t> (Denial of Service)</a:t>
            </a:r>
          </a:p>
          <a:p>
            <a:r>
              <a:rPr lang="en-ID" dirty="0"/>
              <a:t>- </a:t>
            </a:r>
            <a:r>
              <a:rPr lang="en-ID" dirty="0" err="1"/>
              <a:t>Membanjiri</a:t>
            </a:r>
            <a:r>
              <a:rPr lang="en-ID" dirty="0"/>
              <a:t> </a:t>
            </a:r>
            <a:r>
              <a:rPr lang="en-ID" dirty="0" err="1"/>
              <a:t>Jaringan</a:t>
            </a:r>
            <a:endParaRPr lang="en-ID" dirty="0"/>
          </a:p>
          <a:p>
            <a:r>
              <a:rPr lang="en-ID" dirty="0" err="1"/>
              <a:t>Mengirimkan</a:t>
            </a:r>
            <a:r>
              <a:rPr lang="en-ID" dirty="0"/>
              <a:t> </a:t>
            </a:r>
            <a:r>
              <a:rPr lang="en-ID" dirty="0" err="1"/>
              <a:t>trafik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jumlah</a:t>
            </a:r>
            <a:r>
              <a:rPr lang="en-ID" dirty="0"/>
              <a:t> </a:t>
            </a:r>
            <a:r>
              <a:rPr lang="en-ID" dirty="0" err="1"/>
              <a:t>besar</a:t>
            </a:r>
            <a:r>
              <a:rPr lang="en-ID" dirty="0"/>
              <a:t> </a:t>
            </a:r>
            <a:r>
              <a:rPr lang="en-ID" dirty="0" err="1"/>
              <a:t>ke</a:t>
            </a:r>
            <a:r>
              <a:rPr lang="en-ID" dirty="0"/>
              <a:t> </a:t>
            </a:r>
            <a:r>
              <a:rPr lang="en-ID" dirty="0" err="1"/>
              <a:t>titik</a:t>
            </a:r>
            <a:r>
              <a:rPr lang="en-ID" dirty="0"/>
              <a:t> </a:t>
            </a:r>
            <a:r>
              <a:rPr lang="en-ID" dirty="0" err="1"/>
              <a:t>akses</a:t>
            </a:r>
            <a:r>
              <a:rPr lang="en-ID" dirty="0"/>
              <a:t> target, </a:t>
            </a:r>
            <a:r>
              <a:rPr lang="en-ID" dirty="0" err="1"/>
              <a:t>membuatnya</a:t>
            </a:r>
            <a:r>
              <a:rPr lang="en-ID" dirty="0"/>
              <a:t> </a:t>
            </a:r>
            <a:r>
              <a:rPr lang="en-ID" dirty="0" err="1"/>
              <a:t>kewalahan</a:t>
            </a:r>
            <a:r>
              <a:rPr lang="en-ID" dirty="0"/>
              <a:t> dan </a:t>
            </a:r>
            <a:r>
              <a:rPr lang="en-ID" dirty="0" err="1"/>
              <a:t>menyebabkannya</a:t>
            </a:r>
            <a:r>
              <a:rPr lang="en-ID" dirty="0"/>
              <a:t> </a:t>
            </a:r>
            <a:r>
              <a:rPr lang="en-ID" dirty="0" err="1"/>
              <a:t>tidak</a:t>
            </a:r>
            <a:r>
              <a:rPr lang="en-ID" dirty="0"/>
              <a:t> </a:t>
            </a:r>
            <a:r>
              <a:rPr lang="en-ID" dirty="0" err="1"/>
              <a:t>responsif</a:t>
            </a:r>
            <a:r>
              <a:rPr lang="en-ID" dirty="0"/>
              <a:t>.</a:t>
            </a:r>
          </a:p>
          <a:p>
            <a:r>
              <a:rPr lang="en-ID" dirty="0"/>
              <a:t>- </a:t>
            </a:r>
            <a:r>
              <a:rPr lang="en-ID" dirty="0" err="1"/>
              <a:t>Mengganggu</a:t>
            </a:r>
            <a:r>
              <a:rPr lang="en-ID" dirty="0"/>
              <a:t> </a:t>
            </a:r>
            <a:r>
              <a:rPr lang="en-ID" dirty="0" err="1"/>
              <a:t>Layanan</a:t>
            </a:r>
            <a:endParaRPr lang="en-ID" dirty="0"/>
          </a:p>
          <a:p>
            <a:r>
              <a:rPr lang="en-ID" dirty="0" err="1"/>
              <a:t>Menolak</a:t>
            </a:r>
            <a:r>
              <a:rPr lang="en-ID" dirty="0"/>
              <a:t> </a:t>
            </a:r>
            <a:r>
              <a:rPr lang="en-ID" dirty="0" err="1"/>
              <a:t>akses</a:t>
            </a:r>
            <a:r>
              <a:rPr lang="en-ID" dirty="0"/>
              <a:t> </a:t>
            </a:r>
            <a:r>
              <a:rPr lang="en-ID" dirty="0" err="1"/>
              <a:t>pengguna</a:t>
            </a:r>
            <a:r>
              <a:rPr lang="en-ID" dirty="0"/>
              <a:t> yang </a:t>
            </a:r>
            <a:r>
              <a:rPr lang="en-ID" dirty="0" err="1"/>
              <a:t>sah</a:t>
            </a:r>
            <a:r>
              <a:rPr lang="en-ID" dirty="0"/>
              <a:t> </a:t>
            </a:r>
            <a:r>
              <a:rPr lang="en-ID" dirty="0" err="1"/>
              <a:t>ke</a:t>
            </a:r>
            <a:r>
              <a:rPr lang="en-ID" dirty="0"/>
              <a:t> </a:t>
            </a:r>
            <a:r>
              <a:rPr lang="en-ID" dirty="0" err="1"/>
              <a:t>jaringan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menghabiskan</a:t>
            </a:r>
            <a:r>
              <a:rPr lang="en-ID" dirty="0"/>
              <a:t> </a:t>
            </a:r>
            <a:r>
              <a:rPr lang="en-ID" dirty="0" err="1"/>
              <a:t>semua</a:t>
            </a:r>
            <a:r>
              <a:rPr lang="en-ID" dirty="0"/>
              <a:t> bandwidth dan </a:t>
            </a:r>
            <a:r>
              <a:rPr lang="en-ID" dirty="0" err="1"/>
              <a:t>sumber</a:t>
            </a:r>
            <a:r>
              <a:rPr lang="en-ID" dirty="0"/>
              <a:t> </a:t>
            </a:r>
            <a:r>
              <a:rPr lang="en-ID" dirty="0" err="1"/>
              <a:t>daya</a:t>
            </a:r>
            <a:r>
              <a:rPr lang="en-ID" dirty="0"/>
              <a:t> yang </a:t>
            </a:r>
            <a:r>
              <a:rPr lang="en-ID" dirty="0" err="1"/>
              <a:t>tersedia</a:t>
            </a:r>
            <a:r>
              <a:rPr lang="en-ID" dirty="0"/>
              <a:t>.</a:t>
            </a:r>
          </a:p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ECB66A-84AC-4FF3-ADE9-89DD2BB48BAC}" type="slidenum">
              <a:rPr lang="en-ID" smtClean="0"/>
              <a:t>118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460919492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dirty="0" err="1"/>
              <a:t>Pelaporan</a:t>
            </a:r>
            <a:r>
              <a:rPr lang="en-ID" dirty="0"/>
              <a:t> dan </a:t>
            </a:r>
            <a:r>
              <a:rPr lang="en-ID" dirty="0" err="1"/>
              <a:t>Remediasi</a:t>
            </a:r>
            <a:r>
              <a:rPr lang="en-ID" dirty="0"/>
              <a:t>: </a:t>
            </a:r>
            <a:r>
              <a:rPr lang="en-ID" dirty="0" err="1"/>
              <a:t>Mendokumentasikan</a:t>
            </a:r>
            <a:r>
              <a:rPr lang="en-ID" dirty="0"/>
              <a:t> </a:t>
            </a:r>
            <a:r>
              <a:rPr lang="en-ID" dirty="0" err="1"/>
              <a:t>Temuan</a:t>
            </a:r>
            <a:r>
              <a:rPr lang="en-ID" dirty="0"/>
              <a:t> dan </a:t>
            </a:r>
            <a:r>
              <a:rPr lang="en-ID" dirty="0" err="1"/>
              <a:t>Rekomendasi</a:t>
            </a:r>
            <a:endParaRPr lang="en-ID" dirty="0"/>
          </a:p>
          <a:p>
            <a:r>
              <a:rPr lang="en-ID" dirty="0"/>
              <a:t>- Daftar </a:t>
            </a:r>
            <a:r>
              <a:rPr lang="en-ID" dirty="0" err="1"/>
              <a:t>Kerentanan</a:t>
            </a:r>
            <a:endParaRPr lang="en-ID" dirty="0"/>
          </a:p>
          <a:p>
            <a:r>
              <a:rPr lang="en-ID" dirty="0" err="1"/>
              <a:t>Penjelasan</a:t>
            </a:r>
            <a:r>
              <a:rPr lang="en-ID" dirty="0"/>
              <a:t> </a:t>
            </a:r>
            <a:r>
              <a:rPr lang="en-ID" dirty="0" err="1"/>
              <a:t>rinci</a:t>
            </a:r>
            <a:r>
              <a:rPr lang="en-ID" dirty="0"/>
              <a:t> </a:t>
            </a:r>
            <a:r>
              <a:rPr lang="en-ID" dirty="0" err="1"/>
              <a:t>tentang</a:t>
            </a:r>
            <a:r>
              <a:rPr lang="en-ID" dirty="0"/>
              <a:t> </a:t>
            </a:r>
            <a:r>
              <a:rPr lang="en-ID" dirty="0" err="1"/>
              <a:t>setiap</a:t>
            </a:r>
            <a:r>
              <a:rPr lang="en-ID" dirty="0"/>
              <a:t> </a:t>
            </a:r>
            <a:r>
              <a:rPr lang="en-ID" dirty="0" err="1"/>
              <a:t>kerentanan</a:t>
            </a:r>
            <a:r>
              <a:rPr lang="en-ID" dirty="0"/>
              <a:t> yang </a:t>
            </a:r>
            <a:r>
              <a:rPr lang="en-ID" dirty="0" err="1"/>
              <a:t>diidentifikasi</a:t>
            </a:r>
            <a:r>
              <a:rPr lang="en-ID" dirty="0"/>
              <a:t> </a:t>
            </a:r>
            <a:r>
              <a:rPr lang="en-ID" dirty="0" err="1"/>
              <a:t>selama</a:t>
            </a:r>
            <a:r>
              <a:rPr lang="en-ID" dirty="0"/>
              <a:t> uji </a:t>
            </a:r>
            <a:r>
              <a:rPr lang="en-ID" dirty="0" err="1"/>
              <a:t>penetrasi</a:t>
            </a:r>
            <a:r>
              <a:rPr lang="en-ID" dirty="0"/>
              <a:t>.</a:t>
            </a:r>
          </a:p>
          <a:p>
            <a:r>
              <a:rPr lang="en-ID" dirty="0"/>
              <a:t>- </a:t>
            </a:r>
            <a:r>
              <a:rPr lang="en-ID" dirty="0" err="1"/>
              <a:t>Penilaian</a:t>
            </a:r>
            <a:r>
              <a:rPr lang="en-ID" dirty="0"/>
              <a:t> </a:t>
            </a:r>
            <a:r>
              <a:rPr lang="en-ID" dirty="0" err="1"/>
              <a:t>Risiko</a:t>
            </a:r>
            <a:endParaRPr lang="en-ID" dirty="0"/>
          </a:p>
          <a:p>
            <a:r>
              <a:rPr lang="en-ID" dirty="0" err="1"/>
              <a:t>Evaluasi</a:t>
            </a:r>
            <a:r>
              <a:rPr lang="en-ID" dirty="0"/>
              <a:t> </a:t>
            </a:r>
            <a:r>
              <a:rPr lang="en-ID" dirty="0" err="1"/>
              <a:t>potensi</a:t>
            </a:r>
            <a:r>
              <a:rPr lang="en-ID" dirty="0"/>
              <a:t> </a:t>
            </a:r>
            <a:r>
              <a:rPr lang="en-ID" dirty="0" err="1"/>
              <a:t>dampak</a:t>
            </a:r>
            <a:r>
              <a:rPr lang="en-ID" dirty="0"/>
              <a:t> dan </a:t>
            </a:r>
            <a:r>
              <a:rPr lang="en-ID" dirty="0" err="1"/>
              <a:t>kemungkinan</a:t>
            </a:r>
            <a:r>
              <a:rPr lang="en-ID" dirty="0"/>
              <a:t> </a:t>
            </a:r>
            <a:r>
              <a:rPr lang="en-ID" dirty="0" err="1"/>
              <a:t>eksploitasi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setiap</a:t>
            </a:r>
            <a:r>
              <a:rPr lang="en-ID" dirty="0"/>
              <a:t> </a:t>
            </a:r>
            <a:r>
              <a:rPr lang="en-ID" dirty="0" err="1"/>
              <a:t>kerentanan</a:t>
            </a:r>
            <a:r>
              <a:rPr lang="en-ID" dirty="0"/>
              <a:t>.</a:t>
            </a:r>
          </a:p>
          <a:p>
            <a:r>
              <a:rPr lang="en-ID" dirty="0"/>
              <a:t>- </a:t>
            </a:r>
            <a:r>
              <a:rPr lang="en-ID" dirty="0" err="1"/>
              <a:t>Rekomendasi</a:t>
            </a:r>
            <a:r>
              <a:rPr lang="en-ID" dirty="0"/>
              <a:t> </a:t>
            </a:r>
            <a:r>
              <a:rPr lang="en-ID" dirty="0" err="1"/>
              <a:t>Remediasi</a:t>
            </a:r>
            <a:endParaRPr lang="en-ID" dirty="0"/>
          </a:p>
          <a:p>
            <a:r>
              <a:rPr lang="en-ID" dirty="0"/>
              <a:t>Langkah-</a:t>
            </a:r>
            <a:r>
              <a:rPr lang="en-ID" dirty="0" err="1"/>
              <a:t>langkah</a:t>
            </a:r>
            <a:r>
              <a:rPr lang="en-ID" dirty="0"/>
              <a:t> </a:t>
            </a:r>
            <a:r>
              <a:rPr lang="en-ID" dirty="0" err="1"/>
              <a:t>khusus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mengurangi</a:t>
            </a:r>
            <a:r>
              <a:rPr lang="en-ID" dirty="0"/>
              <a:t> </a:t>
            </a:r>
            <a:r>
              <a:rPr lang="en-ID" dirty="0" err="1"/>
              <a:t>kerentanan</a:t>
            </a:r>
            <a:r>
              <a:rPr lang="en-ID" dirty="0"/>
              <a:t> yang </a:t>
            </a:r>
            <a:r>
              <a:rPr lang="en-ID" dirty="0" err="1"/>
              <a:t>teridentifikasi</a:t>
            </a:r>
            <a:r>
              <a:rPr lang="en-ID" dirty="0"/>
              <a:t> dan </a:t>
            </a:r>
            <a:r>
              <a:rPr lang="en-ID" dirty="0" err="1"/>
              <a:t>meningkatkan</a:t>
            </a:r>
            <a:r>
              <a:rPr lang="en-ID" dirty="0"/>
              <a:t> </a:t>
            </a:r>
            <a:r>
              <a:rPr lang="en-ID" dirty="0" err="1"/>
              <a:t>keamanan</a:t>
            </a:r>
            <a:r>
              <a:rPr lang="en-ID" dirty="0"/>
              <a:t> </a:t>
            </a:r>
            <a:r>
              <a:rPr lang="en-ID" dirty="0" err="1"/>
              <a:t>jaringan</a:t>
            </a:r>
            <a:r>
              <a:rPr lang="en-ID" dirty="0"/>
              <a:t>.</a:t>
            </a:r>
          </a:p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ECB66A-84AC-4FF3-ADE9-89DD2BB48BAC}" type="slidenum">
              <a:rPr lang="en-ID" smtClean="0"/>
              <a:t>119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9356959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dirty="0" err="1"/>
              <a:t>Cakupan</a:t>
            </a:r>
            <a:r>
              <a:rPr lang="en-ID" dirty="0"/>
              <a:t> dan </a:t>
            </a:r>
            <a:r>
              <a:rPr lang="en-ID" dirty="0" err="1"/>
              <a:t>Jenis</a:t>
            </a:r>
            <a:r>
              <a:rPr lang="en-ID" dirty="0"/>
              <a:t> Pentest</a:t>
            </a:r>
          </a:p>
          <a:p>
            <a:r>
              <a:rPr lang="en-ID" dirty="0"/>
              <a:t>- Kotak </a:t>
            </a:r>
            <a:r>
              <a:rPr lang="en-ID" dirty="0" err="1"/>
              <a:t>Hitam</a:t>
            </a:r>
            <a:endParaRPr lang="en-ID" dirty="0"/>
          </a:p>
          <a:p>
            <a:r>
              <a:rPr lang="en-ID" dirty="0" err="1"/>
              <a:t>Tidak</a:t>
            </a:r>
            <a:r>
              <a:rPr lang="en-ID" dirty="0"/>
              <a:t> </a:t>
            </a:r>
            <a:r>
              <a:rPr lang="en-ID" dirty="0" err="1"/>
              <a:t>ada</a:t>
            </a:r>
            <a:r>
              <a:rPr lang="en-ID" dirty="0"/>
              <a:t> </a:t>
            </a:r>
            <a:r>
              <a:rPr lang="en-ID" dirty="0" err="1"/>
              <a:t>pengetahuan</a:t>
            </a:r>
            <a:r>
              <a:rPr lang="en-ID" dirty="0"/>
              <a:t> </a:t>
            </a:r>
            <a:r>
              <a:rPr lang="en-ID" dirty="0" err="1"/>
              <a:t>sebelumnya</a:t>
            </a:r>
            <a:r>
              <a:rPr lang="en-ID" dirty="0"/>
              <a:t> </a:t>
            </a:r>
            <a:r>
              <a:rPr lang="en-ID" dirty="0" err="1"/>
              <a:t>tentang</a:t>
            </a:r>
            <a:r>
              <a:rPr lang="en-ID" dirty="0"/>
              <a:t> </a:t>
            </a:r>
            <a:r>
              <a:rPr lang="en-ID" dirty="0" err="1"/>
              <a:t>sistem</a:t>
            </a:r>
            <a:r>
              <a:rPr lang="en-ID" dirty="0"/>
              <a:t> target.</a:t>
            </a:r>
          </a:p>
          <a:p>
            <a:r>
              <a:rPr lang="en-ID" dirty="0"/>
              <a:t>- </a:t>
            </a:r>
            <a:r>
              <a:rPr lang="nb-NO" dirty="0"/>
              <a:t>Kotak Abu-abu</a:t>
            </a:r>
          </a:p>
          <a:p>
            <a:r>
              <a:rPr lang="nb-NO" dirty="0"/>
              <a:t>Pengetahuan parsial dari sistem target, seperti akses ke akun pengguna.</a:t>
            </a:r>
          </a:p>
          <a:p>
            <a:r>
              <a:rPr lang="en-ID" dirty="0"/>
              <a:t>- Kotak </a:t>
            </a:r>
            <a:r>
              <a:rPr lang="en-ID" dirty="0" err="1"/>
              <a:t>Putih</a:t>
            </a:r>
            <a:endParaRPr lang="en-ID" dirty="0"/>
          </a:p>
          <a:p>
            <a:r>
              <a:rPr lang="en-ID" dirty="0" err="1"/>
              <a:t>Akses</a:t>
            </a:r>
            <a:r>
              <a:rPr lang="en-ID" dirty="0"/>
              <a:t> </a:t>
            </a:r>
            <a:r>
              <a:rPr lang="en-ID" dirty="0" err="1"/>
              <a:t>penuh</a:t>
            </a:r>
            <a:r>
              <a:rPr lang="en-ID" dirty="0"/>
              <a:t> </a:t>
            </a:r>
            <a:r>
              <a:rPr lang="en-ID" dirty="0" err="1"/>
              <a:t>ke</a:t>
            </a:r>
            <a:r>
              <a:rPr lang="en-ID" dirty="0"/>
              <a:t> </a:t>
            </a:r>
            <a:r>
              <a:rPr lang="en-ID" dirty="0" err="1"/>
              <a:t>kode</a:t>
            </a:r>
            <a:r>
              <a:rPr lang="en-ID" dirty="0"/>
              <a:t> dan </a:t>
            </a:r>
            <a:r>
              <a:rPr lang="en-ID" dirty="0" err="1"/>
              <a:t>dokumentasi</a:t>
            </a:r>
            <a:r>
              <a:rPr lang="en-ID" dirty="0"/>
              <a:t> </a:t>
            </a:r>
            <a:r>
              <a:rPr lang="en-ID" dirty="0" err="1"/>
              <a:t>sistem</a:t>
            </a:r>
            <a:r>
              <a:rPr lang="en-ID" dirty="0"/>
              <a:t> target.</a:t>
            </a:r>
          </a:p>
          <a:p>
            <a:r>
              <a:rPr lang="en-ID" dirty="0"/>
              <a:t>- </a:t>
            </a:r>
            <a:r>
              <a:rPr lang="en-ID" dirty="0" err="1"/>
              <a:t>Eksternal</a:t>
            </a:r>
            <a:r>
              <a:rPr lang="en-ID" dirty="0"/>
              <a:t>/Internal</a:t>
            </a:r>
          </a:p>
          <a:p>
            <a:r>
              <a:rPr lang="en-ID" dirty="0" err="1"/>
              <a:t>Pengujian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</a:t>
            </a:r>
            <a:r>
              <a:rPr lang="en-ID" dirty="0" err="1"/>
              <a:t>luar</a:t>
            </a:r>
            <a:r>
              <a:rPr lang="en-ID" dirty="0"/>
              <a:t> </a:t>
            </a:r>
            <a:r>
              <a:rPr lang="en-ID" dirty="0" err="1"/>
              <a:t>atau</a:t>
            </a:r>
            <a:r>
              <a:rPr lang="en-ID" dirty="0"/>
              <a:t> di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jaringan</a:t>
            </a:r>
            <a:r>
              <a:rPr lang="en-ID" dirty="0"/>
              <a:t> </a:t>
            </a:r>
            <a:r>
              <a:rPr lang="en-ID" dirty="0" err="1"/>
              <a:t>organisasi</a:t>
            </a:r>
            <a:r>
              <a:rPr lang="en-ID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ECB66A-84AC-4FF3-ADE9-89DD2BB48BAC}" type="slidenum">
              <a:rPr lang="en-ID" smtClean="0"/>
              <a:t>12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633663133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dirty="0" err="1"/>
              <a:t>Penulisan</a:t>
            </a:r>
            <a:r>
              <a:rPr lang="en-ID" dirty="0"/>
              <a:t> </a:t>
            </a:r>
            <a:r>
              <a:rPr lang="en-ID" dirty="0" err="1"/>
              <a:t>Laporan</a:t>
            </a:r>
            <a:r>
              <a:rPr lang="en-ID" dirty="0"/>
              <a:t> dan Tindakan </a:t>
            </a:r>
            <a:r>
              <a:rPr lang="en-ID" dirty="0" err="1"/>
              <a:t>Pasca</a:t>
            </a:r>
            <a:r>
              <a:rPr lang="en-ID" dirty="0"/>
              <a:t> </a:t>
            </a:r>
            <a:r>
              <a:rPr lang="en-ID" dirty="0" err="1"/>
              <a:t>Tes</a:t>
            </a:r>
            <a:endParaRPr lang="en-ID" dirty="0"/>
          </a:p>
          <a:p>
            <a:r>
              <a:rPr lang="en-ID" dirty="0"/>
              <a:t>Bab 12.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ECB66A-84AC-4FF3-ADE9-89DD2BB48BAC}" type="slidenum">
              <a:rPr lang="en-ID" smtClean="0"/>
              <a:t>120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302307816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dirty="0"/>
              <a:t>Hasil </a:t>
            </a:r>
            <a:r>
              <a:rPr lang="en-ID" dirty="0" err="1"/>
              <a:t>Pengujian</a:t>
            </a:r>
            <a:r>
              <a:rPr lang="en-ID" dirty="0"/>
              <a:t> </a:t>
            </a:r>
            <a:r>
              <a:rPr lang="en-ID" dirty="0" err="1"/>
              <a:t>Penetrasi</a:t>
            </a:r>
            <a:endParaRPr lang="en-ID" dirty="0"/>
          </a:p>
          <a:p>
            <a:r>
              <a:rPr lang="en-ID" dirty="0" err="1"/>
              <a:t>Presentasi</a:t>
            </a:r>
            <a:r>
              <a:rPr lang="en-ID" dirty="0"/>
              <a:t> </a:t>
            </a: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akan</a:t>
            </a:r>
            <a:r>
              <a:rPr lang="en-ID" dirty="0"/>
              <a:t> </a:t>
            </a:r>
            <a:r>
              <a:rPr lang="en-ID" dirty="0" err="1"/>
              <a:t>membahas</a:t>
            </a:r>
            <a:r>
              <a:rPr lang="en-ID" dirty="0"/>
              <a:t> </a:t>
            </a:r>
            <a:r>
              <a:rPr lang="en-ID" dirty="0" err="1"/>
              <a:t>aspek-aspek</a:t>
            </a:r>
            <a:r>
              <a:rPr lang="en-ID" dirty="0"/>
              <a:t> </a:t>
            </a:r>
            <a:r>
              <a:rPr lang="en-ID" dirty="0" err="1"/>
              <a:t>utama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</a:t>
            </a:r>
            <a:r>
              <a:rPr lang="en-ID" dirty="0" err="1"/>
              <a:t>hasil</a:t>
            </a:r>
            <a:r>
              <a:rPr lang="en-ID" dirty="0"/>
              <a:t> dan </a:t>
            </a:r>
            <a:r>
              <a:rPr lang="en-ID" dirty="0" err="1"/>
              <a:t>pelaporan</a:t>
            </a:r>
            <a:r>
              <a:rPr lang="en-ID" dirty="0"/>
              <a:t> </a:t>
            </a:r>
            <a:r>
              <a:rPr lang="en-ID" dirty="0" err="1"/>
              <a:t>pengujian</a:t>
            </a:r>
            <a:r>
              <a:rPr lang="en-ID" dirty="0"/>
              <a:t> </a:t>
            </a:r>
            <a:r>
              <a:rPr lang="en-ID" dirty="0" err="1"/>
              <a:t>penetrasi</a:t>
            </a:r>
            <a:r>
              <a:rPr lang="en-ID" dirty="0"/>
              <a:t>.</a:t>
            </a:r>
          </a:p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ECB66A-84AC-4FF3-ADE9-89DD2BB48BAC}" type="slidenum">
              <a:rPr lang="en-ID" smtClean="0"/>
              <a:t>121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611144027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dirty="0" err="1"/>
              <a:t>Tujuan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</a:t>
            </a:r>
            <a:r>
              <a:rPr lang="en-ID" dirty="0" err="1"/>
              <a:t>Laporan</a:t>
            </a:r>
            <a:r>
              <a:rPr lang="en-ID" dirty="0"/>
              <a:t> </a:t>
            </a:r>
            <a:r>
              <a:rPr lang="en-ID" dirty="0" err="1"/>
              <a:t>Pengujian</a:t>
            </a:r>
            <a:r>
              <a:rPr lang="en-ID" dirty="0"/>
              <a:t> </a:t>
            </a:r>
            <a:r>
              <a:rPr lang="en-ID" dirty="0" err="1"/>
              <a:t>Penetrasi</a:t>
            </a:r>
            <a:endParaRPr lang="en-ID" dirty="0"/>
          </a:p>
          <a:p>
            <a:r>
              <a:rPr lang="en-ID" dirty="0"/>
              <a:t>- </a:t>
            </a:r>
            <a:r>
              <a:rPr lang="en-ID" dirty="0" err="1"/>
              <a:t>Mengkomunikasikan</a:t>
            </a:r>
            <a:r>
              <a:rPr lang="en-ID" dirty="0"/>
              <a:t> </a:t>
            </a:r>
            <a:r>
              <a:rPr lang="en-ID" dirty="0" err="1"/>
              <a:t>Temuan</a:t>
            </a:r>
            <a:endParaRPr lang="en-ID" dirty="0"/>
          </a:p>
          <a:p>
            <a:r>
              <a:rPr lang="en-ID" dirty="0" err="1"/>
              <a:t>Mengkomunikasikan</a:t>
            </a:r>
            <a:r>
              <a:rPr lang="en-ID" dirty="0"/>
              <a:t> </a:t>
            </a:r>
            <a:r>
              <a:rPr lang="en-ID" dirty="0" err="1"/>
              <a:t>hasil</a:t>
            </a:r>
            <a:r>
              <a:rPr lang="en-ID" dirty="0"/>
              <a:t> uji </a:t>
            </a:r>
            <a:r>
              <a:rPr lang="en-ID" dirty="0" err="1"/>
              <a:t>penetrasi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jelas</a:t>
            </a:r>
            <a:r>
              <a:rPr lang="en-ID" dirty="0"/>
              <a:t> dan </a:t>
            </a:r>
            <a:r>
              <a:rPr lang="en-ID" dirty="0" err="1"/>
              <a:t>ringkas</a:t>
            </a:r>
            <a:r>
              <a:rPr lang="en-ID" dirty="0"/>
              <a:t> </a:t>
            </a:r>
            <a:r>
              <a:rPr lang="en-ID" dirty="0" err="1"/>
              <a:t>kepada</a:t>
            </a:r>
            <a:r>
              <a:rPr lang="en-ID" dirty="0"/>
              <a:t> </a:t>
            </a:r>
            <a:r>
              <a:rPr lang="en-ID" dirty="0" err="1"/>
              <a:t>klien</a:t>
            </a:r>
            <a:r>
              <a:rPr lang="en-ID" dirty="0"/>
              <a:t>.</a:t>
            </a:r>
          </a:p>
          <a:p>
            <a:r>
              <a:rPr lang="en-ID" dirty="0"/>
              <a:t>- </a:t>
            </a:r>
            <a:r>
              <a:rPr lang="en-ID" dirty="0" err="1"/>
              <a:t>Memberikan</a:t>
            </a:r>
            <a:r>
              <a:rPr lang="en-ID" dirty="0"/>
              <a:t> </a:t>
            </a:r>
            <a:r>
              <a:rPr lang="en-ID" dirty="0" err="1"/>
              <a:t>Wawasan</a:t>
            </a:r>
            <a:r>
              <a:rPr lang="en-ID" dirty="0"/>
              <a:t> yang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Ditindaklanjuti</a:t>
            </a:r>
            <a:endParaRPr lang="en-ID" dirty="0"/>
          </a:p>
          <a:p>
            <a:r>
              <a:rPr lang="en-ID" dirty="0" err="1"/>
              <a:t>Sajikan</a:t>
            </a:r>
            <a:r>
              <a:rPr lang="en-ID" dirty="0"/>
              <a:t> </a:t>
            </a:r>
            <a:r>
              <a:rPr lang="en-ID" dirty="0" err="1"/>
              <a:t>temuan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cara</a:t>
            </a:r>
            <a:r>
              <a:rPr lang="en-ID" dirty="0"/>
              <a:t> yang </a:t>
            </a:r>
            <a:r>
              <a:rPr lang="en-ID" dirty="0" err="1"/>
              <a:t>memungkinkan</a:t>
            </a:r>
            <a:r>
              <a:rPr lang="en-ID" dirty="0"/>
              <a:t> </a:t>
            </a:r>
            <a:r>
              <a:rPr lang="en-ID" dirty="0" err="1"/>
              <a:t>klien</a:t>
            </a:r>
            <a:r>
              <a:rPr lang="en-ID" dirty="0"/>
              <a:t> </a:t>
            </a:r>
            <a:r>
              <a:rPr lang="en-ID" dirty="0" err="1"/>
              <a:t>mengambil</a:t>
            </a:r>
            <a:r>
              <a:rPr lang="en-ID" dirty="0"/>
              <a:t> </a:t>
            </a:r>
            <a:r>
              <a:rPr lang="en-ID" dirty="0" err="1"/>
              <a:t>tindakan</a:t>
            </a:r>
            <a:r>
              <a:rPr lang="en-ID" dirty="0"/>
              <a:t> yang </a:t>
            </a:r>
            <a:r>
              <a:rPr lang="en-ID" dirty="0" err="1"/>
              <a:t>tepat</a:t>
            </a:r>
            <a:r>
              <a:rPr lang="en-ID" dirty="0"/>
              <a:t>.</a:t>
            </a:r>
          </a:p>
          <a:p>
            <a:r>
              <a:rPr lang="en-ID" dirty="0"/>
              <a:t>- </a:t>
            </a:r>
            <a:r>
              <a:rPr lang="en-ID" dirty="0" err="1"/>
              <a:t>Meningkatkan</a:t>
            </a:r>
            <a:r>
              <a:rPr lang="en-ID" dirty="0"/>
              <a:t> </a:t>
            </a:r>
            <a:r>
              <a:rPr lang="en-ID" dirty="0" err="1"/>
              <a:t>Postur</a:t>
            </a:r>
            <a:r>
              <a:rPr lang="en-ID" dirty="0"/>
              <a:t> </a:t>
            </a:r>
            <a:r>
              <a:rPr lang="en-ID" dirty="0" err="1"/>
              <a:t>Keamanan</a:t>
            </a:r>
            <a:endParaRPr lang="en-ID" dirty="0"/>
          </a:p>
          <a:p>
            <a:r>
              <a:rPr lang="en-ID" dirty="0" err="1"/>
              <a:t>Membantu</a:t>
            </a:r>
            <a:r>
              <a:rPr lang="en-ID" dirty="0"/>
              <a:t> </a:t>
            </a:r>
            <a:r>
              <a:rPr lang="en-ID" dirty="0" err="1"/>
              <a:t>klien</a:t>
            </a:r>
            <a:r>
              <a:rPr lang="en-ID" dirty="0"/>
              <a:t> </a:t>
            </a:r>
            <a:r>
              <a:rPr lang="en-ID" dirty="0" err="1"/>
              <a:t>meningkatkan</a:t>
            </a:r>
            <a:r>
              <a:rPr lang="en-ID" dirty="0"/>
              <a:t> </a:t>
            </a:r>
            <a:r>
              <a:rPr lang="en-ID" dirty="0" err="1"/>
              <a:t>postur</a:t>
            </a:r>
            <a:r>
              <a:rPr lang="en-ID" dirty="0"/>
              <a:t> </a:t>
            </a:r>
            <a:r>
              <a:rPr lang="en-ID" dirty="0" err="1"/>
              <a:t>keamanan</a:t>
            </a:r>
            <a:r>
              <a:rPr lang="en-ID" dirty="0"/>
              <a:t> </a:t>
            </a:r>
            <a:r>
              <a:rPr lang="en-ID" dirty="0" err="1"/>
              <a:t>mereka</a:t>
            </a:r>
            <a:r>
              <a:rPr lang="en-ID" dirty="0"/>
              <a:t> </a:t>
            </a:r>
            <a:r>
              <a:rPr lang="en-ID" dirty="0" err="1"/>
              <a:t>secara</a:t>
            </a:r>
            <a:r>
              <a:rPr lang="en-ID" dirty="0"/>
              <a:t> </a:t>
            </a:r>
            <a:r>
              <a:rPr lang="en-ID" dirty="0" err="1"/>
              <a:t>keseluruhan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mengidentifikasi</a:t>
            </a:r>
            <a:r>
              <a:rPr lang="en-ID" dirty="0"/>
              <a:t> </a:t>
            </a:r>
            <a:r>
              <a:rPr lang="en-ID" dirty="0" err="1"/>
              <a:t>kerentanan</a:t>
            </a:r>
            <a:r>
              <a:rPr lang="en-ID" dirty="0"/>
              <a:t> dan </a:t>
            </a:r>
            <a:r>
              <a:rPr lang="en-ID" dirty="0" err="1"/>
              <a:t>merekomendasikan</a:t>
            </a:r>
            <a:r>
              <a:rPr lang="en-ID" dirty="0"/>
              <a:t> </a:t>
            </a:r>
            <a:r>
              <a:rPr lang="en-ID" dirty="0" err="1"/>
              <a:t>langkah-langkah</a:t>
            </a:r>
            <a:r>
              <a:rPr lang="en-ID" dirty="0"/>
              <a:t> </a:t>
            </a:r>
            <a:r>
              <a:rPr lang="en-ID" dirty="0" err="1"/>
              <a:t>perbaikan</a:t>
            </a:r>
            <a:r>
              <a:rPr lang="en-ID" dirty="0"/>
              <a:t>.</a:t>
            </a:r>
          </a:p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ECB66A-84AC-4FF3-ADE9-89DD2BB48BAC}" type="slidenum">
              <a:rPr lang="en-ID" smtClean="0"/>
              <a:t>122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741491393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dirty="0" err="1"/>
              <a:t>Jenis</a:t>
            </a:r>
            <a:r>
              <a:rPr lang="en-ID" dirty="0"/>
              <a:t> </a:t>
            </a:r>
            <a:r>
              <a:rPr lang="en-ID" dirty="0" err="1"/>
              <a:t>Laporan</a:t>
            </a:r>
            <a:r>
              <a:rPr lang="en-ID" dirty="0"/>
              <a:t> </a:t>
            </a:r>
            <a:r>
              <a:rPr lang="en-ID" dirty="0" err="1"/>
              <a:t>Pengujian</a:t>
            </a:r>
            <a:r>
              <a:rPr lang="en-ID" dirty="0"/>
              <a:t> </a:t>
            </a:r>
            <a:r>
              <a:rPr lang="en-ID" dirty="0" err="1"/>
              <a:t>Penetrasi</a:t>
            </a:r>
            <a:endParaRPr lang="en-ID" dirty="0"/>
          </a:p>
          <a:p>
            <a:r>
              <a:rPr lang="en-ID" dirty="0"/>
              <a:t>- </a:t>
            </a:r>
            <a:r>
              <a:rPr lang="en-ID" dirty="0" err="1"/>
              <a:t>Laporan</a:t>
            </a:r>
            <a:r>
              <a:rPr lang="en-ID" dirty="0"/>
              <a:t> Formal</a:t>
            </a:r>
          </a:p>
          <a:p>
            <a:r>
              <a:rPr lang="en-ID" dirty="0" err="1"/>
              <a:t>Komprehensif</a:t>
            </a:r>
            <a:r>
              <a:rPr lang="en-ID" dirty="0"/>
              <a:t> dan </a:t>
            </a:r>
            <a:r>
              <a:rPr lang="en-ID" dirty="0" err="1"/>
              <a:t>terperinci</a:t>
            </a:r>
            <a:r>
              <a:rPr lang="en-ID" dirty="0"/>
              <a:t>, </a:t>
            </a:r>
            <a:r>
              <a:rPr lang="en-ID" dirty="0" err="1"/>
              <a:t>sesuai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persyaratan</a:t>
            </a:r>
            <a:r>
              <a:rPr lang="en-ID" dirty="0"/>
              <a:t> </a:t>
            </a:r>
            <a:r>
              <a:rPr lang="en-ID" dirty="0" err="1"/>
              <a:t>hukum</a:t>
            </a:r>
            <a:r>
              <a:rPr lang="en-ID" dirty="0"/>
              <a:t> dan </a:t>
            </a:r>
            <a:r>
              <a:rPr lang="en-ID" dirty="0" err="1"/>
              <a:t>peraturan</a:t>
            </a:r>
            <a:r>
              <a:rPr lang="en-ID" dirty="0"/>
              <a:t>.</a:t>
            </a:r>
          </a:p>
          <a:p>
            <a:r>
              <a:rPr lang="en-ID" dirty="0"/>
              <a:t>- </a:t>
            </a:r>
            <a:r>
              <a:rPr lang="en-ID" dirty="0" err="1"/>
              <a:t>Laporan</a:t>
            </a:r>
            <a:r>
              <a:rPr lang="en-ID" dirty="0"/>
              <a:t> Teknis</a:t>
            </a:r>
          </a:p>
          <a:p>
            <a:r>
              <a:rPr lang="en-ID" dirty="0" err="1"/>
              <a:t>Berfokus</a:t>
            </a:r>
            <a:r>
              <a:rPr lang="en-ID" dirty="0"/>
              <a:t> pada detail </a:t>
            </a:r>
            <a:r>
              <a:rPr lang="en-ID" dirty="0" err="1"/>
              <a:t>teknis</a:t>
            </a:r>
            <a:r>
              <a:rPr lang="en-ID" dirty="0"/>
              <a:t>, </a:t>
            </a:r>
            <a:r>
              <a:rPr lang="en-ID" dirty="0" err="1"/>
              <a:t>berguna</a:t>
            </a:r>
            <a:r>
              <a:rPr lang="en-ID" dirty="0"/>
              <a:t> </a:t>
            </a:r>
            <a:r>
              <a:rPr lang="en-ID" dirty="0" err="1"/>
              <a:t>bagi</a:t>
            </a:r>
            <a:r>
              <a:rPr lang="en-ID" dirty="0"/>
              <a:t> </a:t>
            </a:r>
            <a:r>
              <a:rPr lang="en-ID" dirty="0" err="1"/>
              <a:t>tim</a:t>
            </a:r>
            <a:r>
              <a:rPr lang="en-ID" dirty="0"/>
              <a:t> </a:t>
            </a:r>
            <a:r>
              <a:rPr lang="en-ID" dirty="0" err="1"/>
              <a:t>keamanan</a:t>
            </a:r>
            <a:r>
              <a:rPr lang="en-ID" dirty="0"/>
              <a:t> dan </a:t>
            </a:r>
            <a:r>
              <a:rPr lang="en-ID" dirty="0" err="1"/>
              <a:t>pengembang</a:t>
            </a:r>
            <a:r>
              <a:rPr lang="en-ID" dirty="0"/>
              <a:t>.</a:t>
            </a:r>
          </a:p>
          <a:p>
            <a:r>
              <a:rPr lang="en-ID" dirty="0"/>
              <a:t>- </a:t>
            </a:r>
            <a:r>
              <a:rPr lang="en-ID" dirty="0" err="1"/>
              <a:t>Laporan</a:t>
            </a:r>
            <a:r>
              <a:rPr lang="en-ID" dirty="0"/>
              <a:t> </a:t>
            </a:r>
            <a:r>
              <a:rPr lang="en-ID" dirty="0" err="1"/>
              <a:t>Ringkasan</a:t>
            </a:r>
            <a:endParaRPr lang="en-ID" dirty="0"/>
          </a:p>
          <a:p>
            <a:r>
              <a:rPr lang="en-ID" dirty="0" err="1"/>
              <a:t>Memberikan</a:t>
            </a:r>
            <a:r>
              <a:rPr lang="en-ID" dirty="0"/>
              <a:t> </a:t>
            </a:r>
            <a:r>
              <a:rPr lang="en-ID" dirty="0" err="1"/>
              <a:t>ringkasan</a:t>
            </a:r>
            <a:r>
              <a:rPr lang="en-ID" dirty="0"/>
              <a:t> </a:t>
            </a:r>
            <a:r>
              <a:rPr lang="en-ID" dirty="0" err="1"/>
              <a:t>temuan</a:t>
            </a:r>
            <a:r>
              <a:rPr lang="en-ID" dirty="0"/>
              <a:t> yang </a:t>
            </a:r>
            <a:r>
              <a:rPr lang="en-ID" dirty="0" err="1"/>
              <a:t>ringkas</a:t>
            </a:r>
            <a:r>
              <a:rPr lang="en-ID" dirty="0"/>
              <a:t>, </a:t>
            </a:r>
            <a:r>
              <a:rPr lang="en-ID" dirty="0" err="1"/>
              <a:t>cocok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para </a:t>
            </a:r>
            <a:r>
              <a:rPr lang="en-ID" dirty="0" err="1"/>
              <a:t>eksekutif</a:t>
            </a:r>
            <a:r>
              <a:rPr lang="en-ID" dirty="0"/>
              <a:t> dan </a:t>
            </a:r>
            <a:r>
              <a:rPr lang="en-ID" dirty="0" err="1"/>
              <a:t>pemangku</a:t>
            </a:r>
            <a:r>
              <a:rPr lang="en-ID" dirty="0"/>
              <a:t> </a:t>
            </a:r>
            <a:r>
              <a:rPr lang="en-ID" dirty="0" err="1"/>
              <a:t>kepentingan</a:t>
            </a:r>
            <a:r>
              <a:rPr lang="en-ID" dirty="0"/>
              <a:t>.</a:t>
            </a:r>
          </a:p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ECB66A-84AC-4FF3-ADE9-89DD2BB48BAC}" type="slidenum">
              <a:rPr lang="en-ID" smtClean="0"/>
              <a:t>123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240425474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dirty="0" err="1"/>
              <a:t>Karakteristik</a:t>
            </a:r>
            <a:r>
              <a:rPr lang="en-ID" dirty="0"/>
              <a:t> </a:t>
            </a:r>
            <a:r>
              <a:rPr lang="en-ID" dirty="0" err="1"/>
              <a:t>Laporan</a:t>
            </a:r>
            <a:r>
              <a:rPr lang="en-ID" dirty="0"/>
              <a:t> </a:t>
            </a:r>
            <a:r>
              <a:rPr lang="en-ID" dirty="0" err="1"/>
              <a:t>Pengujian</a:t>
            </a:r>
            <a:r>
              <a:rPr lang="en-ID" dirty="0"/>
              <a:t> </a:t>
            </a:r>
            <a:r>
              <a:rPr lang="en-ID" dirty="0" err="1"/>
              <a:t>Penetrasi</a:t>
            </a:r>
            <a:r>
              <a:rPr lang="en-ID" dirty="0"/>
              <a:t> yang </a:t>
            </a:r>
            <a:r>
              <a:rPr lang="en-ID" dirty="0" err="1"/>
              <a:t>Baik</a:t>
            </a:r>
            <a:endParaRPr lang="en-ID" dirty="0"/>
          </a:p>
          <a:p>
            <a:r>
              <a:rPr lang="en-ID" dirty="0"/>
              <a:t>- </a:t>
            </a:r>
            <a:r>
              <a:rPr lang="sv-SE" dirty="0"/>
              <a:t>Kejelasan</a:t>
            </a:r>
          </a:p>
          <a:p>
            <a:r>
              <a:rPr lang="sv-SE" dirty="0"/>
              <a:t>Ditulis dalam bahasa yang sederhana, hindari jargon teknis.</a:t>
            </a:r>
          </a:p>
          <a:p>
            <a:r>
              <a:rPr lang="en-ID" dirty="0"/>
              <a:t>- </a:t>
            </a:r>
            <a:r>
              <a:rPr lang="en-ID" dirty="0" err="1"/>
              <a:t>Keringkasan</a:t>
            </a:r>
            <a:endParaRPr lang="en-ID" dirty="0"/>
          </a:p>
          <a:p>
            <a:r>
              <a:rPr lang="en-ID" dirty="0" err="1"/>
              <a:t>Fokus</a:t>
            </a:r>
            <a:r>
              <a:rPr lang="en-ID" dirty="0"/>
              <a:t> pada </a:t>
            </a:r>
            <a:r>
              <a:rPr lang="en-ID" dirty="0" err="1"/>
              <a:t>temuan</a:t>
            </a:r>
            <a:r>
              <a:rPr lang="en-ID" dirty="0"/>
              <a:t> dan </a:t>
            </a:r>
            <a:r>
              <a:rPr lang="en-ID" dirty="0" err="1"/>
              <a:t>rekomendasi</a:t>
            </a:r>
            <a:r>
              <a:rPr lang="en-ID" dirty="0"/>
              <a:t> yang paling </a:t>
            </a:r>
            <a:r>
              <a:rPr lang="en-ID" dirty="0" err="1"/>
              <a:t>penting</a:t>
            </a:r>
            <a:r>
              <a:rPr lang="en-ID" dirty="0"/>
              <a:t>.</a:t>
            </a:r>
          </a:p>
          <a:p>
            <a:r>
              <a:rPr lang="en-ID" dirty="0"/>
              <a:t>- </a:t>
            </a:r>
            <a:r>
              <a:rPr lang="en-ID" dirty="0" err="1"/>
              <a:t>Akurasi</a:t>
            </a:r>
            <a:endParaRPr lang="en-ID" dirty="0"/>
          </a:p>
          <a:p>
            <a:r>
              <a:rPr lang="en-ID" dirty="0" err="1"/>
              <a:t>Laporkan</a:t>
            </a:r>
            <a:r>
              <a:rPr lang="en-ID" dirty="0"/>
              <a:t> </a:t>
            </a:r>
            <a:r>
              <a:rPr lang="en-ID" dirty="0" err="1"/>
              <a:t>hanya</a:t>
            </a:r>
            <a:r>
              <a:rPr lang="en-ID" dirty="0"/>
              <a:t> </a:t>
            </a:r>
            <a:r>
              <a:rPr lang="en-ID" dirty="0" err="1"/>
              <a:t>temuan</a:t>
            </a:r>
            <a:r>
              <a:rPr lang="en-ID" dirty="0"/>
              <a:t> yang </a:t>
            </a:r>
            <a:r>
              <a:rPr lang="en-ID" dirty="0" err="1"/>
              <a:t>telah</a:t>
            </a:r>
            <a:r>
              <a:rPr lang="en-ID" dirty="0"/>
              <a:t> </a:t>
            </a:r>
            <a:r>
              <a:rPr lang="en-ID" dirty="0" err="1"/>
              <a:t>diverifikasi</a:t>
            </a:r>
            <a:r>
              <a:rPr lang="en-ID" dirty="0"/>
              <a:t> dan </a:t>
            </a:r>
            <a:r>
              <a:rPr lang="en-ID" dirty="0" err="1"/>
              <a:t>hindari</a:t>
            </a:r>
            <a:r>
              <a:rPr lang="en-ID" dirty="0"/>
              <a:t> </a:t>
            </a:r>
            <a:r>
              <a:rPr lang="en-ID" dirty="0" err="1"/>
              <a:t>spekulasi</a:t>
            </a:r>
            <a:r>
              <a:rPr lang="en-ID" dirty="0"/>
              <a:t>.</a:t>
            </a:r>
          </a:p>
          <a:p>
            <a:r>
              <a:rPr lang="en-ID" dirty="0"/>
              <a:t>- </a:t>
            </a:r>
            <a:r>
              <a:rPr lang="en-ID" dirty="0" err="1"/>
              <a:t>Objektivitas</a:t>
            </a:r>
            <a:endParaRPr lang="en-ID" dirty="0"/>
          </a:p>
          <a:p>
            <a:r>
              <a:rPr lang="en-ID" dirty="0" err="1"/>
              <a:t>Menyajikan</a:t>
            </a:r>
            <a:r>
              <a:rPr lang="en-ID" dirty="0"/>
              <a:t> </a:t>
            </a:r>
            <a:r>
              <a:rPr lang="en-ID" dirty="0" err="1"/>
              <a:t>temuan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cara</a:t>
            </a:r>
            <a:r>
              <a:rPr lang="en-ID" dirty="0"/>
              <a:t> yang </a:t>
            </a:r>
            <a:r>
              <a:rPr lang="en-ID" dirty="0" err="1"/>
              <a:t>netral</a:t>
            </a:r>
            <a:r>
              <a:rPr lang="en-ID" dirty="0"/>
              <a:t> dan </a:t>
            </a:r>
            <a:r>
              <a:rPr lang="en-ID" dirty="0" err="1"/>
              <a:t>tidak</a:t>
            </a:r>
            <a:r>
              <a:rPr lang="en-ID" dirty="0"/>
              <a:t> bias.</a:t>
            </a:r>
          </a:p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ECB66A-84AC-4FF3-ADE9-89DD2BB48BAC}" type="slidenum">
              <a:rPr lang="en-ID" smtClean="0"/>
              <a:t>124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128420398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dirty="0" err="1"/>
              <a:t>Penulisan</a:t>
            </a:r>
            <a:r>
              <a:rPr lang="en-ID" dirty="0"/>
              <a:t> </a:t>
            </a:r>
            <a:r>
              <a:rPr lang="en-ID" dirty="0" err="1"/>
              <a:t>Laporan</a:t>
            </a:r>
            <a:r>
              <a:rPr lang="en-ID" dirty="0"/>
              <a:t> Akhir</a:t>
            </a:r>
          </a:p>
          <a:p>
            <a:r>
              <a:rPr lang="en-ID" dirty="0"/>
              <a:t>- </a:t>
            </a:r>
            <a:r>
              <a:rPr lang="en-ID" dirty="0" err="1"/>
              <a:t>Pendahuluan</a:t>
            </a:r>
            <a:endParaRPr lang="en-ID" dirty="0"/>
          </a:p>
          <a:p>
            <a:r>
              <a:rPr lang="en-ID" dirty="0" err="1"/>
              <a:t>Rangkum</a:t>
            </a:r>
            <a:r>
              <a:rPr lang="en-ID" dirty="0"/>
              <a:t> </a:t>
            </a:r>
            <a:r>
              <a:rPr lang="en-ID" dirty="0" err="1"/>
              <a:t>ruang</a:t>
            </a:r>
            <a:r>
              <a:rPr lang="en-ID" dirty="0"/>
              <a:t> </a:t>
            </a:r>
            <a:r>
              <a:rPr lang="en-ID" dirty="0" err="1"/>
              <a:t>lingkup</a:t>
            </a:r>
            <a:r>
              <a:rPr lang="en-ID" dirty="0"/>
              <a:t> dan </a:t>
            </a:r>
            <a:r>
              <a:rPr lang="en-ID" dirty="0" err="1"/>
              <a:t>tujuan</a:t>
            </a:r>
            <a:r>
              <a:rPr lang="en-ID" dirty="0"/>
              <a:t> uji </a:t>
            </a:r>
            <a:r>
              <a:rPr lang="en-ID" dirty="0" err="1"/>
              <a:t>penetrasi</a:t>
            </a:r>
            <a:r>
              <a:rPr lang="en-ID" dirty="0"/>
              <a:t>.</a:t>
            </a:r>
          </a:p>
          <a:p>
            <a:r>
              <a:rPr lang="en-ID" dirty="0"/>
              <a:t>- </a:t>
            </a:r>
            <a:r>
              <a:rPr lang="en-ID" dirty="0" err="1"/>
              <a:t>Metodologi</a:t>
            </a:r>
            <a:endParaRPr lang="en-ID" dirty="0"/>
          </a:p>
          <a:p>
            <a:r>
              <a:rPr lang="en-ID" dirty="0" err="1"/>
              <a:t>Jelaskan</a:t>
            </a:r>
            <a:r>
              <a:rPr lang="en-ID" dirty="0"/>
              <a:t> </a:t>
            </a:r>
            <a:r>
              <a:rPr lang="en-ID" dirty="0" err="1"/>
              <a:t>alat</a:t>
            </a:r>
            <a:r>
              <a:rPr lang="en-ID" dirty="0"/>
              <a:t> dan </a:t>
            </a:r>
            <a:r>
              <a:rPr lang="en-ID" dirty="0" err="1"/>
              <a:t>teknik</a:t>
            </a:r>
            <a:r>
              <a:rPr lang="en-ID" dirty="0"/>
              <a:t> yang </a:t>
            </a:r>
            <a:r>
              <a:rPr lang="en-ID" dirty="0" err="1"/>
              <a:t>digunakan</a:t>
            </a:r>
            <a:r>
              <a:rPr lang="en-ID" dirty="0"/>
              <a:t> </a:t>
            </a:r>
            <a:r>
              <a:rPr lang="en-ID" dirty="0" err="1"/>
              <a:t>selama</a:t>
            </a:r>
            <a:r>
              <a:rPr lang="en-ID" dirty="0"/>
              <a:t> </a:t>
            </a:r>
            <a:r>
              <a:rPr lang="en-ID" dirty="0" err="1"/>
              <a:t>pengujian</a:t>
            </a:r>
            <a:r>
              <a:rPr lang="en-ID" dirty="0"/>
              <a:t>.</a:t>
            </a:r>
          </a:p>
          <a:p>
            <a:r>
              <a:rPr lang="en-ID" dirty="0"/>
              <a:t>- </a:t>
            </a:r>
            <a:r>
              <a:rPr lang="en-ID" dirty="0" err="1"/>
              <a:t>Temuan</a:t>
            </a:r>
            <a:endParaRPr lang="en-ID" dirty="0"/>
          </a:p>
          <a:p>
            <a:r>
              <a:rPr lang="en-ID" dirty="0" err="1"/>
              <a:t>Menyajikan</a:t>
            </a:r>
            <a:r>
              <a:rPr lang="en-ID" dirty="0"/>
              <a:t> </a:t>
            </a:r>
            <a:r>
              <a:rPr lang="en-ID" dirty="0" err="1"/>
              <a:t>kerentanan</a:t>
            </a:r>
            <a:r>
              <a:rPr lang="en-ID" dirty="0"/>
              <a:t> yang </a:t>
            </a:r>
            <a:r>
              <a:rPr lang="en-ID" dirty="0" err="1"/>
              <a:t>teridentifikasi</a:t>
            </a:r>
            <a:r>
              <a:rPr lang="en-ID" dirty="0"/>
              <a:t> dan </a:t>
            </a:r>
            <a:r>
              <a:rPr lang="en-ID" dirty="0" err="1"/>
              <a:t>dampaknya</a:t>
            </a:r>
            <a:r>
              <a:rPr lang="en-ID" dirty="0"/>
              <a:t>.</a:t>
            </a:r>
          </a:p>
          <a:p>
            <a:r>
              <a:rPr lang="en-ID" dirty="0"/>
              <a:t>- </a:t>
            </a:r>
            <a:r>
              <a:rPr lang="en-ID" dirty="0" err="1"/>
              <a:t>Rekomendasi</a:t>
            </a:r>
            <a:endParaRPr lang="en-ID" dirty="0"/>
          </a:p>
          <a:p>
            <a:r>
              <a:rPr lang="en-ID" dirty="0" err="1"/>
              <a:t>Sarankan</a:t>
            </a:r>
            <a:r>
              <a:rPr lang="en-ID" dirty="0"/>
              <a:t> </a:t>
            </a:r>
            <a:r>
              <a:rPr lang="en-ID" dirty="0" err="1"/>
              <a:t>langkah-langkah</a:t>
            </a:r>
            <a:r>
              <a:rPr lang="en-ID" dirty="0"/>
              <a:t> </a:t>
            </a:r>
            <a:r>
              <a:rPr lang="en-ID" dirty="0" err="1"/>
              <a:t>spesifik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mengurangi</a:t>
            </a:r>
            <a:r>
              <a:rPr lang="en-ID" dirty="0"/>
              <a:t> </a:t>
            </a:r>
            <a:r>
              <a:rPr lang="en-ID" dirty="0" err="1"/>
              <a:t>kerentanan</a:t>
            </a:r>
            <a:r>
              <a:rPr lang="en-ID" dirty="0"/>
              <a:t> yang </a:t>
            </a:r>
            <a:r>
              <a:rPr lang="en-ID" dirty="0" err="1"/>
              <a:t>teridentifikasi</a:t>
            </a:r>
            <a:r>
              <a:rPr lang="en-ID" dirty="0"/>
              <a:t>.</a:t>
            </a:r>
          </a:p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ECB66A-84AC-4FF3-ADE9-89DD2BB48BAC}" type="slidenum">
              <a:rPr lang="en-ID" smtClean="0"/>
              <a:t>125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241918123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dirty="0" err="1"/>
              <a:t>Ringkasan</a:t>
            </a:r>
            <a:r>
              <a:rPr lang="en-ID" dirty="0"/>
              <a:t> </a:t>
            </a:r>
            <a:r>
              <a:rPr lang="en-ID" dirty="0" err="1"/>
              <a:t>Eksekusi</a:t>
            </a:r>
            <a:endParaRPr lang="en-ID" dirty="0"/>
          </a:p>
          <a:p>
            <a:r>
              <a:rPr lang="en-ID" dirty="0"/>
              <a:t>- </a:t>
            </a:r>
            <a:r>
              <a:rPr lang="en-ID" dirty="0" err="1"/>
              <a:t>Tentukan</a:t>
            </a:r>
            <a:r>
              <a:rPr lang="en-ID" dirty="0"/>
              <a:t> </a:t>
            </a:r>
            <a:r>
              <a:rPr lang="en-ID" dirty="0" err="1"/>
              <a:t>ruang</a:t>
            </a:r>
            <a:r>
              <a:rPr lang="en-ID" dirty="0"/>
              <a:t> </a:t>
            </a:r>
            <a:r>
              <a:rPr lang="en-ID" dirty="0" err="1"/>
              <a:t>lingkup</a:t>
            </a:r>
            <a:r>
              <a:rPr lang="en-ID" dirty="0"/>
              <a:t> dan </a:t>
            </a:r>
            <a:r>
              <a:rPr lang="en-ID" dirty="0" err="1"/>
              <a:t>tujuan</a:t>
            </a:r>
            <a:r>
              <a:rPr lang="en-ID" dirty="0"/>
              <a:t> </a:t>
            </a:r>
            <a:r>
              <a:rPr lang="en-ID" dirty="0" err="1"/>
              <a:t>pengujian</a:t>
            </a:r>
            <a:r>
              <a:rPr lang="en-ID" dirty="0"/>
              <a:t>.</a:t>
            </a:r>
          </a:p>
          <a:p>
            <a:r>
              <a:rPr lang="en-ID" dirty="0"/>
              <a:t>- </a:t>
            </a:r>
            <a:r>
              <a:rPr lang="fi-FI" dirty="0"/>
              <a:t>Melakukan pemindaian dan pengintaian kerentanan.</a:t>
            </a:r>
          </a:p>
          <a:p>
            <a:r>
              <a:rPr lang="en-ID" dirty="0"/>
              <a:t>- </a:t>
            </a:r>
            <a:r>
              <a:rPr lang="fi-FI" dirty="0"/>
              <a:t>Melakukan upaya eksploitasi dan penetrasi.</a:t>
            </a:r>
          </a:p>
          <a:p>
            <a:r>
              <a:rPr lang="en-ID" dirty="0"/>
              <a:t>- </a:t>
            </a:r>
            <a:r>
              <a:rPr lang="en-ID" dirty="0" err="1"/>
              <a:t>Mendokumentasikan</a:t>
            </a:r>
            <a:r>
              <a:rPr lang="en-ID" dirty="0"/>
              <a:t> </a:t>
            </a:r>
            <a:r>
              <a:rPr lang="en-ID" dirty="0" err="1"/>
              <a:t>temuan</a:t>
            </a:r>
            <a:r>
              <a:rPr lang="en-ID" dirty="0"/>
              <a:t> dan </a:t>
            </a:r>
            <a:r>
              <a:rPr lang="en-ID" dirty="0" err="1"/>
              <a:t>membuat</a:t>
            </a:r>
            <a:r>
              <a:rPr lang="en-ID" dirty="0"/>
              <a:t> </a:t>
            </a:r>
            <a:r>
              <a:rPr lang="en-ID" dirty="0" err="1"/>
              <a:t>laporan</a:t>
            </a:r>
            <a:r>
              <a:rPr lang="en-ID" dirty="0"/>
              <a:t>.</a:t>
            </a:r>
          </a:p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ECB66A-84AC-4FF3-ADE9-89DD2BB48BAC}" type="slidenum">
              <a:rPr lang="en-ID" smtClean="0"/>
              <a:t>126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916321490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dirty="0" err="1"/>
              <a:t>Ringkasan</a:t>
            </a:r>
            <a:r>
              <a:rPr lang="en-ID" dirty="0"/>
              <a:t> </a:t>
            </a:r>
            <a:r>
              <a:rPr lang="en-ID" dirty="0" err="1"/>
              <a:t>Evaluasi</a:t>
            </a:r>
            <a:r>
              <a:rPr lang="en-ID" dirty="0"/>
              <a:t>, </a:t>
            </a:r>
            <a:r>
              <a:rPr lang="en-ID" dirty="0" err="1"/>
              <a:t>Temuan</a:t>
            </a:r>
            <a:r>
              <a:rPr lang="en-ID" dirty="0"/>
              <a:t>, dan </a:t>
            </a:r>
            <a:r>
              <a:rPr lang="en-ID" dirty="0" err="1"/>
              <a:t>Rekomendasi</a:t>
            </a:r>
            <a:endParaRPr lang="en-ID" dirty="0"/>
          </a:p>
          <a:p>
            <a:r>
              <a:rPr lang="en-ID" dirty="0"/>
              <a:t>Type </a:t>
            </a:r>
            <a:r>
              <a:rPr lang="en-ID" dirty="0" err="1"/>
              <a:t>kerentanan</a:t>
            </a:r>
            <a:endParaRPr lang="en-ID" dirty="0"/>
          </a:p>
          <a:p>
            <a:pPr marL="171450" indent="-171450">
              <a:buFontTx/>
              <a:buChar char="-"/>
            </a:pPr>
            <a:r>
              <a:rPr lang="en-ID" dirty="0" err="1"/>
              <a:t>Injeksi</a:t>
            </a:r>
            <a:r>
              <a:rPr lang="en-ID" dirty="0"/>
              <a:t> SQL</a:t>
            </a:r>
          </a:p>
          <a:p>
            <a:pPr marL="0" indent="0">
              <a:buFontTx/>
              <a:buNone/>
            </a:pPr>
            <a:r>
              <a:rPr lang="en-ID" dirty="0"/>
              <a:t>Level Tinggi </a:t>
            </a:r>
            <a:r>
              <a:rPr lang="en-ID" dirty="0" err="1"/>
              <a:t>dampaknya</a:t>
            </a:r>
            <a:r>
              <a:rPr lang="en-ID" dirty="0"/>
              <a:t> </a:t>
            </a:r>
            <a:r>
              <a:rPr lang="en-ID" dirty="0" err="1"/>
              <a:t>Pelanggaran</a:t>
            </a:r>
            <a:r>
              <a:rPr lang="en-ID" dirty="0"/>
              <a:t> data. Langkah </a:t>
            </a:r>
            <a:r>
              <a:rPr lang="en-ID" dirty="0" err="1"/>
              <a:t>perbaikan</a:t>
            </a:r>
            <a:r>
              <a:rPr lang="en-ID" dirty="0"/>
              <a:t> </a:t>
            </a:r>
            <a:r>
              <a:rPr lang="en-ID" dirty="0" err="1"/>
              <a:t>Menerapkan</a:t>
            </a:r>
            <a:r>
              <a:rPr lang="en-ID" dirty="0"/>
              <a:t> </a:t>
            </a:r>
            <a:r>
              <a:rPr lang="en-ID" dirty="0" err="1"/>
              <a:t>validasi</a:t>
            </a:r>
            <a:r>
              <a:rPr lang="en-ID" dirty="0"/>
              <a:t> input dan </a:t>
            </a:r>
            <a:r>
              <a:rPr lang="en-ID" dirty="0" err="1"/>
              <a:t>kueri</a:t>
            </a:r>
            <a:r>
              <a:rPr lang="en-ID" dirty="0"/>
              <a:t> yang </a:t>
            </a:r>
            <a:r>
              <a:rPr lang="en-ID" dirty="0" err="1"/>
              <a:t>diparameterisasi</a:t>
            </a:r>
            <a:r>
              <a:rPr lang="en-ID" dirty="0"/>
              <a:t>.</a:t>
            </a:r>
          </a:p>
          <a:p>
            <a:pPr marL="0" indent="0">
              <a:buFontTx/>
              <a:buNone/>
            </a:pPr>
            <a:r>
              <a:rPr lang="en-ID" dirty="0"/>
              <a:t>- </a:t>
            </a:r>
            <a:r>
              <a:rPr lang="en-ID" dirty="0" err="1"/>
              <a:t>Skrip</a:t>
            </a:r>
            <a:r>
              <a:rPr lang="en-ID" dirty="0"/>
              <a:t> Lintas Situs (XSS)</a:t>
            </a:r>
          </a:p>
          <a:p>
            <a:pPr marL="0" indent="0">
              <a:buFontTx/>
              <a:buNone/>
            </a:pPr>
            <a:r>
              <a:rPr lang="en-ID" dirty="0"/>
              <a:t>Level Standard </a:t>
            </a:r>
            <a:r>
              <a:rPr lang="en-ID" dirty="0" err="1"/>
              <a:t>dampaknya</a:t>
            </a:r>
            <a:r>
              <a:rPr lang="en-ID" dirty="0"/>
              <a:t> </a:t>
            </a:r>
            <a:r>
              <a:rPr lang="en-ID" dirty="0" err="1"/>
              <a:t>Perusakan</a:t>
            </a:r>
            <a:r>
              <a:rPr lang="en-ID" dirty="0"/>
              <a:t> situs web. Langkah </a:t>
            </a:r>
            <a:r>
              <a:rPr lang="en-ID" dirty="0" err="1"/>
              <a:t>perbaikan</a:t>
            </a:r>
            <a:r>
              <a:rPr lang="en-ID" dirty="0"/>
              <a:t> </a:t>
            </a:r>
            <a:r>
              <a:rPr lang="en-ID" dirty="0" err="1"/>
              <a:t>Menyandikan</a:t>
            </a:r>
            <a:r>
              <a:rPr lang="en-ID" dirty="0"/>
              <a:t> input </a:t>
            </a:r>
            <a:r>
              <a:rPr lang="en-ID" dirty="0" err="1"/>
              <a:t>pengguna</a:t>
            </a:r>
            <a:r>
              <a:rPr lang="en-ID" dirty="0"/>
              <a:t> dan </a:t>
            </a:r>
            <a:r>
              <a:rPr lang="en-ID" dirty="0" err="1"/>
              <a:t>menerapkan</a:t>
            </a:r>
            <a:r>
              <a:rPr lang="en-ID" dirty="0"/>
              <a:t> </a:t>
            </a:r>
            <a:r>
              <a:rPr lang="en-ID" dirty="0" err="1"/>
              <a:t>Kebijakan</a:t>
            </a:r>
            <a:r>
              <a:rPr lang="en-ID" dirty="0"/>
              <a:t> </a:t>
            </a:r>
            <a:r>
              <a:rPr lang="en-ID" dirty="0" err="1"/>
              <a:t>Keamanan</a:t>
            </a:r>
            <a:r>
              <a:rPr lang="en-ID" dirty="0"/>
              <a:t> </a:t>
            </a:r>
            <a:r>
              <a:rPr lang="en-ID" dirty="0" err="1"/>
              <a:t>Konten</a:t>
            </a:r>
            <a:r>
              <a:rPr lang="en-ID" dirty="0"/>
              <a:t> (CSP).</a:t>
            </a:r>
          </a:p>
          <a:p>
            <a:pPr marL="0" indent="0">
              <a:buFontTx/>
              <a:buNone/>
            </a:pPr>
            <a:endParaRPr lang="en-ID" dirty="0"/>
          </a:p>
          <a:p>
            <a:pPr marL="171450" indent="-171450">
              <a:buFontTx/>
              <a:buChar char="-"/>
            </a:pP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ECB66A-84AC-4FF3-ADE9-89DD2BB48BAC}" type="slidenum">
              <a:rPr lang="en-ID" smtClean="0"/>
              <a:t>127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428792094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dirty="0" err="1"/>
              <a:t>Mengembangkan</a:t>
            </a:r>
            <a:r>
              <a:rPr lang="en-ID" dirty="0"/>
              <a:t> </a:t>
            </a:r>
            <a:r>
              <a:rPr lang="en-ID" dirty="0" err="1"/>
              <a:t>Rencana</a:t>
            </a:r>
            <a:r>
              <a:rPr lang="en-ID" dirty="0"/>
              <a:t> </a:t>
            </a:r>
            <a:r>
              <a:rPr lang="en-ID" dirty="0" err="1"/>
              <a:t>Aksi</a:t>
            </a:r>
            <a:endParaRPr lang="en-ID" dirty="0"/>
          </a:p>
          <a:p>
            <a:r>
              <a:rPr lang="en-ID" dirty="0"/>
              <a:t>- </a:t>
            </a:r>
            <a:r>
              <a:rPr lang="en-ID" dirty="0" err="1"/>
              <a:t>Memprioritaskan</a:t>
            </a:r>
            <a:r>
              <a:rPr lang="en-ID" dirty="0"/>
              <a:t> </a:t>
            </a:r>
            <a:r>
              <a:rPr lang="en-ID" dirty="0" err="1"/>
              <a:t>Temuan</a:t>
            </a:r>
            <a:endParaRPr lang="en-ID" dirty="0"/>
          </a:p>
          <a:p>
            <a:r>
              <a:rPr lang="en-ID" dirty="0" err="1"/>
              <a:t>Fokus</a:t>
            </a:r>
            <a:r>
              <a:rPr lang="en-ID" dirty="0"/>
              <a:t> pada </a:t>
            </a:r>
            <a:r>
              <a:rPr lang="en-ID" dirty="0" err="1"/>
              <a:t>kerentanan</a:t>
            </a:r>
            <a:r>
              <a:rPr lang="en-ID" dirty="0"/>
              <a:t> yang paling </a:t>
            </a:r>
            <a:r>
              <a:rPr lang="en-ID" dirty="0" err="1"/>
              <a:t>kritis</a:t>
            </a:r>
            <a:r>
              <a:rPr lang="en-ID" dirty="0"/>
              <a:t>.</a:t>
            </a:r>
          </a:p>
          <a:p>
            <a:endParaRPr lang="en-ID" dirty="0"/>
          </a:p>
          <a:p>
            <a:r>
              <a:rPr lang="en-ID" dirty="0"/>
              <a:t>- </a:t>
            </a:r>
            <a:r>
              <a:rPr lang="en-ID" dirty="0" err="1"/>
              <a:t>Tetapkan</a:t>
            </a:r>
            <a:r>
              <a:rPr lang="en-ID" dirty="0"/>
              <a:t> </a:t>
            </a:r>
            <a:r>
              <a:rPr lang="en-ID" dirty="0" err="1"/>
              <a:t>Tanggung</a:t>
            </a:r>
            <a:r>
              <a:rPr lang="en-ID" dirty="0"/>
              <a:t> Jawab</a:t>
            </a:r>
          </a:p>
          <a:p>
            <a:r>
              <a:rPr lang="en-ID" dirty="0" err="1"/>
              <a:t>Tentukan</a:t>
            </a:r>
            <a:r>
              <a:rPr lang="en-ID" dirty="0"/>
              <a:t> </a:t>
            </a:r>
            <a:r>
              <a:rPr lang="en-ID" dirty="0" err="1"/>
              <a:t>anggota</a:t>
            </a:r>
            <a:r>
              <a:rPr lang="en-ID" dirty="0"/>
              <a:t> </a:t>
            </a:r>
            <a:r>
              <a:rPr lang="en-ID" dirty="0" err="1"/>
              <a:t>tim</a:t>
            </a:r>
            <a:r>
              <a:rPr lang="en-ID" dirty="0"/>
              <a:t> mana yang </a:t>
            </a:r>
            <a:r>
              <a:rPr lang="en-ID" dirty="0" err="1"/>
              <a:t>akan</a:t>
            </a:r>
            <a:r>
              <a:rPr lang="en-ID" dirty="0"/>
              <a:t> </a:t>
            </a:r>
            <a:r>
              <a:rPr lang="en-ID" dirty="0" err="1"/>
              <a:t>menangani</a:t>
            </a:r>
            <a:r>
              <a:rPr lang="en-ID" dirty="0"/>
              <a:t> </a:t>
            </a:r>
            <a:r>
              <a:rPr lang="en-ID" dirty="0" err="1"/>
              <a:t>setiap</a:t>
            </a:r>
            <a:r>
              <a:rPr lang="en-ID" dirty="0"/>
              <a:t> </a:t>
            </a:r>
            <a:r>
              <a:rPr lang="en-ID" dirty="0" err="1"/>
              <a:t>kerentanan</a:t>
            </a:r>
            <a:r>
              <a:rPr lang="en-ID" dirty="0"/>
              <a:t>.</a:t>
            </a:r>
          </a:p>
          <a:p>
            <a:endParaRPr lang="en-ID" dirty="0"/>
          </a:p>
          <a:p>
            <a:r>
              <a:rPr lang="en-ID" dirty="0"/>
              <a:t>- </a:t>
            </a:r>
            <a:r>
              <a:rPr lang="en-ID" dirty="0" err="1"/>
              <a:t>Tetapkan</a:t>
            </a:r>
            <a:r>
              <a:rPr lang="en-ID" dirty="0"/>
              <a:t> </a:t>
            </a:r>
            <a:r>
              <a:rPr lang="en-ID" dirty="0" err="1"/>
              <a:t>Tenggat</a:t>
            </a:r>
            <a:r>
              <a:rPr lang="en-ID" dirty="0"/>
              <a:t> Waktu</a:t>
            </a:r>
          </a:p>
          <a:p>
            <a:r>
              <a:rPr lang="en-ID" dirty="0" err="1"/>
              <a:t>Tetapkan</a:t>
            </a:r>
            <a:r>
              <a:rPr lang="en-ID" dirty="0"/>
              <a:t> </a:t>
            </a:r>
            <a:r>
              <a:rPr lang="en-ID" dirty="0" err="1"/>
              <a:t>jadwal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mengimplementasikan</a:t>
            </a:r>
            <a:r>
              <a:rPr lang="en-ID" dirty="0"/>
              <a:t> </a:t>
            </a:r>
            <a:r>
              <a:rPr lang="en-ID" dirty="0" err="1"/>
              <a:t>langkah-langkah</a:t>
            </a:r>
            <a:r>
              <a:rPr lang="en-ID" dirty="0"/>
              <a:t> </a:t>
            </a:r>
            <a:r>
              <a:rPr lang="en-ID" dirty="0" err="1"/>
              <a:t>remediasi</a:t>
            </a:r>
            <a:r>
              <a:rPr lang="en-ID" dirty="0"/>
              <a:t>.</a:t>
            </a:r>
          </a:p>
          <a:p>
            <a:endParaRPr lang="en-ID" dirty="0"/>
          </a:p>
          <a:p>
            <a:r>
              <a:rPr lang="en-ID" dirty="0"/>
              <a:t>- </a:t>
            </a:r>
            <a:r>
              <a:rPr lang="en-ID" dirty="0" err="1"/>
              <a:t>Pantau</a:t>
            </a:r>
            <a:r>
              <a:rPr lang="en-ID" dirty="0"/>
              <a:t> </a:t>
            </a:r>
            <a:r>
              <a:rPr lang="en-ID" dirty="0" err="1"/>
              <a:t>Kemajuan</a:t>
            </a:r>
            <a:endParaRPr lang="en-ID" dirty="0"/>
          </a:p>
          <a:p>
            <a:r>
              <a:rPr lang="en-ID" dirty="0" err="1"/>
              <a:t>Lacak</a:t>
            </a:r>
            <a:r>
              <a:rPr lang="en-ID" dirty="0"/>
              <a:t> </a:t>
            </a:r>
            <a:r>
              <a:rPr lang="en-ID" dirty="0" err="1"/>
              <a:t>kemajuan</a:t>
            </a:r>
            <a:r>
              <a:rPr lang="en-ID" dirty="0"/>
              <a:t> </a:t>
            </a:r>
            <a:r>
              <a:rPr lang="en-ID" dirty="0" err="1"/>
              <a:t>upaya</a:t>
            </a:r>
            <a:r>
              <a:rPr lang="en-ID" dirty="0"/>
              <a:t> </a:t>
            </a:r>
            <a:r>
              <a:rPr lang="en-ID" dirty="0" err="1"/>
              <a:t>remediasi</a:t>
            </a:r>
            <a:r>
              <a:rPr lang="en-ID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ECB66A-84AC-4FF3-ADE9-89DD2BB48BAC}" type="slidenum">
              <a:rPr lang="en-ID" smtClean="0"/>
              <a:t>128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82840016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dirty="0" err="1"/>
              <a:t>Pembersihan</a:t>
            </a:r>
            <a:r>
              <a:rPr lang="en-ID" dirty="0"/>
              <a:t> dan </a:t>
            </a:r>
            <a:r>
              <a:rPr lang="en-ID" dirty="0" err="1"/>
              <a:t>Pemulihan</a:t>
            </a:r>
            <a:endParaRPr lang="en-ID" dirty="0"/>
          </a:p>
          <a:p>
            <a:r>
              <a:rPr lang="en-ID" dirty="0"/>
              <a:t>- </a:t>
            </a:r>
            <a:r>
              <a:rPr lang="en-ID" dirty="0" err="1"/>
              <a:t>Memperbaiki</a:t>
            </a:r>
            <a:r>
              <a:rPr lang="en-ID" dirty="0"/>
              <a:t> </a:t>
            </a:r>
            <a:r>
              <a:rPr lang="en-ID" dirty="0" err="1"/>
              <a:t>Kerentanan</a:t>
            </a:r>
            <a:endParaRPr lang="en-ID" dirty="0"/>
          </a:p>
          <a:p>
            <a:r>
              <a:rPr lang="en-ID" dirty="0" err="1"/>
              <a:t>Menerapkan</a:t>
            </a:r>
            <a:r>
              <a:rPr lang="en-ID" dirty="0"/>
              <a:t> </a:t>
            </a:r>
            <a:r>
              <a:rPr lang="en-ID" dirty="0" err="1"/>
              <a:t>perbaikan</a:t>
            </a:r>
            <a:r>
              <a:rPr lang="en-ID" dirty="0"/>
              <a:t> yang </a:t>
            </a:r>
            <a:r>
              <a:rPr lang="en-ID" dirty="0" err="1"/>
              <a:t>direkomendasikan</a:t>
            </a:r>
            <a:r>
              <a:rPr lang="en-ID" dirty="0"/>
              <a:t>.</a:t>
            </a:r>
          </a:p>
          <a:p>
            <a:r>
              <a:rPr lang="en-ID" dirty="0"/>
              <a:t>- </a:t>
            </a:r>
            <a:r>
              <a:rPr lang="en-ID" dirty="0" err="1"/>
              <a:t>Validasi</a:t>
            </a:r>
            <a:r>
              <a:rPr lang="en-ID" dirty="0"/>
              <a:t> </a:t>
            </a:r>
            <a:r>
              <a:rPr lang="en-ID" dirty="0" err="1"/>
              <a:t>Perbaikan</a:t>
            </a:r>
            <a:endParaRPr lang="en-ID" dirty="0"/>
          </a:p>
          <a:p>
            <a:r>
              <a:rPr lang="en-ID" dirty="0" err="1"/>
              <a:t>Verifikasi</a:t>
            </a:r>
            <a:r>
              <a:rPr lang="en-ID" dirty="0"/>
              <a:t> </a:t>
            </a:r>
            <a:r>
              <a:rPr lang="en-ID" dirty="0" err="1"/>
              <a:t>bahwa</a:t>
            </a:r>
            <a:r>
              <a:rPr lang="en-ID" dirty="0"/>
              <a:t> </a:t>
            </a:r>
            <a:r>
              <a:rPr lang="en-ID" dirty="0" err="1"/>
              <a:t>kerentanan</a:t>
            </a:r>
            <a:r>
              <a:rPr lang="en-ID" dirty="0"/>
              <a:t> </a:t>
            </a:r>
            <a:r>
              <a:rPr lang="en-ID" dirty="0" err="1"/>
              <a:t>telah</a:t>
            </a:r>
            <a:r>
              <a:rPr lang="en-ID" dirty="0"/>
              <a:t> </a:t>
            </a:r>
            <a:r>
              <a:rPr lang="en-ID" dirty="0" err="1"/>
              <a:t>berhasil</a:t>
            </a:r>
            <a:r>
              <a:rPr lang="en-ID" dirty="0"/>
              <a:t> </a:t>
            </a:r>
            <a:r>
              <a:rPr lang="en-ID" dirty="0" err="1"/>
              <a:t>diatasi</a:t>
            </a:r>
            <a:r>
              <a:rPr lang="en-ID" dirty="0"/>
              <a:t>.</a:t>
            </a:r>
          </a:p>
          <a:p>
            <a:r>
              <a:rPr lang="en-ID" dirty="0"/>
              <a:t>- </a:t>
            </a:r>
            <a:r>
              <a:rPr lang="en-ID" dirty="0" err="1"/>
              <a:t>Memulihkan</a:t>
            </a:r>
            <a:r>
              <a:rPr lang="en-ID" dirty="0"/>
              <a:t> </a:t>
            </a:r>
            <a:r>
              <a:rPr lang="en-ID" dirty="0" err="1"/>
              <a:t>Sistem</a:t>
            </a:r>
            <a:endParaRPr lang="en-ID" dirty="0"/>
          </a:p>
          <a:p>
            <a:r>
              <a:rPr lang="en-ID" dirty="0" err="1"/>
              <a:t>Memastikan</a:t>
            </a:r>
            <a:r>
              <a:rPr lang="en-ID" dirty="0"/>
              <a:t> </a:t>
            </a:r>
            <a:r>
              <a:rPr lang="en-ID" dirty="0" err="1"/>
              <a:t>bahwa</a:t>
            </a:r>
            <a:r>
              <a:rPr lang="en-ID" dirty="0"/>
              <a:t> </a:t>
            </a:r>
            <a:r>
              <a:rPr lang="en-ID" dirty="0" err="1"/>
              <a:t>sistem</a:t>
            </a:r>
            <a:r>
              <a:rPr lang="en-ID" dirty="0"/>
              <a:t> </a:t>
            </a:r>
            <a:r>
              <a:rPr lang="en-ID" dirty="0" err="1"/>
              <a:t>beroperasi</a:t>
            </a:r>
            <a:r>
              <a:rPr lang="en-ID" dirty="0"/>
              <a:t> dan </a:t>
            </a:r>
            <a:r>
              <a:rPr lang="en-ID" dirty="0" err="1"/>
              <a:t>aman</a:t>
            </a:r>
            <a:r>
              <a:rPr lang="en-ID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ECB66A-84AC-4FF3-ADE9-89DD2BB48BAC}" type="slidenum">
              <a:rPr lang="en-ID" smtClean="0"/>
              <a:t>129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394496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dirty="0" err="1"/>
              <a:t>Fase</a:t>
            </a:r>
            <a:r>
              <a:rPr lang="en-ID" dirty="0"/>
              <a:t> </a:t>
            </a:r>
            <a:r>
              <a:rPr lang="en-ID" dirty="0" err="1"/>
              <a:t>Pengujian</a:t>
            </a:r>
            <a:r>
              <a:rPr lang="en-ID" dirty="0"/>
              <a:t> </a:t>
            </a:r>
            <a:r>
              <a:rPr lang="en-ID" dirty="0" err="1"/>
              <a:t>Penetrasi</a:t>
            </a:r>
            <a:endParaRPr lang="en-ID" dirty="0"/>
          </a:p>
          <a:p>
            <a:r>
              <a:rPr lang="en-ID" dirty="0"/>
              <a:t>- </a:t>
            </a:r>
            <a:r>
              <a:rPr lang="en-ID" dirty="0" err="1"/>
              <a:t>Perencanaan</a:t>
            </a:r>
            <a:endParaRPr lang="en-ID" dirty="0"/>
          </a:p>
          <a:p>
            <a:r>
              <a:rPr lang="en-ID" dirty="0" err="1"/>
              <a:t>Tentukan</a:t>
            </a:r>
            <a:r>
              <a:rPr lang="en-ID" dirty="0"/>
              <a:t> </a:t>
            </a:r>
            <a:r>
              <a:rPr lang="en-ID" dirty="0" err="1"/>
              <a:t>ruang</a:t>
            </a:r>
            <a:r>
              <a:rPr lang="en-ID" dirty="0"/>
              <a:t> </a:t>
            </a:r>
            <a:r>
              <a:rPr lang="en-ID" dirty="0" err="1"/>
              <a:t>lingkup</a:t>
            </a:r>
            <a:r>
              <a:rPr lang="en-ID" dirty="0"/>
              <a:t>, </a:t>
            </a:r>
            <a:r>
              <a:rPr lang="en-ID" dirty="0" err="1"/>
              <a:t>tujuan</a:t>
            </a:r>
            <a:r>
              <a:rPr lang="en-ID" dirty="0"/>
              <a:t>, dan </a:t>
            </a:r>
            <a:r>
              <a:rPr lang="en-ID" dirty="0" err="1"/>
              <a:t>metodologi</a:t>
            </a:r>
            <a:r>
              <a:rPr lang="en-ID" dirty="0"/>
              <a:t>.</a:t>
            </a:r>
          </a:p>
          <a:p>
            <a:r>
              <a:rPr lang="en-ID" dirty="0"/>
              <a:t>- </a:t>
            </a:r>
            <a:r>
              <a:rPr lang="en-ID" dirty="0" err="1"/>
              <a:t>Pengumpulan</a:t>
            </a:r>
            <a:r>
              <a:rPr lang="en-ID" dirty="0"/>
              <a:t> </a:t>
            </a:r>
            <a:r>
              <a:rPr lang="en-ID" dirty="0" err="1"/>
              <a:t>Informasi</a:t>
            </a:r>
            <a:endParaRPr lang="en-ID" dirty="0"/>
          </a:p>
          <a:p>
            <a:r>
              <a:rPr lang="en-ID" dirty="0" err="1"/>
              <a:t>Mengumpulkan</a:t>
            </a:r>
            <a:r>
              <a:rPr lang="en-ID" dirty="0"/>
              <a:t> </a:t>
            </a:r>
            <a:r>
              <a:rPr lang="en-ID" dirty="0" err="1"/>
              <a:t>informasi</a:t>
            </a:r>
            <a:r>
              <a:rPr lang="en-ID" dirty="0"/>
              <a:t> </a:t>
            </a:r>
            <a:r>
              <a:rPr lang="en-ID" dirty="0" err="1"/>
              <a:t>intelijen</a:t>
            </a:r>
            <a:r>
              <a:rPr lang="en-ID" dirty="0"/>
              <a:t> </a:t>
            </a:r>
            <a:r>
              <a:rPr lang="en-ID" dirty="0" err="1"/>
              <a:t>tentang</a:t>
            </a:r>
            <a:r>
              <a:rPr lang="en-ID" dirty="0"/>
              <a:t> </a:t>
            </a:r>
            <a:r>
              <a:rPr lang="en-ID" dirty="0" err="1"/>
              <a:t>sistem</a:t>
            </a:r>
            <a:r>
              <a:rPr lang="en-ID" dirty="0"/>
              <a:t> target.</a:t>
            </a:r>
          </a:p>
          <a:p>
            <a:r>
              <a:rPr lang="en-ID" dirty="0"/>
              <a:t>- </a:t>
            </a:r>
            <a:r>
              <a:rPr lang="fi-FI" dirty="0"/>
              <a:t>Pemindaian Kerentanan</a:t>
            </a:r>
          </a:p>
          <a:p>
            <a:r>
              <a:rPr lang="fi-FI" dirty="0"/>
              <a:t>Mengidentifikasi potensi kelemahan.</a:t>
            </a:r>
          </a:p>
          <a:p>
            <a:r>
              <a:rPr lang="en-ID" dirty="0"/>
              <a:t>- </a:t>
            </a:r>
            <a:r>
              <a:rPr lang="en-ID" dirty="0" err="1"/>
              <a:t>Eksploitasi</a:t>
            </a:r>
            <a:endParaRPr lang="en-ID" dirty="0"/>
          </a:p>
          <a:p>
            <a:r>
              <a:rPr lang="en-ID" dirty="0" err="1"/>
              <a:t>Mencoba</a:t>
            </a:r>
            <a:r>
              <a:rPr lang="en-ID" dirty="0"/>
              <a:t> </a:t>
            </a:r>
            <a:r>
              <a:rPr lang="en-ID" dirty="0" err="1"/>
              <a:t>mengeksploitasi</a:t>
            </a:r>
            <a:r>
              <a:rPr lang="en-ID" dirty="0"/>
              <a:t> </a:t>
            </a:r>
            <a:r>
              <a:rPr lang="en-ID" dirty="0" err="1"/>
              <a:t>kerentanan</a:t>
            </a:r>
            <a:r>
              <a:rPr lang="en-ID" dirty="0"/>
              <a:t>.</a:t>
            </a:r>
          </a:p>
          <a:p>
            <a:r>
              <a:rPr lang="en-ID" dirty="0"/>
              <a:t>- </a:t>
            </a:r>
            <a:r>
              <a:rPr lang="sv-SE" dirty="0"/>
              <a:t>Pelaporan</a:t>
            </a:r>
          </a:p>
          <a:p>
            <a:r>
              <a:rPr lang="sv-SE" dirty="0"/>
              <a:t>Mendokumentasikan temuan dan rekomendasi.</a:t>
            </a:r>
          </a:p>
          <a:p>
            <a:r>
              <a:rPr lang="en-ID" dirty="0"/>
              <a:t>- </a:t>
            </a:r>
            <a:r>
              <a:rPr lang="fi-FI" dirty="0"/>
              <a:t>Remediasi</a:t>
            </a:r>
          </a:p>
          <a:p>
            <a:r>
              <a:rPr lang="fi-FI" dirty="0"/>
              <a:t>Menerapkan perbaikan dan peningkatan keamanan.</a:t>
            </a:r>
          </a:p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ECB66A-84AC-4FF3-ADE9-89DD2BB48BAC}" type="slidenum">
              <a:rPr lang="en-ID" smtClean="0"/>
              <a:t>13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665388477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dirty="0" err="1"/>
              <a:t>Retensi</a:t>
            </a:r>
            <a:r>
              <a:rPr lang="en-ID" dirty="0"/>
              <a:t> </a:t>
            </a:r>
            <a:r>
              <a:rPr lang="en-ID" dirty="0" err="1"/>
              <a:t>Laporan</a:t>
            </a:r>
            <a:endParaRPr lang="en-ID" dirty="0"/>
          </a:p>
          <a:p>
            <a:r>
              <a:rPr lang="en-ID" dirty="0"/>
              <a:t>- </a:t>
            </a:r>
            <a:r>
              <a:rPr lang="en-ID" dirty="0" err="1"/>
              <a:t>Laporan</a:t>
            </a:r>
            <a:r>
              <a:rPr lang="en-ID" dirty="0"/>
              <a:t> </a:t>
            </a:r>
            <a:r>
              <a:rPr lang="en-ID" dirty="0" err="1"/>
              <a:t>Arsip</a:t>
            </a:r>
            <a:endParaRPr lang="en-ID" dirty="0"/>
          </a:p>
          <a:p>
            <a:r>
              <a:rPr lang="en-ID" dirty="0" err="1"/>
              <a:t>Menyimpan</a:t>
            </a:r>
            <a:r>
              <a:rPr lang="en-ID" dirty="0"/>
              <a:t> </a:t>
            </a:r>
            <a:r>
              <a:rPr lang="en-ID" dirty="0" err="1"/>
              <a:t>laporan</a:t>
            </a:r>
            <a:r>
              <a:rPr lang="en-ID" dirty="0"/>
              <a:t> </a:t>
            </a:r>
            <a:r>
              <a:rPr lang="en-ID" dirty="0" err="1"/>
              <a:t>pengujian</a:t>
            </a:r>
            <a:r>
              <a:rPr lang="en-ID" dirty="0"/>
              <a:t> </a:t>
            </a:r>
            <a:r>
              <a:rPr lang="en-ID" dirty="0" err="1"/>
              <a:t>penetrasi</a:t>
            </a:r>
            <a:r>
              <a:rPr lang="en-ID" dirty="0"/>
              <a:t> di </a:t>
            </a:r>
            <a:r>
              <a:rPr lang="en-ID" dirty="0" err="1"/>
              <a:t>lokasi</a:t>
            </a:r>
            <a:r>
              <a:rPr lang="en-ID" dirty="0"/>
              <a:t> yang </a:t>
            </a:r>
            <a:r>
              <a:rPr lang="en-ID" dirty="0" err="1"/>
              <a:t>aman</a:t>
            </a:r>
            <a:r>
              <a:rPr lang="en-ID" dirty="0"/>
              <a:t>.</a:t>
            </a:r>
          </a:p>
          <a:p>
            <a:r>
              <a:rPr lang="en-ID" dirty="0"/>
              <a:t>- </a:t>
            </a:r>
            <a:r>
              <a:rPr lang="en-ID" dirty="0" err="1"/>
              <a:t>Tentukan</a:t>
            </a:r>
            <a:r>
              <a:rPr lang="en-ID" dirty="0"/>
              <a:t> </a:t>
            </a:r>
            <a:r>
              <a:rPr lang="en-ID" dirty="0" err="1"/>
              <a:t>Kebijakan</a:t>
            </a:r>
            <a:r>
              <a:rPr lang="en-ID" dirty="0"/>
              <a:t> </a:t>
            </a:r>
            <a:r>
              <a:rPr lang="en-ID" dirty="0" err="1"/>
              <a:t>Retensi</a:t>
            </a:r>
            <a:endParaRPr lang="en-ID" dirty="0"/>
          </a:p>
          <a:p>
            <a:r>
              <a:rPr lang="en-ID" dirty="0" err="1"/>
              <a:t>Menetapkan</a:t>
            </a:r>
            <a:r>
              <a:rPr lang="en-ID" dirty="0"/>
              <a:t> </a:t>
            </a:r>
            <a:r>
              <a:rPr lang="en-ID" dirty="0" err="1"/>
              <a:t>pedoman</a:t>
            </a:r>
            <a:r>
              <a:rPr lang="en-ID" dirty="0"/>
              <a:t> </a:t>
            </a:r>
            <a:r>
              <a:rPr lang="en-ID" dirty="0" err="1"/>
              <a:t>berapa</a:t>
            </a:r>
            <a:r>
              <a:rPr lang="en-ID" dirty="0"/>
              <a:t> lama </a:t>
            </a:r>
            <a:r>
              <a:rPr lang="en-ID" dirty="0" err="1"/>
              <a:t>laporan</a:t>
            </a:r>
            <a:r>
              <a:rPr lang="en-ID" dirty="0"/>
              <a:t> </a:t>
            </a:r>
            <a:r>
              <a:rPr lang="en-ID" dirty="0" err="1"/>
              <a:t>akan</a:t>
            </a:r>
            <a:r>
              <a:rPr lang="en-ID" dirty="0"/>
              <a:t> </a:t>
            </a:r>
            <a:r>
              <a:rPr lang="en-ID" dirty="0" err="1"/>
              <a:t>disimpan</a:t>
            </a:r>
            <a:r>
              <a:rPr lang="en-ID" dirty="0"/>
              <a:t>.</a:t>
            </a:r>
          </a:p>
          <a:p>
            <a:r>
              <a:rPr lang="en-ID" dirty="0"/>
              <a:t>- </a:t>
            </a:r>
            <a:r>
              <a:rPr lang="en-ID" dirty="0" err="1"/>
              <a:t>Kontrol</a:t>
            </a:r>
            <a:r>
              <a:rPr lang="en-ID" dirty="0"/>
              <a:t> </a:t>
            </a:r>
            <a:r>
              <a:rPr lang="en-ID" dirty="0" err="1"/>
              <a:t>Akses</a:t>
            </a:r>
            <a:endParaRPr lang="en-ID" dirty="0"/>
          </a:p>
          <a:p>
            <a:r>
              <a:rPr lang="en-ID" dirty="0" err="1"/>
              <a:t>Batasi</a:t>
            </a:r>
            <a:r>
              <a:rPr lang="en-ID" dirty="0"/>
              <a:t> </a:t>
            </a:r>
            <a:r>
              <a:rPr lang="en-ID" dirty="0" err="1"/>
              <a:t>akses</a:t>
            </a:r>
            <a:r>
              <a:rPr lang="en-ID" dirty="0"/>
              <a:t> </a:t>
            </a:r>
            <a:r>
              <a:rPr lang="en-ID" dirty="0" err="1"/>
              <a:t>ke</a:t>
            </a:r>
            <a:r>
              <a:rPr lang="en-ID" dirty="0"/>
              <a:t> </a:t>
            </a:r>
            <a:r>
              <a:rPr lang="en-ID" dirty="0" err="1"/>
              <a:t>laporan</a:t>
            </a:r>
            <a:r>
              <a:rPr lang="en-ID" dirty="0"/>
              <a:t> </a:t>
            </a:r>
            <a:r>
              <a:rPr lang="en-ID" dirty="0" err="1"/>
              <a:t>berdasarkan</a:t>
            </a:r>
            <a:r>
              <a:rPr lang="en-ID" dirty="0"/>
              <a:t> </a:t>
            </a:r>
            <a:r>
              <a:rPr lang="en-ID" dirty="0" err="1"/>
              <a:t>tingkat</a:t>
            </a:r>
            <a:r>
              <a:rPr lang="en-ID" dirty="0"/>
              <a:t> </a:t>
            </a:r>
            <a:r>
              <a:rPr lang="en-ID" dirty="0" err="1"/>
              <a:t>otorisasi</a:t>
            </a:r>
            <a:r>
              <a:rPr lang="en-ID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ECB66A-84AC-4FF3-ADE9-89DD2BB48BAC}" type="slidenum">
              <a:rPr lang="en-ID" smtClean="0"/>
              <a:t>130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3022784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dirty="0" err="1"/>
              <a:t>Metodologi</a:t>
            </a:r>
            <a:r>
              <a:rPr lang="en-ID" dirty="0"/>
              <a:t> </a:t>
            </a:r>
            <a:r>
              <a:rPr lang="en-ID" dirty="0" err="1"/>
              <a:t>Pengujian</a:t>
            </a:r>
            <a:r>
              <a:rPr lang="en-ID" dirty="0"/>
              <a:t> </a:t>
            </a:r>
            <a:r>
              <a:rPr lang="en-ID" dirty="0" err="1"/>
              <a:t>Penetrasi</a:t>
            </a:r>
            <a:endParaRPr lang="en-ID" dirty="0"/>
          </a:p>
          <a:p>
            <a:r>
              <a:rPr lang="en-ID" dirty="0"/>
              <a:t>- </a:t>
            </a:r>
            <a:r>
              <a:rPr lang="en-ID" dirty="0" err="1"/>
              <a:t>Pengintaian</a:t>
            </a:r>
            <a:endParaRPr lang="en-ID" dirty="0"/>
          </a:p>
          <a:p>
            <a:r>
              <a:rPr lang="en-ID" dirty="0" err="1"/>
              <a:t>Mengumpulkan</a:t>
            </a:r>
            <a:r>
              <a:rPr lang="en-ID" dirty="0"/>
              <a:t> </a:t>
            </a:r>
            <a:r>
              <a:rPr lang="en-ID" dirty="0" err="1"/>
              <a:t>informasi</a:t>
            </a:r>
            <a:r>
              <a:rPr lang="en-ID" dirty="0"/>
              <a:t> </a:t>
            </a:r>
            <a:r>
              <a:rPr lang="en-ID" dirty="0" err="1"/>
              <a:t>tentang</a:t>
            </a:r>
            <a:r>
              <a:rPr lang="en-ID" dirty="0"/>
              <a:t> </a:t>
            </a:r>
            <a:r>
              <a:rPr lang="en-ID" dirty="0" err="1"/>
              <a:t>sistem</a:t>
            </a:r>
            <a:r>
              <a:rPr lang="en-ID" dirty="0"/>
              <a:t> target.</a:t>
            </a:r>
          </a:p>
          <a:p>
            <a:endParaRPr lang="en-ID" dirty="0"/>
          </a:p>
          <a:p>
            <a:r>
              <a:rPr lang="en-ID" dirty="0"/>
              <a:t>- </a:t>
            </a:r>
            <a:r>
              <a:rPr lang="en-ID" dirty="0" err="1"/>
              <a:t>Pemindaian</a:t>
            </a:r>
            <a:endParaRPr lang="en-ID" dirty="0"/>
          </a:p>
          <a:p>
            <a:r>
              <a:rPr lang="en-ID" dirty="0" err="1"/>
              <a:t>Mengidentifikasi</a:t>
            </a:r>
            <a:r>
              <a:rPr lang="en-ID" dirty="0"/>
              <a:t> port dan </a:t>
            </a:r>
            <a:r>
              <a:rPr lang="en-ID" dirty="0" err="1"/>
              <a:t>layanan</a:t>
            </a:r>
            <a:r>
              <a:rPr lang="en-ID" dirty="0"/>
              <a:t> yang </a:t>
            </a:r>
            <a:r>
              <a:rPr lang="en-ID" dirty="0" err="1"/>
              <a:t>terbuka</a:t>
            </a:r>
            <a:r>
              <a:rPr lang="en-ID" dirty="0"/>
              <a:t>.</a:t>
            </a:r>
          </a:p>
          <a:p>
            <a:endParaRPr lang="en-ID" dirty="0"/>
          </a:p>
          <a:p>
            <a:r>
              <a:rPr lang="en-ID" dirty="0"/>
              <a:t>- </a:t>
            </a:r>
            <a:r>
              <a:rPr lang="en-ID" dirty="0" err="1"/>
              <a:t>Eksploitasi</a:t>
            </a:r>
            <a:endParaRPr lang="en-ID" dirty="0"/>
          </a:p>
          <a:p>
            <a:r>
              <a:rPr lang="en-ID" dirty="0" err="1"/>
              <a:t>Mencoba</a:t>
            </a:r>
            <a:r>
              <a:rPr lang="en-ID" dirty="0"/>
              <a:t> </a:t>
            </a:r>
            <a:r>
              <a:rPr lang="en-ID" dirty="0" err="1"/>
              <a:t>mengeksploitasi</a:t>
            </a:r>
            <a:r>
              <a:rPr lang="en-ID" dirty="0"/>
              <a:t> </a:t>
            </a:r>
            <a:r>
              <a:rPr lang="en-ID" dirty="0" err="1"/>
              <a:t>kerentanan</a:t>
            </a:r>
            <a:r>
              <a:rPr lang="en-ID" dirty="0"/>
              <a:t>.</a:t>
            </a:r>
          </a:p>
          <a:p>
            <a:endParaRPr lang="en-ID" dirty="0"/>
          </a:p>
          <a:p>
            <a:r>
              <a:rPr lang="en-ID" dirty="0"/>
              <a:t>- </a:t>
            </a:r>
            <a:r>
              <a:rPr lang="en-ID" dirty="0" err="1"/>
              <a:t>Pelaporan</a:t>
            </a:r>
            <a:endParaRPr lang="en-ID" dirty="0"/>
          </a:p>
          <a:p>
            <a:r>
              <a:rPr lang="en-ID" dirty="0" err="1"/>
              <a:t>Mendokumentasikan</a:t>
            </a:r>
            <a:r>
              <a:rPr lang="en-ID" dirty="0"/>
              <a:t> </a:t>
            </a:r>
            <a:r>
              <a:rPr lang="en-ID" dirty="0" err="1"/>
              <a:t>temuan</a:t>
            </a:r>
            <a:r>
              <a:rPr lang="en-ID" dirty="0"/>
              <a:t> dan </a:t>
            </a:r>
            <a:r>
              <a:rPr lang="en-ID" dirty="0" err="1"/>
              <a:t>rekomendasi</a:t>
            </a:r>
            <a:r>
              <a:rPr lang="en-ID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ECB66A-84AC-4FF3-ADE9-89DD2BB48BAC}" type="slidenum">
              <a:rPr lang="en-ID" smtClean="0"/>
              <a:t>14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190009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Analisis Paket IP TCP</a:t>
            </a:r>
          </a:p>
          <a:p>
            <a:r>
              <a:rPr lang="sv-SE" dirty="0"/>
              <a:t>Bab 2.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ECB66A-84AC-4FF3-ADE9-89DD2BB48BAC}" type="slidenum">
              <a:rPr lang="en-ID" smtClean="0"/>
              <a:t>15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6725828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dirty="0" err="1"/>
              <a:t>Analisis</a:t>
            </a:r>
            <a:r>
              <a:rPr lang="en-ID" dirty="0"/>
              <a:t> </a:t>
            </a:r>
            <a:r>
              <a:rPr lang="en-ID" dirty="0" err="1"/>
              <a:t>Paket</a:t>
            </a:r>
            <a:r>
              <a:rPr lang="en-ID" dirty="0"/>
              <a:t> TCP/IP</a:t>
            </a:r>
          </a:p>
          <a:p>
            <a:r>
              <a:rPr lang="en-ID" dirty="0" err="1"/>
              <a:t>Mengungkap</a:t>
            </a:r>
            <a:r>
              <a:rPr lang="en-ID" dirty="0"/>
              <a:t> dunia </a:t>
            </a:r>
            <a:r>
              <a:rPr lang="en-ID" dirty="0" err="1"/>
              <a:t>komunikasi</a:t>
            </a:r>
            <a:r>
              <a:rPr lang="en-ID" dirty="0"/>
              <a:t> </a:t>
            </a:r>
            <a:r>
              <a:rPr lang="en-ID" dirty="0" err="1"/>
              <a:t>jaringan</a:t>
            </a:r>
            <a:r>
              <a:rPr lang="en-ID" dirty="0"/>
              <a:t> yang </a:t>
            </a:r>
            <a:r>
              <a:rPr lang="en-ID" dirty="0" err="1"/>
              <a:t>rumit</a:t>
            </a:r>
            <a:r>
              <a:rPr lang="en-ID" dirty="0"/>
              <a:t>.</a:t>
            </a:r>
          </a:p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ECB66A-84AC-4FF3-ADE9-89DD2BB48BAC}" type="slidenum">
              <a:rPr lang="en-ID" smtClean="0"/>
              <a:t>16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4180143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Gambaran Umum Model TCP/IP</a:t>
            </a:r>
          </a:p>
          <a:p>
            <a:r>
              <a:rPr lang="en-ID" dirty="0"/>
              <a:t>- </a:t>
            </a:r>
            <a:r>
              <a:rPr lang="en-ID" dirty="0" err="1"/>
              <a:t>Lapisan</a:t>
            </a:r>
            <a:r>
              <a:rPr lang="en-ID" dirty="0"/>
              <a:t> </a:t>
            </a:r>
            <a:r>
              <a:rPr lang="en-ID" dirty="0" err="1"/>
              <a:t>Aplikasi</a:t>
            </a:r>
            <a:endParaRPr lang="en-ID" dirty="0"/>
          </a:p>
          <a:p>
            <a:r>
              <a:rPr lang="en-ID" dirty="0" err="1"/>
              <a:t>Menangani</a:t>
            </a:r>
            <a:r>
              <a:rPr lang="en-ID" dirty="0"/>
              <a:t> </a:t>
            </a:r>
            <a:r>
              <a:rPr lang="en-ID" dirty="0" err="1"/>
              <a:t>komunikasi</a:t>
            </a:r>
            <a:r>
              <a:rPr lang="en-ID" dirty="0"/>
              <a:t> </a:t>
            </a:r>
            <a:r>
              <a:rPr lang="en-ID" dirty="0" err="1"/>
              <a:t>antar</a:t>
            </a:r>
            <a:r>
              <a:rPr lang="en-ID" dirty="0"/>
              <a:t> </a:t>
            </a:r>
            <a:r>
              <a:rPr lang="en-ID" dirty="0" err="1"/>
              <a:t>aplikasi</a:t>
            </a:r>
            <a:r>
              <a:rPr lang="en-ID" dirty="0"/>
              <a:t>, </a:t>
            </a:r>
            <a:r>
              <a:rPr lang="en-ID" dirty="0" err="1"/>
              <a:t>seperti</a:t>
            </a:r>
            <a:r>
              <a:rPr lang="en-ID" dirty="0"/>
              <a:t> browser web dan </a:t>
            </a:r>
            <a:r>
              <a:rPr lang="en-ID" dirty="0" err="1"/>
              <a:t>klien</a:t>
            </a:r>
            <a:r>
              <a:rPr lang="en-ID" dirty="0"/>
              <a:t> email.</a:t>
            </a:r>
          </a:p>
          <a:p>
            <a:r>
              <a:rPr lang="en-ID" dirty="0"/>
              <a:t>- </a:t>
            </a:r>
            <a:r>
              <a:rPr lang="en-ID" dirty="0" err="1"/>
              <a:t>Lapisan</a:t>
            </a:r>
            <a:r>
              <a:rPr lang="en-ID" dirty="0"/>
              <a:t> </a:t>
            </a:r>
            <a:r>
              <a:rPr lang="en-ID" dirty="0" err="1"/>
              <a:t>Transportasi</a:t>
            </a:r>
            <a:endParaRPr lang="en-ID" dirty="0"/>
          </a:p>
          <a:p>
            <a:r>
              <a:rPr lang="en-ID" dirty="0" err="1"/>
              <a:t>Menyediakan</a:t>
            </a:r>
            <a:r>
              <a:rPr lang="en-ID" dirty="0"/>
              <a:t> </a:t>
            </a:r>
            <a:r>
              <a:rPr lang="en-ID" dirty="0" err="1"/>
              <a:t>layanan</a:t>
            </a:r>
            <a:r>
              <a:rPr lang="en-ID" dirty="0"/>
              <a:t> transfer data yang </a:t>
            </a:r>
            <a:r>
              <a:rPr lang="en-ID" dirty="0" err="1"/>
              <a:t>andal</a:t>
            </a:r>
            <a:r>
              <a:rPr lang="en-ID" dirty="0"/>
              <a:t>, </a:t>
            </a:r>
            <a:r>
              <a:rPr lang="en-ID" dirty="0" err="1"/>
              <a:t>memastikan</a:t>
            </a:r>
            <a:r>
              <a:rPr lang="en-ID" dirty="0"/>
              <a:t> data </a:t>
            </a:r>
            <a:r>
              <a:rPr lang="en-ID" dirty="0" err="1"/>
              <a:t>tiba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benar</a:t>
            </a:r>
            <a:r>
              <a:rPr lang="en-ID" dirty="0"/>
              <a:t> dan </a:t>
            </a:r>
            <a:r>
              <a:rPr lang="en-ID" dirty="0" err="1"/>
              <a:t>teratur</a:t>
            </a:r>
            <a:r>
              <a:rPr lang="en-ID" dirty="0"/>
              <a:t>.</a:t>
            </a:r>
          </a:p>
          <a:p>
            <a:r>
              <a:rPr lang="en-ID" dirty="0"/>
              <a:t>- </a:t>
            </a:r>
            <a:r>
              <a:rPr lang="en-ID" dirty="0" err="1"/>
              <a:t>Lapisan</a:t>
            </a:r>
            <a:r>
              <a:rPr lang="en-ID" dirty="0"/>
              <a:t> Internet</a:t>
            </a:r>
          </a:p>
          <a:p>
            <a:r>
              <a:rPr lang="en-ID" dirty="0" err="1"/>
              <a:t>Bertanggung</a:t>
            </a:r>
            <a:r>
              <a:rPr lang="en-ID" dirty="0"/>
              <a:t> </a:t>
            </a:r>
            <a:r>
              <a:rPr lang="en-ID" dirty="0" err="1"/>
              <a:t>jawab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mengalamatkan</a:t>
            </a:r>
            <a:r>
              <a:rPr lang="en-ID" dirty="0"/>
              <a:t> dan </a:t>
            </a:r>
            <a:r>
              <a:rPr lang="en-ID" dirty="0" err="1"/>
              <a:t>merutekan</a:t>
            </a:r>
            <a:r>
              <a:rPr lang="en-ID" dirty="0"/>
              <a:t> </a:t>
            </a:r>
            <a:r>
              <a:rPr lang="en-ID" dirty="0" err="1"/>
              <a:t>paket</a:t>
            </a:r>
            <a:r>
              <a:rPr lang="en-ID" dirty="0"/>
              <a:t> di </a:t>
            </a:r>
            <a:r>
              <a:rPr lang="en-ID" dirty="0" err="1"/>
              <a:t>seluruh</a:t>
            </a:r>
            <a:r>
              <a:rPr lang="en-ID" dirty="0"/>
              <a:t> </a:t>
            </a:r>
            <a:r>
              <a:rPr lang="en-ID" dirty="0" err="1"/>
              <a:t>jaringan</a:t>
            </a:r>
            <a:r>
              <a:rPr lang="en-ID" dirty="0"/>
              <a:t>.</a:t>
            </a:r>
          </a:p>
          <a:p>
            <a:r>
              <a:rPr lang="en-ID" dirty="0"/>
              <a:t>- </a:t>
            </a:r>
            <a:r>
              <a:rPr lang="en-ID" dirty="0" err="1"/>
              <a:t>Lapisan</a:t>
            </a:r>
            <a:r>
              <a:rPr lang="en-ID" dirty="0"/>
              <a:t> </a:t>
            </a:r>
            <a:r>
              <a:rPr lang="en-ID" dirty="0" err="1"/>
              <a:t>Akses</a:t>
            </a:r>
            <a:r>
              <a:rPr lang="en-ID" dirty="0"/>
              <a:t> </a:t>
            </a:r>
            <a:r>
              <a:rPr lang="en-ID" dirty="0" err="1"/>
              <a:t>Jaringan</a:t>
            </a:r>
            <a:endParaRPr lang="en-ID" dirty="0"/>
          </a:p>
          <a:p>
            <a:r>
              <a:rPr lang="en-ID" dirty="0" err="1"/>
              <a:t>Menangani</a:t>
            </a:r>
            <a:r>
              <a:rPr lang="en-ID" dirty="0"/>
              <a:t> </a:t>
            </a:r>
            <a:r>
              <a:rPr lang="en-ID" dirty="0" err="1"/>
              <a:t>transmisi</a:t>
            </a:r>
            <a:r>
              <a:rPr lang="en-ID" dirty="0"/>
              <a:t> </a:t>
            </a:r>
            <a:r>
              <a:rPr lang="en-ID" dirty="0" err="1"/>
              <a:t>fisik</a:t>
            </a:r>
            <a:r>
              <a:rPr lang="en-ID" dirty="0"/>
              <a:t> data </a:t>
            </a:r>
            <a:r>
              <a:rPr lang="en-ID" dirty="0" err="1"/>
              <a:t>melalui</a:t>
            </a:r>
            <a:r>
              <a:rPr lang="en-ID" dirty="0"/>
              <a:t> </a:t>
            </a:r>
            <a:r>
              <a:rPr lang="en-ID" dirty="0" err="1"/>
              <a:t>jaringan</a:t>
            </a:r>
            <a:r>
              <a:rPr lang="en-ID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ECB66A-84AC-4FF3-ADE9-89DD2BB48BAC}" type="slidenum">
              <a:rPr lang="en-ID" smtClean="0"/>
              <a:t>17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3409051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dirty="0"/>
              <a:t>Model TCP/IP vs Model OSI</a:t>
            </a:r>
          </a:p>
          <a:p>
            <a:r>
              <a:rPr lang="en-ID" dirty="0"/>
              <a:t>- TCP/IP</a:t>
            </a:r>
          </a:p>
          <a:p>
            <a:r>
              <a:rPr lang="en-ID" dirty="0"/>
              <a:t>Model yang </a:t>
            </a:r>
            <a:r>
              <a:rPr lang="en-ID" dirty="0" err="1"/>
              <a:t>lebih</a:t>
            </a:r>
            <a:r>
              <a:rPr lang="en-ID" dirty="0"/>
              <a:t> </a:t>
            </a:r>
            <a:r>
              <a:rPr lang="en-ID" dirty="0" err="1"/>
              <a:t>sederhana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lapisan</a:t>
            </a:r>
            <a:r>
              <a:rPr lang="en-ID" dirty="0"/>
              <a:t> yang </a:t>
            </a:r>
            <a:r>
              <a:rPr lang="en-ID" dirty="0" err="1"/>
              <a:t>lebih</a:t>
            </a:r>
            <a:r>
              <a:rPr lang="en-ID" dirty="0"/>
              <a:t> </a:t>
            </a:r>
            <a:r>
              <a:rPr lang="en-ID" dirty="0" err="1"/>
              <a:t>sedikit</a:t>
            </a:r>
            <a:r>
              <a:rPr lang="en-ID" dirty="0"/>
              <a:t>, </a:t>
            </a:r>
            <a:r>
              <a:rPr lang="en-ID" dirty="0" err="1"/>
              <a:t>berfokus</a:t>
            </a:r>
            <a:r>
              <a:rPr lang="en-ID" dirty="0"/>
              <a:t> pada </a:t>
            </a:r>
            <a:r>
              <a:rPr lang="en-ID" dirty="0" err="1"/>
              <a:t>implementasi</a:t>
            </a:r>
            <a:r>
              <a:rPr lang="en-ID" dirty="0"/>
              <a:t> </a:t>
            </a:r>
            <a:r>
              <a:rPr lang="en-ID" dirty="0" err="1"/>
              <a:t>praktis</a:t>
            </a:r>
            <a:r>
              <a:rPr lang="en-ID" dirty="0"/>
              <a:t>.</a:t>
            </a:r>
          </a:p>
          <a:p>
            <a:endParaRPr lang="en-ID" dirty="0"/>
          </a:p>
          <a:p>
            <a:r>
              <a:rPr lang="en-ID" dirty="0"/>
              <a:t>- OSI</a:t>
            </a:r>
          </a:p>
          <a:p>
            <a:r>
              <a:rPr lang="en-ID" dirty="0"/>
              <a:t>Model yang </a:t>
            </a:r>
            <a:r>
              <a:rPr lang="en-ID" dirty="0" err="1"/>
              <a:t>lebih</a:t>
            </a:r>
            <a:r>
              <a:rPr lang="en-ID" dirty="0"/>
              <a:t> </a:t>
            </a:r>
            <a:r>
              <a:rPr lang="en-ID" dirty="0" err="1"/>
              <a:t>kompleks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tujuh</a:t>
            </a:r>
            <a:r>
              <a:rPr lang="en-ID" dirty="0"/>
              <a:t> </a:t>
            </a:r>
            <a:r>
              <a:rPr lang="en-ID" dirty="0" err="1"/>
              <a:t>lapisan</a:t>
            </a:r>
            <a:r>
              <a:rPr lang="en-ID" dirty="0"/>
              <a:t>, </a:t>
            </a:r>
            <a:r>
              <a:rPr lang="en-ID" dirty="0" err="1"/>
              <a:t>menyediakan</a:t>
            </a:r>
            <a:r>
              <a:rPr lang="en-ID" dirty="0"/>
              <a:t> </a:t>
            </a:r>
            <a:r>
              <a:rPr lang="en-ID" dirty="0" err="1"/>
              <a:t>kerangka</a:t>
            </a:r>
            <a:r>
              <a:rPr lang="en-ID" dirty="0"/>
              <a:t> </a:t>
            </a:r>
            <a:r>
              <a:rPr lang="en-ID" dirty="0" err="1"/>
              <a:t>kerja</a:t>
            </a:r>
            <a:r>
              <a:rPr lang="en-ID" dirty="0"/>
              <a:t> </a:t>
            </a:r>
            <a:r>
              <a:rPr lang="en-ID" dirty="0" err="1"/>
              <a:t>teoretis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komunikasi</a:t>
            </a:r>
            <a:r>
              <a:rPr lang="en-ID" dirty="0"/>
              <a:t> </a:t>
            </a:r>
            <a:r>
              <a:rPr lang="en-ID" dirty="0" err="1"/>
              <a:t>jaringan</a:t>
            </a:r>
            <a:r>
              <a:rPr lang="en-ID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ECB66A-84AC-4FF3-ADE9-89DD2BB48BAC}" type="slidenum">
              <a:rPr lang="en-ID" smtClean="0"/>
              <a:t>18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6192010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dirty="0" err="1"/>
              <a:t>Protokol</a:t>
            </a:r>
            <a:r>
              <a:rPr lang="en-ID" dirty="0"/>
              <a:t> </a:t>
            </a:r>
            <a:r>
              <a:rPr lang="en-ID" dirty="0" err="1"/>
              <a:t>Kontrol</a:t>
            </a:r>
            <a:r>
              <a:rPr lang="en-ID" dirty="0"/>
              <a:t> Transfer (TCP)</a:t>
            </a:r>
          </a:p>
          <a:p>
            <a:r>
              <a:rPr lang="en-ID" dirty="0"/>
              <a:t>- </a:t>
            </a:r>
            <a:r>
              <a:rPr lang="en-ID" dirty="0" err="1"/>
              <a:t>Berorientasi</a:t>
            </a:r>
            <a:r>
              <a:rPr lang="en-ID" dirty="0"/>
              <a:t> pada </a:t>
            </a:r>
            <a:r>
              <a:rPr lang="en-ID" dirty="0" err="1"/>
              <a:t>koneksi</a:t>
            </a:r>
            <a:endParaRPr lang="en-ID" dirty="0"/>
          </a:p>
          <a:p>
            <a:r>
              <a:rPr lang="en-ID" dirty="0" err="1"/>
              <a:t>Menetapkan</a:t>
            </a:r>
            <a:r>
              <a:rPr lang="en-ID" dirty="0"/>
              <a:t> </a:t>
            </a:r>
            <a:r>
              <a:rPr lang="en-ID" dirty="0" err="1"/>
              <a:t>koneksi</a:t>
            </a:r>
            <a:r>
              <a:rPr lang="en-ID" dirty="0"/>
              <a:t> </a:t>
            </a:r>
            <a:r>
              <a:rPr lang="en-ID" dirty="0" err="1"/>
              <a:t>sebelum</a:t>
            </a:r>
            <a:r>
              <a:rPr lang="en-ID" dirty="0"/>
              <a:t> transfer data, </a:t>
            </a:r>
            <a:r>
              <a:rPr lang="en-ID" dirty="0" err="1"/>
              <a:t>memastikan</a:t>
            </a:r>
            <a:r>
              <a:rPr lang="en-ID" dirty="0"/>
              <a:t> </a:t>
            </a:r>
            <a:r>
              <a:rPr lang="en-ID" dirty="0" err="1"/>
              <a:t>pengiriman</a:t>
            </a:r>
            <a:r>
              <a:rPr lang="en-ID" dirty="0"/>
              <a:t> data yang </a:t>
            </a:r>
            <a:r>
              <a:rPr lang="en-ID" dirty="0" err="1"/>
              <a:t>andal</a:t>
            </a:r>
            <a:r>
              <a:rPr lang="en-ID" dirty="0"/>
              <a:t>.</a:t>
            </a:r>
          </a:p>
          <a:p>
            <a:r>
              <a:rPr lang="en-ID" dirty="0"/>
              <a:t>- </a:t>
            </a:r>
            <a:r>
              <a:rPr lang="en-ID" dirty="0" err="1"/>
              <a:t>Kontrol</a:t>
            </a:r>
            <a:r>
              <a:rPr lang="en-ID" dirty="0"/>
              <a:t> </a:t>
            </a:r>
            <a:r>
              <a:rPr lang="en-ID" dirty="0" err="1"/>
              <a:t>Aliran</a:t>
            </a:r>
            <a:endParaRPr lang="en-ID" dirty="0"/>
          </a:p>
          <a:p>
            <a:r>
              <a:rPr lang="en-ID" dirty="0" err="1"/>
              <a:t>Mengelola</a:t>
            </a:r>
            <a:r>
              <a:rPr lang="en-ID" dirty="0"/>
              <a:t> </a:t>
            </a:r>
            <a:r>
              <a:rPr lang="en-ID" dirty="0" err="1"/>
              <a:t>laju</a:t>
            </a:r>
            <a:r>
              <a:rPr lang="en-ID" dirty="0"/>
              <a:t> </a:t>
            </a:r>
            <a:r>
              <a:rPr lang="en-ID" dirty="0" err="1"/>
              <a:t>transmisi</a:t>
            </a:r>
            <a:r>
              <a:rPr lang="en-ID" dirty="0"/>
              <a:t> data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mencegah</a:t>
            </a:r>
            <a:r>
              <a:rPr lang="en-ID" dirty="0"/>
              <a:t> </a:t>
            </a:r>
            <a:r>
              <a:rPr lang="en-ID" dirty="0" err="1"/>
              <a:t>kemacetan</a:t>
            </a:r>
            <a:r>
              <a:rPr lang="en-ID" dirty="0"/>
              <a:t> </a:t>
            </a:r>
            <a:r>
              <a:rPr lang="en-ID" dirty="0" err="1"/>
              <a:t>jaringan</a:t>
            </a:r>
            <a:r>
              <a:rPr lang="en-ID" dirty="0"/>
              <a:t>.</a:t>
            </a:r>
          </a:p>
          <a:p>
            <a:r>
              <a:rPr lang="en-ID" dirty="0"/>
              <a:t>- </a:t>
            </a:r>
            <a:r>
              <a:rPr lang="en-ID" dirty="0" err="1"/>
              <a:t>Pemeriksaan</a:t>
            </a:r>
            <a:r>
              <a:rPr lang="en-ID" dirty="0"/>
              <a:t> </a:t>
            </a:r>
            <a:r>
              <a:rPr lang="en-ID" dirty="0" err="1"/>
              <a:t>Kesalahan</a:t>
            </a:r>
            <a:endParaRPr lang="en-ID" dirty="0"/>
          </a:p>
          <a:p>
            <a:r>
              <a:rPr lang="en-ID" dirty="0" err="1"/>
              <a:t>Mendeteksi</a:t>
            </a:r>
            <a:r>
              <a:rPr lang="en-ID" dirty="0"/>
              <a:t> dan </a:t>
            </a:r>
            <a:r>
              <a:rPr lang="en-ID" dirty="0" err="1"/>
              <a:t>mengoreksi</a:t>
            </a:r>
            <a:r>
              <a:rPr lang="en-ID" dirty="0"/>
              <a:t> </a:t>
            </a:r>
            <a:r>
              <a:rPr lang="en-ID" dirty="0" err="1"/>
              <a:t>kesalahan</a:t>
            </a:r>
            <a:r>
              <a:rPr lang="en-ID" dirty="0"/>
              <a:t> </a:t>
            </a:r>
            <a:r>
              <a:rPr lang="en-ID" dirty="0" err="1"/>
              <a:t>selama</a:t>
            </a:r>
            <a:r>
              <a:rPr lang="en-ID" dirty="0"/>
              <a:t> </a:t>
            </a:r>
            <a:r>
              <a:rPr lang="en-ID" dirty="0" err="1"/>
              <a:t>transmisi</a:t>
            </a:r>
            <a:r>
              <a:rPr lang="en-ID" dirty="0"/>
              <a:t>, </a:t>
            </a:r>
            <a:r>
              <a:rPr lang="en-ID" dirty="0" err="1"/>
              <a:t>memastikan</a:t>
            </a:r>
            <a:r>
              <a:rPr lang="en-ID" dirty="0"/>
              <a:t> </a:t>
            </a:r>
            <a:r>
              <a:rPr lang="en-ID" dirty="0" err="1"/>
              <a:t>integritas</a:t>
            </a:r>
            <a:r>
              <a:rPr lang="en-ID" dirty="0"/>
              <a:t> data.</a:t>
            </a:r>
          </a:p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ECB66A-84AC-4FF3-ADE9-89DD2BB48BAC}" type="slidenum">
              <a:rPr lang="en-ID" smtClean="0"/>
              <a:t>19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0889543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dirty="0"/>
              <a:t>- </a:t>
            </a:r>
            <a:r>
              <a:rPr lang="en-ID" dirty="0" err="1"/>
              <a:t>Analisis</a:t>
            </a:r>
            <a:r>
              <a:rPr lang="en-ID" dirty="0"/>
              <a:t> </a:t>
            </a:r>
            <a:r>
              <a:rPr lang="en-ID" dirty="0" err="1"/>
              <a:t>Keamanan</a:t>
            </a:r>
            <a:r>
              <a:rPr lang="en-ID" dirty="0"/>
              <a:t> dan </a:t>
            </a:r>
            <a:r>
              <a:rPr lang="en-ID" dirty="0" err="1"/>
              <a:t>Metodologi</a:t>
            </a:r>
            <a:r>
              <a:rPr lang="en-ID" dirty="0"/>
              <a:t> </a:t>
            </a:r>
            <a:r>
              <a:rPr lang="en-ID" dirty="0" err="1"/>
              <a:t>Pengujian</a:t>
            </a:r>
            <a:r>
              <a:rPr lang="en-ID" dirty="0"/>
              <a:t> </a:t>
            </a:r>
            <a:r>
              <a:rPr lang="en-ID" dirty="0" err="1"/>
              <a:t>Penetrasi</a:t>
            </a:r>
            <a:endParaRPr lang="en-ID" dirty="0"/>
          </a:p>
          <a:p>
            <a:r>
              <a:rPr lang="en-ID" dirty="0"/>
              <a:t>- </a:t>
            </a:r>
            <a:r>
              <a:rPr lang="en-ID" dirty="0" err="1"/>
              <a:t>Analisis</a:t>
            </a:r>
            <a:r>
              <a:rPr lang="en-ID" dirty="0"/>
              <a:t> </a:t>
            </a:r>
            <a:r>
              <a:rPr lang="en-ID" dirty="0" err="1"/>
              <a:t>Paket</a:t>
            </a:r>
            <a:r>
              <a:rPr lang="en-ID" dirty="0"/>
              <a:t> IP TCP</a:t>
            </a:r>
          </a:p>
          <a:p>
            <a:r>
              <a:rPr lang="en-ID" dirty="0"/>
              <a:t>- Langkah-</a:t>
            </a:r>
            <a:r>
              <a:rPr lang="en-ID" dirty="0" err="1"/>
              <a:t>langkah</a:t>
            </a:r>
            <a:r>
              <a:rPr lang="en-ID" dirty="0"/>
              <a:t> </a:t>
            </a:r>
            <a:r>
              <a:rPr lang="en-ID" dirty="0" err="1"/>
              <a:t>Pengujian</a:t>
            </a:r>
            <a:r>
              <a:rPr lang="en-ID" dirty="0"/>
              <a:t> </a:t>
            </a:r>
            <a:r>
              <a:rPr lang="en-ID" dirty="0" err="1"/>
              <a:t>Pra-Penetrasi</a:t>
            </a:r>
            <a:endParaRPr lang="en-ID" dirty="0"/>
          </a:p>
          <a:p>
            <a:r>
              <a:rPr lang="en-ID" dirty="0"/>
              <a:t>- </a:t>
            </a:r>
            <a:r>
              <a:rPr lang="en-ID" dirty="0" err="1"/>
              <a:t>Metodologi</a:t>
            </a:r>
            <a:r>
              <a:rPr lang="en-ID" dirty="0"/>
              <a:t> </a:t>
            </a:r>
            <a:r>
              <a:rPr lang="en-ID" dirty="0" err="1"/>
              <a:t>Pengumpulan</a:t>
            </a:r>
            <a:r>
              <a:rPr lang="en-ID" dirty="0"/>
              <a:t> </a:t>
            </a:r>
            <a:r>
              <a:rPr lang="en-ID" dirty="0" err="1"/>
              <a:t>Informasi</a:t>
            </a:r>
            <a:endParaRPr lang="en-ID" dirty="0"/>
          </a:p>
          <a:p>
            <a:r>
              <a:rPr lang="en-ID" dirty="0"/>
              <a:t>- </a:t>
            </a:r>
            <a:r>
              <a:rPr lang="en-ID" dirty="0" err="1"/>
              <a:t>Analisis</a:t>
            </a:r>
            <a:r>
              <a:rPr lang="en-ID" dirty="0"/>
              <a:t> </a:t>
            </a:r>
            <a:r>
              <a:rPr lang="en-ID" dirty="0" err="1"/>
              <a:t>Kerentanan</a:t>
            </a:r>
            <a:endParaRPr lang="en-ID" dirty="0"/>
          </a:p>
          <a:p>
            <a:r>
              <a:rPr lang="en-ID" dirty="0"/>
              <a:t>- </a:t>
            </a:r>
            <a:r>
              <a:rPr lang="en-ID" dirty="0" err="1"/>
              <a:t>Metodologi</a:t>
            </a:r>
            <a:r>
              <a:rPr lang="en-ID" dirty="0"/>
              <a:t> </a:t>
            </a:r>
            <a:r>
              <a:rPr lang="en-ID" dirty="0" err="1"/>
              <a:t>Pengujian</a:t>
            </a:r>
            <a:r>
              <a:rPr lang="en-ID" dirty="0"/>
              <a:t> </a:t>
            </a:r>
            <a:r>
              <a:rPr lang="en-ID" dirty="0" err="1"/>
              <a:t>Penetrasi</a:t>
            </a:r>
            <a:r>
              <a:rPr lang="en-ID" dirty="0"/>
              <a:t> </a:t>
            </a:r>
            <a:r>
              <a:rPr lang="en-ID" dirty="0" err="1"/>
              <a:t>Eksternal</a:t>
            </a:r>
            <a:endParaRPr lang="en-ID" dirty="0"/>
          </a:p>
          <a:p>
            <a:r>
              <a:rPr lang="en-ID" dirty="0"/>
              <a:t>- </a:t>
            </a:r>
            <a:r>
              <a:rPr lang="en-ID" dirty="0" err="1"/>
              <a:t>Metodologi</a:t>
            </a:r>
            <a:r>
              <a:rPr lang="en-ID" dirty="0"/>
              <a:t> </a:t>
            </a:r>
            <a:r>
              <a:rPr lang="en-ID" dirty="0" err="1"/>
              <a:t>Pengujian</a:t>
            </a:r>
            <a:r>
              <a:rPr lang="en-ID" dirty="0"/>
              <a:t> </a:t>
            </a:r>
            <a:r>
              <a:rPr lang="en-ID" dirty="0" err="1"/>
              <a:t>Penetrasi</a:t>
            </a:r>
            <a:r>
              <a:rPr lang="en-ID" dirty="0"/>
              <a:t> </a:t>
            </a:r>
            <a:r>
              <a:rPr lang="en-ID" dirty="0" err="1"/>
              <a:t>Jaringan</a:t>
            </a:r>
            <a:r>
              <a:rPr lang="en-ID" dirty="0"/>
              <a:t> Internal</a:t>
            </a:r>
          </a:p>
          <a:p>
            <a:r>
              <a:rPr lang="en-ID" dirty="0"/>
              <a:t>- </a:t>
            </a:r>
            <a:r>
              <a:rPr lang="en-ID" dirty="0" err="1"/>
              <a:t>Metodologi</a:t>
            </a:r>
            <a:r>
              <a:rPr lang="en-ID" dirty="0"/>
              <a:t> </a:t>
            </a:r>
            <a:r>
              <a:rPr lang="en-ID" dirty="0" err="1"/>
              <a:t>Pengujian</a:t>
            </a:r>
            <a:r>
              <a:rPr lang="en-ID" dirty="0"/>
              <a:t> </a:t>
            </a:r>
            <a:r>
              <a:rPr lang="en-ID" dirty="0" err="1"/>
              <a:t>Penetrasi</a:t>
            </a:r>
            <a:r>
              <a:rPr lang="en-ID" dirty="0"/>
              <a:t> </a:t>
            </a:r>
            <a:r>
              <a:rPr lang="en-ID" dirty="0" err="1"/>
              <a:t>Jaringan</a:t>
            </a:r>
            <a:r>
              <a:rPr lang="en-ID" dirty="0"/>
              <a:t> Perimeter</a:t>
            </a:r>
          </a:p>
          <a:p>
            <a:r>
              <a:rPr lang="en-ID" dirty="0"/>
              <a:t>- </a:t>
            </a:r>
            <a:r>
              <a:rPr lang="en-ID" dirty="0" err="1"/>
              <a:t>Metodologi</a:t>
            </a:r>
            <a:r>
              <a:rPr lang="en-ID" dirty="0"/>
              <a:t> </a:t>
            </a:r>
            <a:r>
              <a:rPr lang="en-ID" dirty="0" err="1"/>
              <a:t>Pengujian</a:t>
            </a:r>
            <a:r>
              <a:rPr lang="en-ID" dirty="0"/>
              <a:t> </a:t>
            </a:r>
            <a:r>
              <a:rPr lang="en-ID" dirty="0" err="1"/>
              <a:t>Penetrasi</a:t>
            </a:r>
            <a:r>
              <a:rPr lang="en-ID" dirty="0"/>
              <a:t> </a:t>
            </a:r>
            <a:r>
              <a:rPr lang="en-ID" dirty="0" err="1"/>
              <a:t>Aplikasi</a:t>
            </a:r>
            <a:r>
              <a:rPr lang="en-ID" dirty="0"/>
              <a:t> Web</a:t>
            </a:r>
          </a:p>
          <a:p>
            <a:r>
              <a:rPr lang="en-ID" dirty="0"/>
              <a:t>- </a:t>
            </a:r>
            <a:r>
              <a:rPr lang="en-ID" dirty="0" err="1"/>
              <a:t>Metodologi</a:t>
            </a:r>
            <a:r>
              <a:rPr lang="en-ID" dirty="0"/>
              <a:t> </a:t>
            </a:r>
            <a:r>
              <a:rPr lang="en-ID" dirty="0" err="1"/>
              <a:t>Pengujian</a:t>
            </a:r>
            <a:r>
              <a:rPr lang="en-ID" dirty="0"/>
              <a:t> </a:t>
            </a:r>
            <a:r>
              <a:rPr lang="en-ID" dirty="0" err="1"/>
              <a:t>Penetrasi</a:t>
            </a:r>
            <a:r>
              <a:rPr lang="en-ID" dirty="0"/>
              <a:t> Basis Data</a:t>
            </a:r>
          </a:p>
          <a:p>
            <a:r>
              <a:rPr lang="en-ID" dirty="0"/>
              <a:t>- </a:t>
            </a:r>
            <a:r>
              <a:rPr lang="en-ID" dirty="0" err="1"/>
              <a:t>Metodologi</a:t>
            </a:r>
            <a:r>
              <a:rPr lang="en-ID" dirty="0"/>
              <a:t> </a:t>
            </a:r>
            <a:r>
              <a:rPr lang="en-ID" dirty="0" err="1"/>
              <a:t>Pengujian</a:t>
            </a:r>
            <a:r>
              <a:rPr lang="en-ID" dirty="0"/>
              <a:t> </a:t>
            </a:r>
            <a:r>
              <a:rPr lang="en-ID" dirty="0" err="1"/>
              <a:t>Penetrasi</a:t>
            </a:r>
            <a:r>
              <a:rPr lang="en-ID" dirty="0"/>
              <a:t> </a:t>
            </a:r>
            <a:r>
              <a:rPr lang="en-ID" dirty="0" err="1"/>
              <a:t>Jaringan</a:t>
            </a:r>
            <a:r>
              <a:rPr lang="en-ID" dirty="0"/>
              <a:t> </a:t>
            </a:r>
            <a:r>
              <a:rPr lang="en-ID" dirty="0" err="1"/>
              <a:t>Nirkabel</a:t>
            </a:r>
            <a:endParaRPr lang="en-ID" dirty="0"/>
          </a:p>
          <a:p>
            <a:r>
              <a:rPr lang="en-ID" dirty="0"/>
              <a:t>- </a:t>
            </a:r>
            <a:r>
              <a:rPr lang="en-ID" dirty="0" err="1"/>
              <a:t>Penulisan</a:t>
            </a:r>
            <a:r>
              <a:rPr lang="en-ID" dirty="0"/>
              <a:t> </a:t>
            </a:r>
            <a:r>
              <a:rPr lang="en-ID" dirty="0" err="1"/>
              <a:t>Laporan</a:t>
            </a:r>
            <a:r>
              <a:rPr lang="en-ID" dirty="0"/>
              <a:t> dan Tindakan </a:t>
            </a:r>
            <a:r>
              <a:rPr lang="en-ID" dirty="0" err="1"/>
              <a:t>Pasca</a:t>
            </a:r>
            <a:r>
              <a:rPr lang="en-ID" dirty="0"/>
              <a:t> </a:t>
            </a:r>
            <a:r>
              <a:rPr lang="en-ID" dirty="0" err="1"/>
              <a:t>Tes</a:t>
            </a:r>
            <a:endParaRPr lang="en-ID" dirty="0"/>
          </a:p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ECB66A-84AC-4FF3-ADE9-89DD2BB48BAC}" type="slidenum">
              <a:rPr lang="en-ID" smtClean="0"/>
              <a:t>2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60360289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dirty="0" err="1"/>
              <a:t>Protokol</a:t>
            </a:r>
            <a:r>
              <a:rPr lang="en-ID" dirty="0"/>
              <a:t> Datagram </a:t>
            </a:r>
            <a:r>
              <a:rPr lang="en-ID" dirty="0" err="1"/>
              <a:t>Pengguna</a:t>
            </a:r>
            <a:r>
              <a:rPr lang="en-ID" dirty="0"/>
              <a:t> (UDP)</a:t>
            </a:r>
          </a:p>
          <a:p>
            <a:r>
              <a:rPr lang="en-ID" dirty="0"/>
              <a:t>- </a:t>
            </a:r>
            <a:r>
              <a:rPr lang="en-ID" dirty="0" err="1"/>
              <a:t>Tanpa</a:t>
            </a:r>
            <a:r>
              <a:rPr lang="en-ID" dirty="0"/>
              <a:t> </a:t>
            </a:r>
            <a:r>
              <a:rPr lang="en-ID" dirty="0" err="1"/>
              <a:t>koneksi</a:t>
            </a:r>
            <a:endParaRPr lang="en-ID" dirty="0"/>
          </a:p>
          <a:p>
            <a:r>
              <a:rPr lang="en-ID" dirty="0"/>
              <a:t>Data </a:t>
            </a:r>
            <a:r>
              <a:rPr lang="en-ID" dirty="0" err="1"/>
              <a:t>dikirim</a:t>
            </a:r>
            <a:r>
              <a:rPr lang="en-ID" dirty="0"/>
              <a:t> </a:t>
            </a:r>
            <a:r>
              <a:rPr lang="en-ID" dirty="0" err="1"/>
              <a:t>tanpa</a:t>
            </a:r>
            <a:r>
              <a:rPr lang="en-ID" dirty="0"/>
              <a:t> </a:t>
            </a:r>
            <a:r>
              <a:rPr lang="en-ID" dirty="0" err="1"/>
              <a:t>membuat</a:t>
            </a:r>
            <a:r>
              <a:rPr lang="en-ID" dirty="0"/>
              <a:t> </a:t>
            </a:r>
            <a:r>
              <a:rPr lang="en-ID" dirty="0" err="1"/>
              <a:t>koneksi</a:t>
            </a:r>
            <a:r>
              <a:rPr lang="en-ID" dirty="0"/>
              <a:t>, </a:t>
            </a:r>
            <a:r>
              <a:rPr lang="en-ID" dirty="0" err="1"/>
              <a:t>menawarkan</a:t>
            </a:r>
            <a:r>
              <a:rPr lang="en-ID" dirty="0"/>
              <a:t> </a:t>
            </a:r>
            <a:r>
              <a:rPr lang="en-ID" dirty="0" err="1"/>
              <a:t>pengiriman</a:t>
            </a:r>
            <a:r>
              <a:rPr lang="en-ID" dirty="0"/>
              <a:t> yang </a:t>
            </a:r>
            <a:r>
              <a:rPr lang="en-ID" dirty="0" err="1"/>
              <a:t>lebih</a:t>
            </a:r>
            <a:r>
              <a:rPr lang="en-ID" dirty="0"/>
              <a:t> </a:t>
            </a:r>
            <a:r>
              <a:rPr lang="en-ID" dirty="0" err="1"/>
              <a:t>cepat</a:t>
            </a:r>
            <a:r>
              <a:rPr lang="en-ID" dirty="0"/>
              <a:t> </a:t>
            </a:r>
            <a:r>
              <a:rPr lang="en-ID" dirty="0" err="1"/>
              <a:t>namun</a:t>
            </a:r>
            <a:r>
              <a:rPr lang="en-ID" dirty="0"/>
              <a:t> </a:t>
            </a:r>
            <a:r>
              <a:rPr lang="en-ID" dirty="0" err="1"/>
              <a:t>kurang</a:t>
            </a:r>
            <a:r>
              <a:rPr lang="en-ID" dirty="0"/>
              <a:t>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diandalkan</a:t>
            </a:r>
            <a:r>
              <a:rPr lang="en-ID" dirty="0"/>
              <a:t>.</a:t>
            </a:r>
          </a:p>
          <a:p>
            <a:r>
              <a:rPr lang="en-ID" dirty="0"/>
              <a:t>- </a:t>
            </a:r>
            <a:r>
              <a:rPr lang="sv-SE" dirty="0"/>
              <a:t>Tanpa Kontrol Aliran</a:t>
            </a:r>
          </a:p>
          <a:p>
            <a:r>
              <a:rPr lang="sv-SE" dirty="0"/>
              <a:t>Data ditransmisikan tanpa pengaturan kecepatan, sehingga berpotensi menyebabkan kemacetan jaringan.</a:t>
            </a:r>
          </a:p>
          <a:p>
            <a:r>
              <a:rPr lang="en-ID" dirty="0"/>
              <a:t>- </a:t>
            </a:r>
            <a:r>
              <a:rPr lang="en-ID" dirty="0" err="1"/>
              <a:t>Pemeriksaan</a:t>
            </a:r>
            <a:r>
              <a:rPr lang="en-ID" dirty="0"/>
              <a:t> </a:t>
            </a:r>
            <a:r>
              <a:rPr lang="en-ID" dirty="0" err="1"/>
              <a:t>Kesalahan</a:t>
            </a:r>
            <a:r>
              <a:rPr lang="en-ID" dirty="0"/>
              <a:t> Minimal</a:t>
            </a:r>
          </a:p>
          <a:p>
            <a:r>
              <a:rPr lang="en-ID" dirty="0" err="1"/>
              <a:t>Deteksi</a:t>
            </a:r>
            <a:r>
              <a:rPr lang="en-ID" dirty="0"/>
              <a:t> </a:t>
            </a:r>
            <a:r>
              <a:rPr lang="en-ID" dirty="0" err="1"/>
              <a:t>kesalahan</a:t>
            </a:r>
            <a:r>
              <a:rPr lang="en-ID" dirty="0"/>
              <a:t> yang </a:t>
            </a:r>
            <a:r>
              <a:rPr lang="en-ID" dirty="0" err="1"/>
              <a:t>terbatas</a:t>
            </a:r>
            <a:r>
              <a:rPr lang="en-ID" dirty="0"/>
              <a:t>, </a:t>
            </a:r>
            <a:r>
              <a:rPr lang="en-ID" dirty="0" err="1"/>
              <a:t>sehingga</a:t>
            </a:r>
            <a:r>
              <a:rPr lang="en-ID" dirty="0"/>
              <a:t> </a:t>
            </a:r>
            <a:r>
              <a:rPr lang="en-ID" dirty="0" err="1"/>
              <a:t>cocok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aplikasi</a:t>
            </a:r>
            <a:r>
              <a:rPr lang="en-ID" dirty="0"/>
              <a:t> yang </a:t>
            </a:r>
            <a:r>
              <a:rPr lang="en-ID" dirty="0" err="1"/>
              <a:t>tidak</a:t>
            </a:r>
            <a:r>
              <a:rPr lang="en-ID" dirty="0"/>
              <a:t> </a:t>
            </a:r>
            <a:r>
              <a:rPr lang="en-ID" dirty="0" err="1"/>
              <a:t>terlalu</a:t>
            </a:r>
            <a:r>
              <a:rPr lang="en-ID" dirty="0"/>
              <a:t> </a:t>
            </a:r>
            <a:r>
              <a:rPr lang="en-ID" dirty="0" err="1"/>
              <a:t>mementingkan</a:t>
            </a:r>
            <a:r>
              <a:rPr lang="en-ID" dirty="0"/>
              <a:t> </a:t>
            </a:r>
            <a:r>
              <a:rPr lang="en-ID" dirty="0" err="1"/>
              <a:t>keandalan</a:t>
            </a:r>
            <a:r>
              <a:rPr lang="en-ID" dirty="0"/>
              <a:t>.</a:t>
            </a:r>
          </a:p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ECB66A-84AC-4FF3-ADE9-89DD2BB48BAC}" type="slidenum">
              <a:rPr lang="en-ID" smtClean="0"/>
              <a:t>20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4943127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dirty="0" err="1"/>
              <a:t>Sistem</a:t>
            </a:r>
            <a:r>
              <a:rPr lang="en-ID" dirty="0"/>
              <a:t> Nama Domain (DNS)</a:t>
            </a:r>
          </a:p>
          <a:p>
            <a:r>
              <a:rPr lang="en-ID" dirty="0"/>
              <a:t>- </a:t>
            </a:r>
            <a:r>
              <a:rPr lang="en-ID" dirty="0" err="1"/>
              <a:t>Layanan</a:t>
            </a:r>
            <a:r>
              <a:rPr lang="en-ID" dirty="0"/>
              <a:t> </a:t>
            </a:r>
            <a:r>
              <a:rPr lang="en-ID" dirty="0" err="1"/>
              <a:t>Penerjemahan</a:t>
            </a:r>
            <a:endParaRPr lang="en-ID" dirty="0"/>
          </a:p>
          <a:p>
            <a:r>
              <a:rPr lang="en-ID" dirty="0" err="1"/>
              <a:t>Menerjemahkan</a:t>
            </a:r>
            <a:r>
              <a:rPr lang="en-ID" dirty="0"/>
              <a:t> </a:t>
            </a:r>
            <a:r>
              <a:rPr lang="en-ID" dirty="0" err="1"/>
              <a:t>nama</a:t>
            </a:r>
            <a:r>
              <a:rPr lang="en-ID" dirty="0"/>
              <a:t> domain yang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dibaca</a:t>
            </a:r>
            <a:r>
              <a:rPr lang="en-ID" dirty="0"/>
              <a:t> </a:t>
            </a:r>
            <a:r>
              <a:rPr lang="en-ID" dirty="0" err="1"/>
              <a:t>manusia</a:t>
            </a:r>
            <a:r>
              <a:rPr lang="en-ID" dirty="0"/>
              <a:t> (</a:t>
            </a:r>
            <a:r>
              <a:rPr lang="en-ID" dirty="0" err="1"/>
              <a:t>misalnya</a:t>
            </a:r>
            <a:r>
              <a:rPr lang="en-ID" dirty="0"/>
              <a:t>, google.com) </a:t>
            </a:r>
            <a:r>
              <a:rPr lang="en-ID" dirty="0" err="1"/>
              <a:t>menjadi</a:t>
            </a:r>
            <a:r>
              <a:rPr lang="en-ID" dirty="0"/>
              <a:t> </a:t>
            </a:r>
            <a:r>
              <a:rPr lang="en-ID" dirty="0" err="1"/>
              <a:t>alamat</a:t>
            </a:r>
            <a:r>
              <a:rPr lang="en-ID" dirty="0"/>
              <a:t> IP </a:t>
            </a:r>
            <a:r>
              <a:rPr lang="en-ID" dirty="0" err="1"/>
              <a:t>numerik</a:t>
            </a:r>
            <a:r>
              <a:rPr lang="en-ID" dirty="0"/>
              <a:t>.</a:t>
            </a:r>
          </a:p>
          <a:p>
            <a:r>
              <a:rPr lang="en-ID" dirty="0"/>
              <a:t>- </a:t>
            </a:r>
            <a:r>
              <a:rPr lang="en-ID" dirty="0" err="1"/>
              <a:t>Struktur</a:t>
            </a:r>
            <a:r>
              <a:rPr lang="en-ID" dirty="0"/>
              <a:t> </a:t>
            </a:r>
            <a:r>
              <a:rPr lang="en-ID" dirty="0" err="1"/>
              <a:t>Hirarki</a:t>
            </a:r>
            <a:endParaRPr lang="en-ID" dirty="0"/>
          </a:p>
          <a:p>
            <a:r>
              <a:rPr lang="en-ID" dirty="0" err="1"/>
              <a:t>Mengatur</a:t>
            </a:r>
            <a:r>
              <a:rPr lang="en-ID" dirty="0"/>
              <a:t> </a:t>
            </a:r>
            <a:r>
              <a:rPr lang="en-ID" dirty="0" err="1"/>
              <a:t>nama</a:t>
            </a:r>
            <a:r>
              <a:rPr lang="en-ID" dirty="0"/>
              <a:t> domain </a:t>
            </a:r>
            <a:r>
              <a:rPr lang="en-ID" dirty="0" err="1"/>
              <a:t>ke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sebuah</a:t>
            </a:r>
            <a:r>
              <a:rPr lang="en-ID" dirty="0"/>
              <a:t> </a:t>
            </a:r>
            <a:r>
              <a:rPr lang="en-ID" dirty="0" err="1"/>
              <a:t>hierarki</a:t>
            </a:r>
            <a:r>
              <a:rPr lang="en-ID" dirty="0"/>
              <a:t>, </a:t>
            </a:r>
            <a:r>
              <a:rPr lang="en-ID" dirty="0" err="1"/>
              <a:t>sehingga</a:t>
            </a:r>
            <a:r>
              <a:rPr lang="en-ID" dirty="0"/>
              <a:t> </a:t>
            </a:r>
            <a:r>
              <a:rPr lang="en-ID" dirty="0" err="1"/>
              <a:t>memfasilitasi</a:t>
            </a:r>
            <a:r>
              <a:rPr lang="en-ID" dirty="0"/>
              <a:t> </a:t>
            </a:r>
            <a:r>
              <a:rPr lang="en-ID" dirty="0" err="1"/>
              <a:t>resolusi</a:t>
            </a:r>
            <a:r>
              <a:rPr lang="en-ID" dirty="0"/>
              <a:t> </a:t>
            </a:r>
            <a:r>
              <a:rPr lang="en-ID" dirty="0" err="1"/>
              <a:t>nama</a:t>
            </a:r>
            <a:r>
              <a:rPr lang="en-ID" dirty="0"/>
              <a:t> yang </a:t>
            </a:r>
            <a:r>
              <a:rPr lang="en-ID" dirty="0" err="1"/>
              <a:t>efisien</a:t>
            </a:r>
            <a:r>
              <a:rPr lang="en-ID" dirty="0"/>
              <a:t>.</a:t>
            </a:r>
          </a:p>
          <a:p>
            <a:r>
              <a:rPr lang="en-ID" dirty="0"/>
              <a:t>- Caching</a:t>
            </a:r>
          </a:p>
          <a:p>
            <a:r>
              <a:rPr lang="en-ID" dirty="0" err="1"/>
              <a:t>Menyimpan</a:t>
            </a:r>
            <a:r>
              <a:rPr lang="en-ID" dirty="0"/>
              <a:t> </a:t>
            </a:r>
            <a:r>
              <a:rPr lang="en-ID" dirty="0" err="1"/>
              <a:t>nama</a:t>
            </a:r>
            <a:r>
              <a:rPr lang="en-ID" dirty="0"/>
              <a:t> domain yang </a:t>
            </a:r>
            <a:r>
              <a:rPr lang="en-ID" dirty="0" err="1"/>
              <a:t>baru</a:t>
            </a:r>
            <a:r>
              <a:rPr lang="en-ID" dirty="0"/>
              <a:t> </a:t>
            </a:r>
            <a:r>
              <a:rPr lang="en-ID" dirty="0" err="1"/>
              <a:t>saja</a:t>
            </a:r>
            <a:r>
              <a:rPr lang="en-ID" dirty="0"/>
              <a:t> </a:t>
            </a:r>
            <a:r>
              <a:rPr lang="en-ID" dirty="0" err="1"/>
              <a:t>diselesaikan</a:t>
            </a:r>
            <a:r>
              <a:rPr lang="en-ID" dirty="0"/>
              <a:t>, </a:t>
            </a:r>
            <a:r>
              <a:rPr lang="en-ID" dirty="0" err="1"/>
              <a:t>sehingga</a:t>
            </a:r>
            <a:r>
              <a:rPr lang="en-ID" dirty="0"/>
              <a:t> </a:t>
            </a:r>
            <a:r>
              <a:rPr lang="en-ID" dirty="0" err="1"/>
              <a:t>mempercepat</a:t>
            </a:r>
            <a:r>
              <a:rPr lang="en-ID" dirty="0"/>
              <a:t> </a:t>
            </a:r>
            <a:r>
              <a:rPr lang="en-ID" dirty="0" err="1"/>
              <a:t>pencarian</a:t>
            </a:r>
            <a:r>
              <a:rPr lang="en-ID" dirty="0"/>
              <a:t> di masa </a:t>
            </a:r>
            <a:r>
              <a:rPr lang="en-ID" dirty="0" err="1"/>
              <a:t>mendatang</a:t>
            </a:r>
            <a:r>
              <a:rPr lang="en-ID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ECB66A-84AC-4FF3-ADE9-89DD2BB48BAC}" type="slidenum">
              <a:rPr lang="en-ID" smtClean="0"/>
              <a:t>21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10509701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Protokol Konfigurasi Host Dinamis (DHCP)</a:t>
            </a:r>
          </a:p>
          <a:p>
            <a:r>
              <a:rPr lang="nb-NO" dirty="0"/>
              <a:t>- Konfigurasi Otomatis</a:t>
            </a:r>
          </a:p>
          <a:p>
            <a:r>
              <a:rPr lang="nb-NO" dirty="0"/>
              <a:t>Menetapkan alamat IP, subnet mask, dan pengaturan jaringan lainnya secara otomatis.</a:t>
            </a:r>
          </a:p>
          <a:p>
            <a:r>
              <a:rPr lang="nb-NO" dirty="0"/>
              <a:t>- Manajemen Terpusat</a:t>
            </a:r>
          </a:p>
          <a:p>
            <a:r>
              <a:rPr lang="nb-NO" dirty="0"/>
              <a:t>Mengelola alokasi alamat IP dan mengurangi upaya konfigurasi manual.</a:t>
            </a:r>
          </a:p>
          <a:p>
            <a:r>
              <a:rPr lang="en-ID" dirty="0"/>
              <a:t>- </a:t>
            </a:r>
            <a:r>
              <a:rPr lang="en-ID" dirty="0" err="1"/>
              <a:t>Penyewaan</a:t>
            </a:r>
            <a:r>
              <a:rPr lang="en-ID" dirty="0"/>
              <a:t> Alamat IP</a:t>
            </a:r>
          </a:p>
          <a:p>
            <a:r>
              <a:rPr lang="en-ID" dirty="0" err="1"/>
              <a:t>Menyewakan</a:t>
            </a:r>
            <a:r>
              <a:rPr lang="en-ID" dirty="0"/>
              <a:t> </a:t>
            </a:r>
            <a:r>
              <a:rPr lang="en-ID" dirty="0" err="1"/>
              <a:t>alamat</a:t>
            </a:r>
            <a:r>
              <a:rPr lang="en-ID" dirty="0"/>
              <a:t> IP </a:t>
            </a:r>
            <a:r>
              <a:rPr lang="en-ID" dirty="0" err="1"/>
              <a:t>kepada</a:t>
            </a:r>
            <a:r>
              <a:rPr lang="en-ID" dirty="0"/>
              <a:t> </a:t>
            </a:r>
            <a:r>
              <a:rPr lang="en-ID" dirty="0" err="1"/>
              <a:t>klien</a:t>
            </a:r>
            <a:r>
              <a:rPr lang="en-ID" dirty="0"/>
              <a:t>, </a:t>
            </a:r>
            <a:r>
              <a:rPr lang="en-ID" dirty="0" err="1"/>
              <a:t>sehingga</a:t>
            </a:r>
            <a:r>
              <a:rPr lang="en-ID" dirty="0"/>
              <a:t> </a:t>
            </a:r>
            <a:r>
              <a:rPr lang="en-ID" dirty="0" err="1"/>
              <a:t>memungkinkan</a:t>
            </a:r>
            <a:r>
              <a:rPr lang="en-ID" dirty="0"/>
              <a:t> </a:t>
            </a:r>
            <a:r>
              <a:rPr lang="en-ID" dirty="0" err="1"/>
              <a:t>penggunaan</a:t>
            </a:r>
            <a:r>
              <a:rPr lang="en-ID" dirty="0"/>
              <a:t> </a:t>
            </a:r>
            <a:r>
              <a:rPr lang="en-ID" dirty="0" err="1"/>
              <a:t>ulang</a:t>
            </a:r>
            <a:r>
              <a:rPr lang="en-ID" dirty="0"/>
              <a:t> yang </a:t>
            </a:r>
            <a:r>
              <a:rPr lang="en-ID" dirty="0" err="1"/>
              <a:t>efisien</a:t>
            </a:r>
            <a:r>
              <a:rPr lang="en-ID" dirty="0"/>
              <a:t> </a:t>
            </a:r>
            <a:r>
              <a:rPr lang="en-ID" dirty="0" err="1"/>
              <a:t>saat</a:t>
            </a:r>
            <a:r>
              <a:rPr lang="en-ID" dirty="0"/>
              <a:t> </a:t>
            </a:r>
            <a:r>
              <a:rPr lang="en-ID" dirty="0" err="1"/>
              <a:t>perangkat</a:t>
            </a:r>
            <a:r>
              <a:rPr lang="en-ID" dirty="0"/>
              <a:t> </a:t>
            </a:r>
            <a:r>
              <a:rPr lang="en-ID" dirty="0" err="1"/>
              <a:t>tidak</a:t>
            </a:r>
            <a:r>
              <a:rPr lang="en-ID" dirty="0"/>
              <a:t> </a:t>
            </a:r>
            <a:r>
              <a:rPr lang="en-ID" dirty="0" err="1"/>
              <a:t>aktif</a:t>
            </a:r>
            <a:r>
              <a:rPr lang="en-ID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ECB66A-84AC-4FF3-ADE9-89DD2BB48BAC}" type="slidenum">
              <a:rPr lang="en-ID" smtClean="0"/>
              <a:t>22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92742133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dirty="0" err="1"/>
              <a:t>Praktik</a:t>
            </a:r>
            <a:r>
              <a:rPr lang="en-ID" dirty="0"/>
              <a:t> </a:t>
            </a:r>
            <a:r>
              <a:rPr lang="en-ID" dirty="0" err="1"/>
              <a:t>Terbaik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Analisis</a:t>
            </a:r>
            <a:r>
              <a:rPr lang="en-ID" dirty="0"/>
              <a:t> </a:t>
            </a:r>
            <a:r>
              <a:rPr lang="en-ID" dirty="0" err="1"/>
              <a:t>Paket</a:t>
            </a:r>
            <a:r>
              <a:rPr lang="en-ID" dirty="0"/>
              <a:t> TCP/IP</a:t>
            </a:r>
          </a:p>
          <a:p>
            <a:r>
              <a:rPr lang="en-ID" dirty="0"/>
              <a:t>- </a:t>
            </a:r>
            <a:r>
              <a:rPr lang="en-ID" dirty="0" err="1"/>
              <a:t>Memahami</a:t>
            </a:r>
            <a:r>
              <a:rPr lang="en-ID" dirty="0"/>
              <a:t> </a:t>
            </a:r>
            <a:r>
              <a:rPr lang="en-ID" dirty="0" err="1"/>
              <a:t>Arsitektur</a:t>
            </a:r>
            <a:r>
              <a:rPr lang="en-ID" dirty="0"/>
              <a:t> </a:t>
            </a:r>
            <a:r>
              <a:rPr lang="en-ID" dirty="0" err="1"/>
              <a:t>Jaringan</a:t>
            </a:r>
            <a:endParaRPr lang="en-ID" dirty="0"/>
          </a:p>
          <a:p>
            <a:r>
              <a:rPr lang="en-ID" dirty="0"/>
              <a:t>- </a:t>
            </a:r>
            <a:r>
              <a:rPr lang="en-ID" dirty="0" err="1"/>
              <a:t>Gunakan</a:t>
            </a:r>
            <a:r>
              <a:rPr lang="en-ID" dirty="0"/>
              <a:t> Alat yang </a:t>
            </a:r>
            <a:r>
              <a:rPr lang="en-ID" dirty="0" err="1"/>
              <a:t>Tepat</a:t>
            </a:r>
            <a:endParaRPr lang="en-ID" dirty="0"/>
          </a:p>
          <a:p>
            <a:r>
              <a:rPr lang="en-ID" dirty="0"/>
              <a:t>- </a:t>
            </a:r>
            <a:r>
              <a:rPr lang="en-ID" dirty="0" err="1"/>
              <a:t>Fokus</a:t>
            </a:r>
            <a:r>
              <a:rPr lang="en-ID" dirty="0"/>
              <a:t> pada </a:t>
            </a:r>
            <a:r>
              <a:rPr lang="en-ID" dirty="0" err="1"/>
              <a:t>Metrik</a:t>
            </a:r>
            <a:r>
              <a:rPr lang="en-ID" dirty="0"/>
              <a:t> Utama</a:t>
            </a:r>
          </a:p>
          <a:p>
            <a:r>
              <a:rPr lang="en-ID" dirty="0"/>
              <a:t>- </a:t>
            </a:r>
            <a:r>
              <a:rPr lang="en-ID" dirty="0" err="1"/>
              <a:t>Menganalisis</a:t>
            </a:r>
            <a:r>
              <a:rPr lang="en-ID" dirty="0"/>
              <a:t> Isi </a:t>
            </a:r>
            <a:r>
              <a:rPr lang="en-ID" dirty="0" err="1"/>
              <a:t>Paket</a:t>
            </a:r>
            <a:endParaRPr lang="en-ID" dirty="0"/>
          </a:p>
          <a:p>
            <a:r>
              <a:rPr lang="en-ID" dirty="0"/>
              <a:t>- </a:t>
            </a:r>
            <a:r>
              <a:rPr lang="en-ID" dirty="0" err="1"/>
              <a:t>Temuan</a:t>
            </a:r>
            <a:r>
              <a:rPr lang="en-ID" dirty="0"/>
              <a:t> </a:t>
            </a:r>
            <a:r>
              <a:rPr lang="en-ID" dirty="0" err="1"/>
              <a:t>Dokumen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ECB66A-84AC-4FF3-ADE9-89DD2BB48BAC}" type="slidenum">
              <a:rPr lang="en-ID" smtClean="0"/>
              <a:t>23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14006045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dirty="0"/>
              <a:t>Langkah-</a:t>
            </a:r>
            <a:r>
              <a:rPr lang="en-ID" dirty="0" err="1"/>
              <a:t>langkah</a:t>
            </a:r>
            <a:r>
              <a:rPr lang="en-ID" dirty="0"/>
              <a:t> </a:t>
            </a:r>
            <a:r>
              <a:rPr lang="en-ID" dirty="0" err="1"/>
              <a:t>Pengujian</a:t>
            </a:r>
            <a:r>
              <a:rPr lang="en-ID" dirty="0"/>
              <a:t> </a:t>
            </a:r>
            <a:r>
              <a:rPr lang="en-ID" dirty="0" err="1"/>
              <a:t>Pra-penetrasi</a:t>
            </a:r>
            <a:endParaRPr lang="en-ID" dirty="0"/>
          </a:p>
          <a:p>
            <a:r>
              <a:rPr lang="en-ID" dirty="0"/>
              <a:t>Bab 3.</a:t>
            </a:r>
          </a:p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ECB66A-84AC-4FF3-ADE9-89DD2BB48BAC}" type="slidenum">
              <a:rPr lang="en-ID" smtClean="0"/>
              <a:t>24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41264513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n-NO" dirty="0"/>
              <a:t>Langkah-langkah Pengujian Pra-Penetrasi: Komprehensif</a:t>
            </a:r>
          </a:p>
          <a:p>
            <a:r>
              <a:rPr lang="nn-NO" dirty="0"/>
              <a:t>Panduan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ECB66A-84AC-4FF3-ADE9-89DD2BB48BAC}" type="slidenum">
              <a:rPr lang="en-ID" smtClean="0"/>
              <a:t>25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92120458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dirty="0" err="1"/>
              <a:t>Menentukan</a:t>
            </a:r>
            <a:r>
              <a:rPr lang="en-ID" dirty="0"/>
              <a:t> Ruang </a:t>
            </a:r>
            <a:r>
              <a:rPr lang="en-ID" dirty="0" err="1"/>
              <a:t>Lingkup</a:t>
            </a:r>
            <a:r>
              <a:rPr lang="en-ID" dirty="0"/>
              <a:t> dan </a:t>
            </a:r>
            <a:r>
              <a:rPr lang="en-ID" dirty="0" err="1"/>
              <a:t>Tujuan</a:t>
            </a:r>
            <a:endParaRPr lang="en-ID" dirty="0"/>
          </a:p>
          <a:p>
            <a:r>
              <a:rPr lang="en-ID" dirty="0"/>
              <a:t>- </a:t>
            </a:r>
            <a:r>
              <a:rPr lang="en-ID" dirty="0" err="1"/>
              <a:t>Apa</a:t>
            </a:r>
            <a:r>
              <a:rPr lang="en-ID" dirty="0"/>
              <a:t>?</a:t>
            </a:r>
          </a:p>
          <a:p>
            <a:r>
              <a:rPr lang="en-ID" dirty="0" err="1"/>
              <a:t>Tentukan</a:t>
            </a:r>
            <a:r>
              <a:rPr lang="en-ID" dirty="0"/>
              <a:t> </a:t>
            </a:r>
            <a:r>
              <a:rPr lang="en-ID" dirty="0" err="1"/>
              <a:t>sistem</a:t>
            </a:r>
            <a:r>
              <a:rPr lang="en-ID" dirty="0"/>
              <a:t>, </a:t>
            </a:r>
            <a:r>
              <a:rPr lang="en-ID" dirty="0" err="1"/>
              <a:t>jaringan</a:t>
            </a:r>
            <a:r>
              <a:rPr lang="en-ID" dirty="0"/>
              <a:t>, dan </a:t>
            </a:r>
            <a:r>
              <a:rPr lang="en-ID" dirty="0" err="1"/>
              <a:t>aplikasi</a:t>
            </a:r>
            <a:r>
              <a:rPr lang="en-ID" dirty="0"/>
              <a:t> </a:t>
            </a:r>
            <a:r>
              <a:rPr lang="en-ID" dirty="0" err="1"/>
              <a:t>spesifik</a:t>
            </a:r>
            <a:r>
              <a:rPr lang="en-ID" dirty="0"/>
              <a:t> yang </a:t>
            </a:r>
            <a:r>
              <a:rPr lang="en-ID" dirty="0" err="1"/>
              <a:t>akan</a:t>
            </a:r>
            <a:r>
              <a:rPr lang="en-ID" dirty="0"/>
              <a:t> </a:t>
            </a:r>
            <a:r>
              <a:rPr lang="en-ID" dirty="0" err="1"/>
              <a:t>diuji</a:t>
            </a:r>
            <a:r>
              <a:rPr lang="en-ID" dirty="0"/>
              <a:t>.</a:t>
            </a:r>
          </a:p>
          <a:p>
            <a:r>
              <a:rPr lang="en-ID" dirty="0"/>
              <a:t>- </a:t>
            </a:r>
            <a:r>
              <a:rPr lang="en-ID" dirty="0" err="1"/>
              <a:t>Mengapa</a:t>
            </a:r>
            <a:endParaRPr lang="en-ID" dirty="0"/>
          </a:p>
          <a:p>
            <a:r>
              <a:rPr lang="en-ID" dirty="0" err="1"/>
              <a:t>Tentukan</a:t>
            </a:r>
            <a:r>
              <a:rPr lang="en-ID" dirty="0"/>
              <a:t> </a:t>
            </a:r>
            <a:r>
              <a:rPr lang="en-ID" dirty="0" err="1"/>
              <a:t>tujuan</a:t>
            </a:r>
            <a:r>
              <a:rPr lang="en-ID" dirty="0"/>
              <a:t> uji </a:t>
            </a:r>
            <a:r>
              <a:rPr lang="en-ID" dirty="0" err="1"/>
              <a:t>penetrasi</a:t>
            </a:r>
            <a:r>
              <a:rPr lang="en-ID" dirty="0"/>
              <a:t>, </a:t>
            </a:r>
            <a:r>
              <a:rPr lang="en-ID" dirty="0" err="1"/>
              <a:t>termasuk</a:t>
            </a:r>
            <a:r>
              <a:rPr lang="en-ID" dirty="0"/>
              <a:t> </a:t>
            </a:r>
            <a:r>
              <a:rPr lang="en-ID" dirty="0" err="1"/>
              <a:t>kerentanan</a:t>
            </a:r>
            <a:r>
              <a:rPr lang="en-ID" dirty="0"/>
              <a:t>, </a:t>
            </a:r>
            <a:r>
              <a:rPr lang="en-ID" dirty="0" err="1"/>
              <a:t>kepatuhan</a:t>
            </a:r>
            <a:r>
              <a:rPr lang="en-ID" dirty="0"/>
              <a:t>, dan </a:t>
            </a:r>
            <a:r>
              <a:rPr lang="en-ID" dirty="0" err="1"/>
              <a:t>penilaian</a:t>
            </a:r>
            <a:r>
              <a:rPr lang="en-ID" dirty="0"/>
              <a:t> </a:t>
            </a:r>
            <a:r>
              <a:rPr lang="en-ID" dirty="0" err="1"/>
              <a:t>risiko</a:t>
            </a:r>
            <a:r>
              <a:rPr lang="en-ID" dirty="0"/>
              <a:t>.</a:t>
            </a:r>
          </a:p>
          <a:p>
            <a:r>
              <a:rPr lang="en-ID" dirty="0"/>
              <a:t>- </a:t>
            </a:r>
            <a:r>
              <a:rPr lang="en-ID" dirty="0" err="1"/>
              <a:t>Bagaimana</a:t>
            </a:r>
            <a:endParaRPr lang="en-ID" dirty="0"/>
          </a:p>
          <a:p>
            <a:r>
              <a:rPr lang="en-ID" dirty="0" err="1"/>
              <a:t>Menetapkan</a:t>
            </a:r>
            <a:r>
              <a:rPr lang="en-ID" dirty="0"/>
              <a:t> </a:t>
            </a:r>
            <a:r>
              <a:rPr lang="en-ID" dirty="0" err="1"/>
              <a:t>metodologi</a:t>
            </a:r>
            <a:r>
              <a:rPr lang="en-ID" dirty="0"/>
              <a:t> dan </a:t>
            </a:r>
            <a:r>
              <a:rPr lang="en-ID" dirty="0" err="1"/>
              <a:t>teknik</a:t>
            </a:r>
            <a:r>
              <a:rPr lang="en-ID" dirty="0"/>
              <a:t> </a:t>
            </a:r>
            <a:r>
              <a:rPr lang="en-ID" dirty="0" err="1"/>
              <a:t>pengujian</a:t>
            </a:r>
            <a:r>
              <a:rPr lang="en-ID" dirty="0"/>
              <a:t> yang </a:t>
            </a:r>
            <a:r>
              <a:rPr lang="en-ID" dirty="0" err="1"/>
              <a:t>akan</a:t>
            </a:r>
            <a:r>
              <a:rPr lang="en-ID" dirty="0"/>
              <a:t> </a:t>
            </a:r>
            <a:r>
              <a:rPr lang="en-ID" dirty="0" err="1"/>
              <a:t>digunakan</a:t>
            </a:r>
            <a:r>
              <a:rPr lang="en-ID" dirty="0"/>
              <a:t>, </a:t>
            </a:r>
            <a:r>
              <a:rPr lang="en-ID" dirty="0" err="1"/>
              <a:t>seperti</a:t>
            </a:r>
            <a:r>
              <a:rPr lang="en-ID" dirty="0"/>
              <a:t> </a:t>
            </a:r>
            <a:r>
              <a:rPr lang="en-ID" dirty="0" err="1"/>
              <a:t>pengujian</a:t>
            </a:r>
            <a:r>
              <a:rPr lang="en-ID" dirty="0"/>
              <a:t> black box, grey box, </a:t>
            </a:r>
            <a:r>
              <a:rPr lang="en-ID" dirty="0" err="1"/>
              <a:t>atau</a:t>
            </a:r>
            <a:r>
              <a:rPr lang="en-ID" dirty="0"/>
              <a:t> white box.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ECB66A-84AC-4FF3-ADE9-89DD2BB48BAC}" type="slidenum">
              <a:rPr lang="en-ID" smtClean="0"/>
              <a:t>26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5081047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Daftar Tujuan dan Persyaratan Klien</a:t>
            </a:r>
          </a:p>
          <a:p>
            <a:r>
              <a:rPr lang="sv-SE" dirty="0"/>
              <a:t>- Kebutuhan Bisnis</a:t>
            </a:r>
          </a:p>
          <a:p>
            <a:r>
              <a:rPr lang="sv-SE" dirty="0"/>
              <a:t>Memahami tujuan bisnis klien dan bagaimana uji penetrasi selaras dengan tujuan tersebut.</a:t>
            </a:r>
          </a:p>
          <a:p>
            <a:r>
              <a:rPr lang="en-ID" dirty="0"/>
              <a:t>- </a:t>
            </a:r>
            <a:r>
              <a:rPr lang="en-ID" dirty="0" err="1"/>
              <a:t>Spesifikasi</a:t>
            </a:r>
            <a:r>
              <a:rPr lang="en-ID" dirty="0"/>
              <a:t> Teknis</a:t>
            </a:r>
          </a:p>
          <a:p>
            <a:r>
              <a:rPr lang="en-ID" dirty="0" err="1"/>
              <a:t>Mengumpulkan</a:t>
            </a:r>
            <a:r>
              <a:rPr lang="en-ID" dirty="0"/>
              <a:t> </a:t>
            </a:r>
            <a:r>
              <a:rPr lang="en-ID" dirty="0" err="1"/>
              <a:t>informasi</a:t>
            </a:r>
            <a:r>
              <a:rPr lang="en-ID" dirty="0"/>
              <a:t> </a:t>
            </a:r>
            <a:r>
              <a:rPr lang="en-ID" dirty="0" err="1"/>
              <a:t>terperinci</a:t>
            </a:r>
            <a:r>
              <a:rPr lang="en-ID" dirty="0"/>
              <a:t> </a:t>
            </a:r>
            <a:r>
              <a:rPr lang="en-ID" dirty="0" err="1"/>
              <a:t>tentang</a:t>
            </a:r>
            <a:r>
              <a:rPr lang="en-ID" dirty="0"/>
              <a:t> </a:t>
            </a:r>
            <a:r>
              <a:rPr lang="en-ID" dirty="0" err="1"/>
              <a:t>sistem</a:t>
            </a:r>
            <a:r>
              <a:rPr lang="en-ID" dirty="0"/>
              <a:t> target, </a:t>
            </a:r>
            <a:r>
              <a:rPr lang="en-ID" dirty="0" err="1"/>
              <a:t>termasuk</a:t>
            </a:r>
            <a:r>
              <a:rPr lang="en-ID" dirty="0"/>
              <a:t> </a:t>
            </a:r>
            <a:r>
              <a:rPr lang="en-ID" dirty="0" err="1"/>
              <a:t>versi</a:t>
            </a:r>
            <a:r>
              <a:rPr lang="en-ID" dirty="0"/>
              <a:t> </a:t>
            </a:r>
            <a:r>
              <a:rPr lang="en-ID" dirty="0" err="1"/>
              <a:t>perangkat</a:t>
            </a:r>
            <a:r>
              <a:rPr lang="en-ID" dirty="0"/>
              <a:t> </a:t>
            </a:r>
            <a:r>
              <a:rPr lang="en-ID" dirty="0" err="1"/>
              <a:t>lunak</a:t>
            </a:r>
            <a:r>
              <a:rPr lang="en-ID" dirty="0"/>
              <a:t>, </a:t>
            </a:r>
            <a:r>
              <a:rPr lang="en-ID" dirty="0" err="1"/>
              <a:t>konfigurasi</a:t>
            </a:r>
            <a:r>
              <a:rPr lang="en-ID" dirty="0"/>
              <a:t>, dan </a:t>
            </a:r>
            <a:r>
              <a:rPr lang="en-ID" dirty="0" err="1"/>
              <a:t>infrastruktur</a:t>
            </a:r>
            <a:r>
              <a:rPr lang="en-ID" dirty="0"/>
              <a:t> </a:t>
            </a:r>
            <a:r>
              <a:rPr lang="en-ID" dirty="0" err="1"/>
              <a:t>jaringan</a:t>
            </a:r>
            <a:r>
              <a:rPr lang="en-ID" dirty="0"/>
              <a:t>.</a:t>
            </a:r>
          </a:p>
          <a:p>
            <a:r>
              <a:rPr lang="en-ID" dirty="0"/>
              <a:t>- </a:t>
            </a:r>
            <a:r>
              <a:rPr lang="en-ID" dirty="0" err="1"/>
              <a:t>Standar</a:t>
            </a:r>
            <a:r>
              <a:rPr lang="en-ID" dirty="0"/>
              <a:t> </a:t>
            </a:r>
            <a:r>
              <a:rPr lang="en-ID" dirty="0" err="1"/>
              <a:t>Kepatuhan</a:t>
            </a:r>
            <a:endParaRPr lang="en-ID" dirty="0"/>
          </a:p>
          <a:p>
            <a:r>
              <a:rPr lang="en-ID" dirty="0" err="1"/>
              <a:t>Identifikasi</a:t>
            </a:r>
            <a:r>
              <a:rPr lang="en-ID" dirty="0"/>
              <a:t> </a:t>
            </a:r>
            <a:r>
              <a:rPr lang="en-ID" dirty="0" err="1"/>
              <a:t>standar</a:t>
            </a:r>
            <a:r>
              <a:rPr lang="en-ID" dirty="0"/>
              <a:t> </a:t>
            </a:r>
            <a:r>
              <a:rPr lang="en-ID" dirty="0" err="1"/>
              <a:t>kepatuhan</a:t>
            </a:r>
            <a:r>
              <a:rPr lang="en-ID" dirty="0"/>
              <a:t> yang </a:t>
            </a:r>
            <a:r>
              <a:rPr lang="en-ID" dirty="0" err="1"/>
              <a:t>relevan</a:t>
            </a:r>
            <a:r>
              <a:rPr lang="en-ID" dirty="0"/>
              <a:t> yang </a:t>
            </a:r>
            <a:r>
              <a:rPr lang="en-ID" dirty="0" err="1"/>
              <a:t>harus</a:t>
            </a:r>
            <a:r>
              <a:rPr lang="en-ID" dirty="0"/>
              <a:t> </a:t>
            </a:r>
            <a:r>
              <a:rPr lang="en-ID" dirty="0" err="1"/>
              <a:t>dipatuhi</a:t>
            </a:r>
            <a:r>
              <a:rPr lang="en-ID" dirty="0"/>
              <a:t> oleh uji </a:t>
            </a:r>
            <a:r>
              <a:rPr lang="en-ID" dirty="0" err="1"/>
              <a:t>penetrasi</a:t>
            </a:r>
            <a:r>
              <a:rPr lang="en-ID" dirty="0"/>
              <a:t>, </a:t>
            </a:r>
            <a:r>
              <a:rPr lang="en-ID" dirty="0" err="1"/>
              <a:t>seperti</a:t>
            </a:r>
            <a:r>
              <a:rPr lang="en-ID" dirty="0"/>
              <a:t> PCI DSS </a:t>
            </a:r>
            <a:r>
              <a:rPr lang="en-ID" dirty="0" err="1"/>
              <a:t>atau</a:t>
            </a:r>
            <a:r>
              <a:rPr lang="en-ID" dirty="0"/>
              <a:t> HIPAA.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ECB66A-84AC-4FF3-ADE9-89DD2BB48BAC}" type="slidenum">
              <a:rPr lang="en-ID" smtClean="0"/>
              <a:t>27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61692228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dirty="0" err="1"/>
              <a:t>Memperoleh</a:t>
            </a:r>
            <a:r>
              <a:rPr lang="en-ID" dirty="0"/>
              <a:t> Proposal </a:t>
            </a:r>
            <a:r>
              <a:rPr lang="en-ID" dirty="0" err="1"/>
              <a:t>Terperinci</a:t>
            </a:r>
            <a:endParaRPr lang="en-ID" dirty="0"/>
          </a:p>
          <a:p>
            <a:r>
              <a:rPr lang="en-ID" dirty="0"/>
              <a:t>- </a:t>
            </a:r>
            <a:r>
              <a:rPr lang="en-ID" dirty="0" err="1"/>
              <a:t>Lingkup</a:t>
            </a:r>
            <a:r>
              <a:rPr lang="en-ID" dirty="0"/>
              <a:t> </a:t>
            </a:r>
            <a:r>
              <a:rPr lang="en-ID" dirty="0" err="1"/>
              <a:t>Pekerjaan</a:t>
            </a:r>
            <a:endParaRPr lang="en-ID" dirty="0"/>
          </a:p>
          <a:p>
            <a:r>
              <a:rPr lang="en-ID" dirty="0" err="1"/>
              <a:t>Mendefinisikan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jelas</a:t>
            </a:r>
            <a:r>
              <a:rPr lang="en-ID" dirty="0"/>
              <a:t> </a:t>
            </a:r>
            <a:r>
              <a:rPr lang="en-ID" dirty="0" err="1"/>
              <a:t>sistem</a:t>
            </a:r>
            <a:r>
              <a:rPr lang="en-ID" dirty="0"/>
              <a:t>, </a:t>
            </a:r>
            <a:r>
              <a:rPr lang="en-ID" dirty="0" err="1"/>
              <a:t>aplikasi</a:t>
            </a:r>
            <a:r>
              <a:rPr lang="en-ID" dirty="0"/>
              <a:t>, dan </a:t>
            </a:r>
            <a:r>
              <a:rPr lang="en-ID" dirty="0" err="1"/>
              <a:t>komponen</a:t>
            </a:r>
            <a:r>
              <a:rPr lang="en-ID" dirty="0"/>
              <a:t> </a:t>
            </a:r>
            <a:r>
              <a:rPr lang="en-ID" dirty="0" err="1"/>
              <a:t>jaringan</a:t>
            </a:r>
            <a:r>
              <a:rPr lang="en-ID" dirty="0"/>
              <a:t> </a:t>
            </a:r>
            <a:r>
              <a:rPr lang="en-ID" dirty="0" err="1"/>
              <a:t>tertentu</a:t>
            </a:r>
            <a:r>
              <a:rPr lang="en-ID" dirty="0"/>
              <a:t> yang </a:t>
            </a:r>
            <a:r>
              <a:rPr lang="en-ID" dirty="0" err="1"/>
              <a:t>akan</a:t>
            </a:r>
            <a:r>
              <a:rPr lang="en-ID" dirty="0"/>
              <a:t> </a:t>
            </a:r>
            <a:r>
              <a:rPr lang="en-ID" dirty="0" err="1"/>
              <a:t>diuji</a:t>
            </a:r>
            <a:r>
              <a:rPr lang="en-ID" dirty="0"/>
              <a:t>.</a:t>
            </a:r>
          </a:p>
          <a:p>
            <a:r>
              <a:rPr lang="en-ID" dirty="0"/>
              <a:t>- </a:t>
            </a:r>
            <a:r>
              <a:rPr lang="en-ID" dirty="0" err="1"/>
              <a:t>Metodologi</a:t>
            </a:r>
            <a:r>
              <a:rPr lang="en-ID" dirty="0"/>
              <a:t> </a:t>
            </a:r>
            <a:r>
              <a:rPr lang="en-ID" dirty="0" err="1"/>
              <a:t>Pengujian</a:t>
            </a:r>
            <a:endParaRPr lang="en-ID" dirty="0"/>
          </a:p>
          <a:p>
            <a:r>
              <a:rPr lang="en-ID" dirty="0" err="1"/>
              <a:t>Jelaskan</a:t>
            </a:r>
            <a:r>
              <a:rPr lang="en-ID" dirty="0"/>
              <a:t> </a:t>
            </a:r>
            <a:r>
              <a:rPr lang="en-ID" dirty="0" err="1"/>
              <a:t>teknik</a:t>
            </a:r>
            <a:r>
              <a:rPr lang="en-ID" dirty="0"/>
              <a:t> dan </a:t>
            </a:r>
            <a:r>
              <a:rPr lang="en-ID" dirty="0" err="1"/>
              <a:t>alat</a:t>
            </a:r>
            <a:r>
              <a:rPr lang="en-ID" dirty="0"/>
              <a:t> yang </a:t>
            </a:r>
            <a:r>
              <a:rPr lang="en-ID" dirty="0" err="1"/>
              <a:t>akan</a:t>
            </a:r>
            <a:r>
              <a:rPr lang="en-ID" dirty="0"/>
              <a:t> </a:t>
            </a:r>
            <a:r>
              <a:rPr lang="en-ID" dirty="0" err="1"/>
              <a:t>digunakan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melakukan</a:t>
            </a:r>
            <a:r>
              <a:rPr lang="en-ID" dirty="0"/>
              <a:t> uji </a:t>
            </a:r>
            <a:r>
              <a:rPr lang="en-ID" dirty="0" err="1"/>
              <a:t>penetrasi</a:t>
            </a:r>
            <a:r>
              <a:rPr lang="en-ID" dirty="0"/>
              <a:t>.</a:t>
            </a:r>
          </a:p>
          <a:p>
            <a:r>
              <a:rPr lang="en-ID" dirty="0"/>
              <a:t>- </a:t>
            </a:r>
            <a:r>
              <a:rPr lang="en-ID" dirty="0" err="1"/>
              <a:t>Kiriman</a:t>
            </a:r>
            <a:endParaRPr lang="en-ID" dirty="0"/>
          </a:p>
          <a:p>
            <a:r>
              <a:rPr lang="en-ID" dirty="0" err="1"/>
              <a:t>Uraikan</a:t>
            </a:r>
            <a:r>
              <a:rPr lang="en-ID" dirty="0"/>
              <a:t> </a:t>
            </a:r>
            <a:r>
              <a:rPr lang="en-ID" dirty="0" err="1"/>
              <a:t>hasil</a:t>
            </a:r>
            <a:r>
              <a:rPr lang="en-ID" dirty="0"/>
              <a:t> yang </a:t>
            </a:r>
            <a:r>
              <a:rPr lang="en-ID" dirty="0" err="1"/>
              <a:t>diharapkan</a:t>
            </a:r>
            <a:r>
              <a:rPr lang="en-ID" dirty="0"/>
              <a:t>, </a:t>
            </a:r>
            <a:r>
              <a:rPr lang="en-ID" dirty="0" err="1"/>
              <a:t>termasuk</a:t>
            </a:r>
            <a:r>
              <a:rPr lang="en-ID" dirty="0"/>
              <a:t> </a:t>
            </a:r>
            <a:r>
              <a:rPr lang="en-ID" dirty="0" err="1"/>
              <a:t>laporan</a:t>
            </a:r>
            <a:r>
              <a:rPr lang="en-ID" dirty="0"/>
              <a:t>, </a:t>
            </a:r>
            <a:r>
              <a:rPr lang="en-ID" dirty="0" err="1"/>
              <a:t>temuan</a:t>
            </a:r>
            <a:r>
              <a:rPr lang="en-ID" dirty="0"/>
              <a:t>, dan </a:t>
            </a:r>
            <a:r>
              <a:rPr lang="en-ID" dirty="0" err="1"/>
              <a:t>rekomendasi</a:t>
            </a:r>
            <a:r>
              <a:rPr lang="en-ID" dirty="0"/>
              <a:t>.</a:t>
            </a:r>
          </a:p>
          <a:p>
            <a:r>
              <a:rPr lang="en-ID" dirty="0"/>
              <a:t>- </a:t>
            </a:r>
            <a:r>
              <a:rPr lang="en-ID" dirty="0" err="1"/>
              <a:t>Jadwal</a:t>
            </a:r>
            <a:r>
              <a:rPr lang="en-ID" dirty="0"/>
              <a:t> dan </a:t>
            </a:r>
            <a:r>
              <a:rPr lang="en-ID" dirty="0" err="1"/>
              <a:t>Anggaran</a:t>
            </a:r>
            <a:endParaRPr lang="en-ID" dirty="0"/>
          </a:p>
          <a:p>
            <a:r>
              <a:rPr lang="en-ID" dirty="0" err="1"/>
              <a:t>Tentukan</a:t>
            </a:r>
            <a:r>
              <a:rPr lang="en-ID" dirty="0"/>
              <a:t> </a:t>
            </a:r>
            <a:r>
              <a:rPr lang="en-ID" dirty="0" err="1"/>
              <a:t>jangka</a:t>
            </a:r>
            <a:r>
              <a:rPr lang="en-ID" dirty="0"/>
              <a:t> </a:t>
            </a:r>
            <a:r>
              <a:rPr lang="en-ID" dirty="0" err="1"/>
              <a:t>waktu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uji </a:t>
            </a:r>
            <a:r>
              <a:rPr lang="en-ID" dirty="0" err="1"/>
              <a:t>penetrasi</a:t>
            </a:r>
            <a:r>
              <a:rPr lang="en-ID" dirty="0"/>
              <a:t> dan </a:t>
            </a:r>
            <a:r>
              <a:rPr lang="en-ID" dirty="0" err="1"/>
              <a:t>biaya</a:t>
            </a:r>
            <a:r>
              <a:rPr lang="en-ID" dirty="0"/>
              <a:t> </a:t>
            </a:r>
            <a:r>
              <a:rPr lang="en-ID" dirty="0" err="1"/>
              <a:t>terkait</a:t>
            </a:r>
            <a:r>
              <a:rPr lang="en-ID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ECB66A-84AC-4FF3-ADE9-89DD2BB48BAC}" type="slidenum">
              <a:rPr lang="en-ID" smtClean="0"/>
              <a:t>28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37825163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dirty="0"/>
              <a:t>Daftar </a:t>
            </a:r>
            <a:r>
              <a:rPr lang="en-ID" dirty="0" err="1"/>
              <a:t>Periksa</a:t>
            </a:r>
            <a:r>
              <a:rPr lang="en-ID" dirty="0"/>
              <a:t> </a:t>
            </a:r>
            <a:r>
              <a:rPr lang="en-ID" dirty="0" err="1"/>
              <a:t>Persyaratan</a:t>
            </a:r>
            <a:r>
              <a:rPr lang="en-ID" dirty="0"/>
              <a:t> </a:t>
            </a:r>
            <a:r>
              <a:rPr lang="en-ID" dirty="0" err="1"/>
              <a:t>Pengujian</a:t>
            </a:r>
            <a:endParaRPr lang="en-ID" dirty="0"/>
          </a:p>
          <a:p>
            <a:pPr marL="171450" indent="-171450">
              <a:buFontTx/>
              <a:buChar char="-"/>
            </a:pPr>
            <a:r>
              <a:rPr lang="en-ID" dirty="0" err="1"/>
              <a:t>Pemindaian</a:t>
            </a:r>
            <a:r>
              <a:rPr lang="en-ID" dirty="0"/>
              <a:t> </a:t>
            </a:r>
            <a:r>
              <a:rPr lang="en-ID" dirty="0" err="1"/>
              <a:t>Kerentanan</a:t>
            </a:r>
            <a:endParaRPr lang="en-ID" dirty="0"/>
          </a:p>
          <a:p>
            <a:pPr marL="0" indent="0">
              <a:buFontTx/>
              <a:buNone/>
            </a:pPr>
            <a:r>
              <a:rPr lang="fi-FI" dirty="0"/>
              <a:t>Mengidentifikasi potensi kerentanan dalam sistem dan aplikasi.</a:t>
            </a:r>
          </a:p>
          <a:p>
            <a:pPr marL="171450" indent="-171450">
              <a:buFontTx/>
              <a:buChar char="-"/>
            </a:pPr>
            <a:r>
              <a:rPr lang="en-ID" dirty="0" err="1"/>
              <a:t>Pengujian</a:t>
            </a:r>
            <a:r>
              <a:rPr lang="en-ID" dirty="0"/>
              <a:t> </a:t>
            </a:r>
            <a:r>
              <a:rPr lang="en-ID" dirty="0" err="1"/>
              <a:t>Penetrasi</a:t>
            </a:r>
            <a:r>
              <a:rPr lang="en-ID" dirty="0"/>
              <a:t> </a:t>
            </a:r>
            <a:r>
              <a:rPr lang="en-ID" dirty="0" err="1"/>
              <a:t>Jaringan</a:t>
            </a:r>
            <a:endParaRPr lang="en-ID" dirty="0"/>
          </a:p>
          <a:p>
            <a:pPr marL="0" indent="0">
              <a:buFontTx/>
              <a:buNone/>
            </a:pPr>
            <a:r>
              <a:rPr lang="en-ID" dirty="0" err="1"/>
              <a:t>Menilai</a:t>
            </a:r>
            <a:r>
              <a:rPr lang="en-ID" dirty="0"/>
              <a:t> </a:t>
            </a:r>
            <a:r>
              <a:rPr lang="en-ID" dirty="0" err="1"/>
              <a:t>keamanan</a:t>
            </a:r>
            <a:r>
              <a:rPr lang="en-ID" dirty="0"/>
              <a:t> </a:t>
            </a:r>
            <a:r>
              <a:rPr lang="en-ID" dirty="0" err="1"/>
              <a:t>infrastruktur</a:t>
            </a:r>
            <a:r>
              <a:rPr lang="en-ID" dirty="0"/>
              <a:t> </a:t>
            </a:r>
            <a:r>
              <a:rPr lang="en-ID" dirty="0" err="1"/>
              <a:t>jaringan</a:t>
            </a:r>
            <a:r>
              <a:rPr lang="en-ID" dirty="0"/>
              <a:t>, </a:t>
            </a:r>
            <a:r>
              <a:rPr lang="en-ID" dirty="0" err="1"/>
              <a:t>termasuk</a:t>
            </a:r>
            <a:r>
              <a:rPr lang="en-ID" dirty="0"/>
              <a:t> firewall dan </a:t>
            </a:r>
            <a:r>
              <a:rPr lang="en-ID" dirty="0" err="1"/>
              <a:t>sistem</a:t>
            </a:r>
            <a:r>
              <a:rPr lang="en-ID" dirty="0"/>
              <a:t> </a:t>
            </a:r>
            <a:r>
              <a:rPr lang="en-ID" dirty="0" err="1"/>
              <a:t>deteksi</a:t>
            </a:r>
            <a:r>
              <a:rPr lang="en-ID" dirty="0"/>
              <a:t> </a:t>
            </a:r>
            <a:r>
              <a:rPr lang="en-ID" dirty="0" err="1"/>
              <a:t>intrusi</a:t>
            </a:r>
            <a:r>
              <a:rPr lang="en-ID" dirty="0"/>
              <a:t>.</a:t>
            </a:r>
          </a:p>
          <a:p>
            <a:pPr marL="171450" indent="-171450">
              <a:buFontTx/>
              <a:buChar char="-"/>
            </a:pPr>
            <a:r>
              <a:rPr lang="en-ID" dirty="0" err="1"/>
              <a:t>Penilaian</a:t>
            </a:r>
            <a:r>
              <a:rPr lang="en-ID" dirty="0"/>
              <a:t> </a:t>
            </a:r>
            <a:r>
              <a:rPr lang="en-ID" dirty="0" err="1"/>
              <a:t>Keamanan</a:t>
            </a:r>
            <a:r>
              <a:rPr lang="en-ID" dirty="0"/>
              <a:t> </a:t>
            </a:r>
            <a:r>
              <a:rPr lang="en-ID" dirty="0" err="1"/>
              <a:t>Aplikasi</a:t>
            </a:r>
            <a:r>
              <a:rPr lang="en-ID" dirty="0"/>
              <a:t> Web</a:t>
            </a:r>
          </a:p>
          <a:p>
            <a:pPr marL="0" indent="0">
              <a:buFontTx/>
              <a:buNone/>
            </a:pPr>
            <a:r>
              <a:rPr lang="en-ID" dirty="0" err="1"/>
              <a:t>Mengevaluasi</a:t>
            </a:r>
            <a:r>
              <a:rPr lang="en-ID" dirty="0"/>
              <a:t> </a:t>
            </a:r>
            <a:r>
              <a:rPr lang="en-ID" dirty="0" err="1"/>
              <a:t>keamanan</a:t>
            </a:r>
            <a:r>
              <a:rPr lang="en-ID" dirty="0"/>
              <a:t> </a:t>
            </a:r>
            <a:r>
              <a:rPr lang="en-ID" dirty="0" err="1"/>
              <a:t>aplikasi</a:t>
            </a:r>
            <a:r>
              <a:rPr lang="en-ID" dirty="0"/>
              <a:t> web </a:t>
            </a:r>
            <a:r>
              <a:rPr lang="en-ID" dirty="0" err="1"/>
              <a:t>terhadap</a:t>
            </a:r>
            <a:r>
              <a:rPr lang="en-ID" dirty="0"/>
              <a:t> </a:t>
            </a:r>
            <a:r>
              <a:rPr lang="en-ID" dirty="0" err="1"/>
              <a:t>kerentanan</a:t>
            </a:r>
            <a:r>
              <a:rPr lang="en-ID" dirty="0"/>
              <a:t> </a:t>
            </a:r>
            <a:r>
              <a:rPr lang="en-ID" dirty="0" err="1"/>
              <a:t>umum</a:t>
            </a:r>
            <a:r>
              <a:rPr lang="en-ID" dirty="0"/>
              <a:t>.</a:t>
            </a:r>
          </a:p>
          <a:p>
            <a:pPr marL="171450" indent="-171450">
              <a:buFontTx/>
              <a:buChar char="-"/>
            </a:pPr>
            <a:r>
              <a:rPr lang="en-ID" dirty="0" err="1"/>
              <a:t>Penilaian</a:t>
            </a:r>
            <a:r>
              <a:rPr lang="en-ID" dirty="0"/>
              <a:t> </a:t>
            </a:r>
            <a:r>
              <a:rPr lang="en-ID" dirty="0" err="1"/>
              <a:t>Keamanan</a:t>
            </a:r>
            <a:r>
              <a:rPr lang="en-ID" dirty="0"/>
              <a:t> Basis Data</a:t>
            </a:r>
          </a:p>
          <a:p>
            <a:pPr marL="0" indent="0">
              <a:buFontTx/>
              <a:buNone/>
            </a:pPr>
            <a:r>
              <a:rPr lang="en-ID" dirty="0" err="1"/>
              <a:t>Memeriksa</a:t>
            </a:r>
            <a:r>
              <a:rPr lang="en-ID" dirty="0"/>
              <a:t> </a:t>
            </a:r>
            <a:r>
              <a:rPr lang="en-ID" dirty="0" err="1"/>
              <a:t>keamanan</a:t>
            </a:r>
            <a:r>
              <a:rPr lang="en-ID" dirty="0"/>
              <a:t> database dan </a:t>
            </a:r>
            <a:r>
              <a:rPr lang="en-ID" dirty="0" err="1"/>
              <a:t>sistem</a:t>
            </a:r>
            <a:r>
              <a:rPr lang="en-ID" dirty="0"/>
              <a:t> </a:t>
            </a:r>
            <a:r>
              <a:rPr lang="en-ID" dirty="0" err="1"/>
              <a:t>penyimpanan</a:t>
            </a:r>
            <a:r>
              <a:rPr lang="en-ID" dirty="0"/>
              <a:t> data.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ECB66A-84AC-4FF3-ADE9-89DD2BB48BAC}" type="slidenum">
              <a:rPr lang="en-ID" smtClean="0"/>
              <a:t>29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462132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Strategi </a:t>
            </a:r>
            <a:r>
              <a:rPr lang="en-US" dirty="0" err="1"/>
              <a:t>Keamanan</a:t>
            </a:r>
            <a:r>
              <a:rPr lang="en-US" dirty="0"/>
              <a:t> </a:t>
            </a:r>
            <a:r>
              <a:rPr lang="en-US" dirty="0" err="1"/>
              <a:t>adaptif</a:t>
            </a:r>
            <a:endParaRPr lang="en-US" dirty="0"/>
          </a:p>
          <a:p>
            <a:r>
              <a:rPr lang="en-US" dirty="0" err="1"/>
              <a:t>Proteksi</a:t>
            </a:r>
            <a:r>
              <a:rPr lang="en-US" dirty="0"/>
              <a:t> : </a:t>
            </a:r>
            <a:r>
              <a:rPr lang="id-ID" dirty="0"/>
              <a:t>ini mencakup serangkaian tindakan pencegahan sebelumnya yang diambil untuk menghilangkan semua kemungkinan kerentanan jaringan</a:t>
            </a:r>
            <a:endParaRPr lang="en-US" dirty="0"/>
          </a:p>
          <a:p>
            <a:r>
              <a:rPr lang="en-ID" dirty="0" err="1"/>
              <a:t>Deteksi</a:t>
            </a:r>
            <a:r>
              <a:rPr lang="en-ID" dirty="0"/>
              <a:t> : Hal </a:t>
            </a: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melibatkan</a:t>
            </a:r>
            <a:r>
              <a:rPr lang="en-ID" dirty="0"/>
              <a:t> </a:t>
            </a:r>
            <a:r>
              <a:rPr lang="en-ID" dirty="0" err="1"/>
              <a:t>pemantauan</a:t>
            </a:r>
            <a:r>
              <a:rPr lang="en-ID" dirty="0"/>
              <a:t> </a:t>
            </a:r>
            <a:r>
              <a:rPr lang="en-ID" dirty="0" err="1"/>
              <a:t>jaringan</a:t>
            </a:r>
            <a:r>
              <a:rPr lang="en-ID" dirty="0"/>
              <a:t> </a:t>
            </a:r>
            <a:r>
              <a:rPr lang="en-ID" dirty="0" err="1"/>
              <a:t>secara</a:t>
            </a:r>
            <a:r>
              <a:rPr lang="en-ID" dirty="0"/>
              <a:t> </a:t>
            </a:r>
            <a:r>
              <a:rPr lang="en-ID" dirty="0" err="1"/>
              <a:t>terus</a:t>
            </a:r>
            <a:r>
              <a:rPr lang="en-ID" dirty="0"/>
              <a:t> – </a:t>
            </a:r>
            <a:r>
              <a:rPr lang="en-ID" dirty="0" err="1"/>
              <a:t>menerus</a:t>
            </a:r>
            <a:r>
              <a:rPr lang="en-ID" dirty="0"/>
              <a:t> dan </a:t>
            </a:r>
            <a:r>
              <a:rPr lang="en-ID" dirty="0" err="1"/>
              <a:t>mengidentifikasi</a:t>
            </a:r>
            <a:r>
              <a:rPr lang="en-ID" dirty="0"/>
              <a:t> </a:t>
            </a:r>
            <a:r>
              <a:rPr lang="en-ID" dirty="0" err="1"/>
              <a:t>kelainan</a:t>
            </a:r>
            <a:r>
              <a:rPr lang="en-ID" dirty="0"/>
              <a:t> dan </a:t>
            </a:r>
            <a:r>
              <a:rPr lang="en-ID" dirty="0" err="1"/>
              <a:t>asal</a:t>
            </a:r>
            <a:r>
              <a:rPr lang="en-ID" dirty="0"/>
              <a:t> </a:t>
            </a:r>
            <a:r>
              <a:rPr lang="en-ID" dirty="0" err="1"/>
              <a:t>usulnya</a:t>
            </a:r>
            <a:r>
              <a:rPr lang="en-ID" dirty="0"/>
              <a:t>.</a:t>
            </a:r>
          </a:p>
          <a:p>
            <a:r>
              <a:rPr lang="en-ID" dirty="0" err="1"/>
              <a:t>Respon</a:t>
            </a:r>
            <a:r>
              <a:rPr lang="en-ID" dirty="0"/>
              <a:t> : </a:t>
            </a:r>
            <a:r>
              <a:rPr lang="id-ID" dirty="0"/>
              <a:t>melibatkan serangkaian tindakan yang diambil untuk menahan, memberantas, mengurangi, dan memulihkan dampak serangan pada jaringan</a:t>
            </a:r>
            <a:endParaRPr lang="en-US" dirty="0"/>
          </a:p>
          <a:p>
            <a:r>
              <a:rPr lang="id-ID"/>
              <a:t>memprediksi: ini melibatkan identifikasi serangan, target, dan metode yang paling mungkin terjadi sebelum terjadinya serangan potensial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ECB66A-84AC-4FF3-ADE9-89DD2BB48BAC}" type="slidenum">
              <a:rPr lang="en-ID" smtClean="0"/>
              <a:t>3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17976000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dirty="0" err="1"/>
              <a:t>Rancangan</a:t>
            </a:r>
            <a:r>
              <a:rPr lang="en-ID" dirty="0"/>
              <a:t> </a:t>
            </a:r>
            <a:r>
              <a:rPr lang="en-ID" dirty="0" err="1"/>
              <a:t>Kontrak</a:t>
            </a:r>
            <a:r>
              <a:rPr lang="en-ID" dirty="0"/>
              <a:t> </a:t>
            </a:r>
            <a:r>
              <a:rPr lang="en-ID" dirty="0" err="1"/>
              <a:t>Pengujian</a:t>
            </a:r>
            <a:r>
              <a:rPr lang="en-ID" dirty="0"/>
              <a:t> </a:t>
            </a:r>
            <a:r>
              <a:rPr lang="en-ID" dirty="0" err="1"/>
              <a:t>Penetrasi</a:t>
            </a:r>
            <a:endParaRPr lang="en-ID" dirty="0"/>
          </a:p>
          <a:p>
            <a:r>
              <a:rPr lang="en-ID" dirty="0"/>
              <a:t>- </a:t>
            </a:r>
            <a:r>
              <a:rPr lang="en-ID" dirty="0" err="1"/>
              <a:t>Syarat</a:t>
            </a:r>
            <a:r>
              <a:rPr lang="en-ID" dirty="0"/>
              <a:t> dan </a:t>
            </a:r>
            <a:r>
              <a:rPr lang="en-ID" dirty="0" err="1"/>
              <a:t>Ketentuan</a:t>
            </a:r>
            <a:endParaRPr lang="en-ID" dirty="0"/>
          </a:p>
          <a:p>
            <a:r>
              <a:rPr lang="en-ID" dirty="0" err="1"/>
              <a:t>Tentukan</a:t>
            </a:r>
            <a:r>
              <a:rPr lang="en-ID" dirty="0"/>
              <a:t> </a:t>
            </a:r>
            <a:r>
              <a:rPr lang="en-ID" dirty="0" err="1"/>
              <a:t>ruang</a:t>
            </a:r>
            <a:r>
              <a:rPr lang="en-ID" dirty="0"/>
              <a:t> </a:t>
            </a:r>
            <a:r>
              <a:rPr lang="en-ID" dirty="0" err="1"/>
              <a:t>lingkup</a:t>
            </a:r>
            <a:r>
              <a:rPr lang="en-ID" dirty="0"/>
              <a:t>, </a:t>
            </a:r>
            <a:r>
              <a:rPr lang="en-ID" dirty="0" err="1"/>
              <a:t>hasil</a:t>
            </a:r>
            <a:r>
              <a:rPr lang="en-ID" dirty="0"/>
              <a:t>, </a:t>
            </a:r>
            <a:r>
              <a:rPr lang="en-ID" dirty="0" err="1"/>
              <a:t>jangka</a:t>
            </a:r>
            <a:r>
              <a:rPr lang="en-ID" dirty="0"/>
              <a:t> </a:t>
            </a:r>
            <a:r>
              <a:rPr lang="en-ID" dirty="0" err="1"/>
              <a:t>waktu</a:t>
            </a:r>
            <a:r>
              <a:rPr lang="en-ID" dirty="0"/>
              <a:t>, dan </a:t>
            </a:r>
            <a:r>
              <a:rPr lang="en-ID" dirty="0" err="1"/>
              <a:t>ketentuan</a:t>
            </a:r>
            <a:r>
              <a:rPr lang="en-ID" dirty="0"/>
              <a:t> </a:t>
            </a:r>
            <a:r>
              <a:rPr lang="en-ID" dirty="0" err="1"/>
              <a:t>pembayaran</a:t>
            </a:r>
            <a:r>
              <a:rPr lang="en-ID" dirty="0"/>
              <a:t> uji </a:t>
            </a:r>
            <a:r>
              <a:rPr lang="en-ID" dirty="0" err="1"/>
              <a:t>penetrasi</a:t>
            </a:r>
            <a:r>
              <a:rPr lang="en-ID" dirty="0"/>
              <a:t>.</a:t>
            </a:r>
          </a:p>
          <a:p>
            <a:r>
              <a:rPr lang="en-ID" dirty="0"/>
              <a:t>- </a:t>
            </a:r>
            <a:r>
              <a:rPr lang="en-ID" dirty="0" err="1"/>
              <a:t>Tanggung</a:t>
            </a:r>
            <a:r>
              <a:rPr lang="en-ID" dirty="0"/>
              <a:t> Jawab dan </a:t>
            </a:r>
            <a:r>
              <a:rPr lang="en-ID" dirty="0" err="1"/>
              <a:t>Ganti</a:t>
            </a:r>
            <a:r>
              <a:rPr lang="en-ID" dirty="0"/>
              <a:t> </a:t>
            </a:r>
            <a:r>
              <a:rPr lang="en-ID" dirty="0" err="1"/>
              <a:t>Rugi</a:t>
            </a:r>
            <a:endParaRPr lang="en-ID" dirty="0"/>
          </a:p>
          <a:p>
            <a:r>
              <a:rPr lang="en-ID" dirty="0" err="1"/>
              <a:t>Menguraikan</a:t>
            </a:r>
            <a:r>
              <a:rPr lang="en-ID" dirty="0"/>
              <a:t> </a:t>
            </a:r>
            <a:r>
              <a:rPr lang="en-ID" dirty="0" err="1"/>
              <a:t>tanggung</a:t>
            </a:r>
            <a:r>
              <a:rPr lang="en-ID" dirty="0"/>
              <a:t> </a:t>
            </a:r>
            <a:r>
              <a:rPr lang="en-ID" dirty="0" err="1"/>
              <a:t>jawab</a:t>
            </a:r>
            <a:r>
              <a:rPr lang="en-ID" dirty="0"/>
              <a:t> dan </a:t>
            </a:r>
            <a:r>
              <a:rPr lang="en-ID" dirty="0" err="1"/>
              <a:t>batasan</a:t>
            </a:r>
            <a:r>
              <a:rPr lang="en-ID" dirty="0"/>
              <a:t> </a:t>
            </a:r>
            <a:r>
              <a:rPr lang="en-ID" dirty="0" err="1"/>
              <a:t>kedua</a:t>
            </a:r>
            <a:r>
              <a:rPr lang="en-ID" dirty="0"/>
              <a:t> </a:t>
            </a:r>
            <a:r>
              <a:rPr lang="en-ID" dirty="0" err="1"/>
              <a:t>belah</a:t>
            </a:r>
            <a:r>
              <a:rPr lang="en-ID" dirty="0"/>
              <a:t> </a:t>
            </a:r>
            <a:r>
              <a:rPr lang="en-ID" dirty="0" err="1"/>
              <a:t>pihak</a:t>
            </a:r>
            <a:r>
              <a:rPr lang="en-ID" dirty="0"/>
              <a:t> </a:t>
            </a:r>
            <a:r>
              <a:rPr lang="en-ID" dirty="0" err="1"/>
              <a:t>jika</a:t>
            </a:r>
            <a:r>
              <a:rPr lang="en-ID" dirty="0"/>
              <a:t> </a:t>
            </a:r>
            <a:r>
              <a:rPr lang="en-ID" dirty="0" err="1"/>
              <a:t>terjadi</a:t>
            </a:r>
            <a:r>
              <a:rPr lang="en-ID" dirty="0"/>
              <a:t> </a:t>
            </a:r>
            <a:r>
              <a:rPr lang="en-ID" dirty="0" err="1"/>
              <a:t>kerusakan</a:t>
            </a:r>
            <a:r>
              <a:rPr lang="en-ID" dirty="0"/>
              <a:t> </a:t>
            </a:r>
            <a:r>
              <a:rPr lang="en-ID" dirty="0" err="1"/>
              <a:t>atau</a:t>
            </a:r>
            <a:r>
              <a:rPr lang="en-ID" dirty="0"/>
              <a:t> </a:t>
            </a:r>
            <a:r>
              <a:rPr lang="en-ID" dirty="0" err="1"/>
              <a:t>kerugian</a:t>
            </a:r>
            <a:r>
              <a:rPr lang="en-ID" dirty="0"/>
              <a:t> yang </a:t>
            </a:r>
            <a:r>
              <a:rPr lang="en-ID" dirty="0" err="1"/>
              <a:t>diakibatkan</a:t>
            </a:r>
            <a:r>
              <a:rPr lang="en-ID" dirty="0"/>
              <a:t> oleh </a:t>
            </a:r>
            <a:r>
              <a:rPr lang="en-ID" dirty="0" err="1"/>
              <a:t>pengujian</a:t>
            </a:r>
            <a:r>
              <a:rPr lang="en-ID" dirty="0"/>
              <a:t>.</a:t>
            </a:r>
          </a:p>
          <a:p>
            <a:r>
              <a:rPr lang="en-ID" dirty="0"/>
              <a:t>- </a:t>
            </a:r>
            <a:r>
              <a:rPr lang="en-ID" dirty="0" err="1"/>
              <a:t>Kerahasiaan</a:t>
            </a:r>
            <a:r>
              <a:rPr lang="en-ID" dirty="0"/>
              <a:t> dan </a:t>
            </a:r>
            <a:r>
              <a:rPr lang="en-ID" dirty="0" err="1"/>
              <a:t>Keamanan</a:t>
            </a:r>
            <a:r>
              <a:rPr lang="en-ID" dirty="0"/>
              <a:t> Data</a:t>
            </a:r>
          </a:p>
          <a:p>
            <a:r>
              <a:rPr lang="en-ID" dirty="0" err="1"/>
              <a:t>Menangani</a:t>
            </a:r>
            <a:r>
              <a:rPr lang="en-ID" dirty="0"/>
              <a:t> </a:t>
            </a:r>
            <a:r>
              <a:rPr lang="en-ID" dirty="0" err="1"/>
              <a:t>penanganan</a:t>
            </a:r>
            <a:r>
              <a:rPr lang="en-ID" dirty="0"/>
              <a:t> dan </a:t>
            </a:r>
            <a:r>
              <a:rPr lang="en-ID" dirty="0" err="1"/>
              <a:t>perlindungan</a:t>
            </a:r>
            <a:r>
              <a:rPr lang="en-ID" dirty="0"/>
              <a:t> </a:t>
            </a:r>
            <a:r>
              <a:rPr lang="en-ID" dirty="0" err="1"/>
              <a:t>informasi</a:t>
            </a:r>
            <a:r>
              <a:rPr lang="en-ID" dirty="0"/>
              <a:t> </a:t>
            </a:r>
            <a:r>
              <a:rPr lang="en-ID" dirty="0" err="1"/>
              <a:t>sensitif</a:t>
            </a:r>
            <a:r>
              <a:rPr lang="en-ID" dirty="0"/>
              <a:t> yang </a:t>
            </a:r>
            <a:r>
              <a:rPr lang="en-ID" dirty="0" err="1"/>
              <a:t>diperoleh</a:t>
            </a:r>
            <a:r>
              <a:rPr lang="en-ID" dirty="0"/>
              <a:t> </a:t>
            </a:r>
            <a:r>
              <a:rPr lang="en-ID" dirty="0" err="1"/>
              <a:t>selama</a:t>
            </a:r>
            <a:r>
              <a:rPr lang="en-ID" dirty="0"/>
              <a:t> uji </a:t>
            </a:r>
            <a:r>
              <a:rPr lang="en-ID" dirty="0" err="1"/>
              <a:t>penetrasi</a:t>
            </a:r>
            <a:r>
              <a:rPr lang="en-ID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ECB66A-84AC-4FF3-ADE9-89DD2BB48BAC}" type="slidenum">
              <a:rPr lang="en-ID" smtClean="0"/>
              <a:t>30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58854195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dirty="0" err="1"/>
              <a:t>Perjanjian</a:t>
            </a:r>
            <a:r>
              <a:rPr lang="en-ID" dirty="0"/>
              <a:t> </a:t>
            </a:r>
            <a:r>
              <a:rPr lang="en-ID" dirty="0" err="1"/>
              <a:t>Kerahasiaan</a:t>
            </a:r>
            <a:r>
              <a:rPr lang="en-ID" dirty="0"/>
              <a:t> (NDA)</a:t>
            </a:r>
          </a:p>
          <a:p>
            <a:r>
              <a:rPr lang="en-ID" dirty="0"/>
              <a:t>- </a:t>
            </a:r>
            <a:r>
              <a:rPr lang="en-ID" dirty="0" err="1"/>
              <a:t>Melindungi</a:t>
            </a:r>
            <a:r>
              <a:rPr lang="en-ID" dirty="0"/>
              <a:t> </a:t>
            </a:r>
            <a:r>
              <a:rPr lang="en-ID" dirty="0" err="1"/>
              <a:t>Informasi</a:t>
            </a:r>
            <a:r>
              <a:rPr lang="en-ID" dirty="0"/>
              <a:t> </a:t>
            </a:r>
            <a:r>
              <a:rPr lang="en-ID" dirty="0" err="1"/>
              <a:t>Sensitif</a:t>
            </a:r>
            <a:endParaRPr lang="en-ID" dirty="0"/>
          </a:p>
          <a:p>
            <a:r>
              <a:rPr lang="en-ID" dirty="0" err="1"/>
              <a:t>Mencegah</a:t>
            </a:r>
            <a:r>
              <a:rPr lang="en-ID" dirty="0"/>
              <a:t> </a:t>
            </a:r>
            <a:r>
              <a:rPr lang="en-ID" dirty="0" err="1"/>
              <a:t>pengungkapan</a:t>
            </a:r>
            <a:r>
              <a:rPr lang="en-ID" dirty="0"/>
              <a:t> </a:t>
            </a:r>
            <a:r>
              <a:rPr lang="en-ID" dirty="0" err="1"/>
              <a:t>informasi</a:t>
            </a:r>
            <a:r>
              <a:rPr lang="en-ID" dirty="0"/>
              <a:t> </a:t>
            </a:r>
            <a:r>
              <a:rPr lang="en-ID" dirty="0" err="1"/>
              <a:t>rahasia</a:t>
            </a:r>
            <a:r>
              <a:rPr lang="en-ID" dirty="0"/>
              <a:t> </a:t>
            </a:r>
            <a:r>
              <a:rPr lang="en-ID" dirty="0" err="1"/>
              <a:t>selama</a:t>
            </a:r>
            <a:r>
              <a:rPr lang="en-ID" dirty="0"/>
              <a:t> uji </a:t>
            </a:r>
            <a:r>
              <a:rPr lang="en-ID" dirty="0" err="1"/>
              <a:t>penetrasi</a:t>
            </a:r>
            <a:r>
              <a:rPr lang="en-ID" dirty="0"/>
              <a:t>.</a:t>
            </a:r>
          </a:p>
          <a:p>
            <a:endParaRPr lang="en-ID" dirty="0"/>
          </a:p>
          <a:p>
            <a:r>
              <a:rPr lang="en-ID" dirty="0"/>
              <a:t>- </a:t>
            </a:r>
            <a:r>
              <a:rPr lang="en-ID" dirty="0" err="1"/>
              <a:t>Melindungi</a:t>
            </a:r>
            <a:r>
              <a:rPr lang="en-ID" dirty="0"/>
              <a:t> </a:t>
            </a:r>
            <a:r>
              <a:rPr lang="en-ID" dirty="0" err="1"/>
              <a:t>Rahasia</a:t>
            </a:r>
            <a:r>
              <a:rPr lang="en-ID" dirty="0"/>
              <a:t> </a:t>
            </a:r>
            <a:r>
              <a:rPr lang="en-ID" dirty="0" err="1"/>
              <a:t>Bisnis</a:t>
            </a:r>
            <a:endParaRPr lang="en-ID" dirty="0"/>
          </a:p>
          <a:p>
            <a:r>
              <a:rPr lang="en-ID" dirty="0" err="1"/>
              <a:t>Memastikan</a:t>
            </a:r>
            <a:r>
              <a:rPr lang="en-ID" dirty="0"/>
              <a:t> </a:t>
            </a:r>
            <a:r>
              <a:rPr lang="en-ID" dirty="0" err="1"/>
              <a:t>bahwa</a:t>
            </a:r>
            <a:r>
              <a:rPr lang="en-ID" dirty="0"/>
              <a:t> </a:t>
            </a:r>
            <a:r>
              <a:rPr lang="en-ID" dirty="0" err="1"/>
              <a:t>informasi</a:t>
            </a:r>
            <a:r>
              <a:rPr lang="en-ID" dirty="0"/>
              <a:t> </a:t>
            </a:r>
            <a:r>
              <a:rPr lang="en-ID" dirty="0" err="1"/>
              <a:t>hak</a:t>
            </a:r>
            <a:r>
              <a:rPr lang="en-ID" dirty="0"/>
              <a:t> </a:t>
            </a:r>
            <a:r>
              <a:rPr lang="en-ID" dirty="0" err="1"/>
              <a:t>milik</a:t>
            </a:r>
            <a:r>
              <a:rPr lang="en-ID" dirty="0"/>
              <a:t>, </a:t>
            </a:r>
            <a:r>
              <a:rPr lang="en-ID" dirty="0" err="1"/>
              <a:t>seperti</a:t>
            </a:r>
            <a:r>
              <a:rPr lang="en-ID" dirty="0"/>
              <a:t> </a:t>
            </a:r>
            <a:r>
              <a:rPr lang="en-ID" dirty="0" err="1"/>
              <a:t>rahasia</a:t>
            </a:r>
            <a:r>
              <a:rPr lang="en-ID" dirty="0"/>
              <a:t> </a:t>
            </a:r>
            <a:r>
              <a:rPr lang="en-ID" dirty="0" err="1"/>
              <a:t>dagang</a:t>
            </a:r>
            <a:r>
              <a:rPr lang="en-ID" dirty="0"/>
              <a:t>, </a:t>
            </a:r>
            <a:r>
              <a:rPr lang="en-ID" dirty="0" err="1"/>
              <a:t>tidak</a:t>
            </a:r>
            <a:r>
              <a:rPr lang="en-ID" dirty="0"/>
              <a:t> </a:t>
            </a:r>
            <a:r>
              <a:rPr lang="en-ID" dirty="0" err="1"/>
              <a:t>rahasia</a:t>
            </a:r>
            <a:r>
              <a:rPr lang="en-ID" dirty="0"/>
              <a:t>, </a:t>
            </a:r>
            <a:r>
              <a:rPr lang="en-ID" dirty="0" err="1"/>
              <a:t>tidak</a:t>
            </a:r>
            <a:r>
              <a:rPr lang="en-ID" dirty="0"/>
              <a:t> </a:t>
            </a:r>
            <a:r>
              <a:rPr lang="en-ID" dirty="0" err="1"/>
              <a:t>terganggu</a:t>
            </a:r>
            <a:r>
              <a:rPr lang="en-ID" dirty="0"/>
              <a:t>.</a:t>
            </a:r>
          </a:p>
          <a:p>
            <a:endParaRPr lang="en-ID" dirty="0"/>
          </a:p>
          <a:p>
            <a:r>
              <a:rPr lang="en-ID" dirty="0"/>
              <a:t>- </a:t>
            </a:r>
            <a:r>
              <a:rPr lang="en-ID" dirty="0" err="1"/>
              <a:t>Menjaga</a:t>
            </a:r>
            <a:r>
              <a:rPr lang="en-ID" dirty="0"/>
              <a:t> </a:t>
            </a:r>
            <a:r>
              <a:rPr lang="en-ID" dirty="0" err="1"/>
              <a:t>Privasi</a:t>
            </a:r>
            <a:r>
              <a:rPr lang="en-ID" dirty="0"/>
              <a:t> </a:t>
            </a:r>
            <a:r>
              <a:rPr lang="en-ID" dirty="0" err="1"/>
              <a:t>Klien</a:t>
            </a:r>
            <a:endParaRPr lang="en-ID" dirty="0"/>
          </a:p>
          <a:p>
            <a:r>
              <a:rPr lang="en-ID" dirty="0" err="1"/>
              <a:t>Lindungi</a:t>
            </a:r>
            <a:r>
              <a:rPr lang="en-ID" dirty="0"/>
              <a:t> </a:t>
            </a:r>
            <a:r>
              <a:rPr lang="en-ID" dirty="0" err="1"/>
              <a:t>reputasi</a:t>
            </a:r>
            <a:r>
              <a:rPr lang="en-ID" dirty="0"/>
              <a:t> </a:t>
            </a:r>
            <a:r>
              <a:rPr lang="en-ID" dirty="0" err="1"/>
              <a:t>klien</a:t>
            </a:r>
            <a:r>
              <a:rPr lang="en-ID" dirty="0"/>
              <a:t> dan </a:t>
            </a:r>
            <a:r>
              <a:rPr lang="en-ID" dirty="0" err="1"/>
              <a:t>cegah</a:t>
            </a:r>
            <a:r>
              <a:rPr lang="en-ID" dirty="0"/>
              <a:t> </a:t>
            </a:r>
            <a:r>
              <a:rPr lang="en-ID" dirty="0" err="1"/>
              <a:t>akses</a:t>
            </a:r>
            <a:r>
              <a:rPr lang="en-ID" dirty="0"/>
              <a:t> yang </a:t>
            </a:r>
            <a:r>
              <a:rPr lang="en-ID" dirty="0" err="1"/>
              <a:t>tidak</a:t>
            </a:r>
            <a:r>
              <a:rPr lang="en-ID" dirty="0"/>
              <a:t> </a:t>
            </a:r>
            <a:r>
              <a:rPr lang="en-ID" dirty="0" err="1"/>
              <a:t>sah</a:t>
            </a:r>
            <a:r>
              <a:rPr lang="en-ID" dirty="0"/>
              <a:t> </a:t>
            </a:r>
            <a:r>
              <a:rPr lang="en-ID" dirty="0" err="1"/>
              <a:t>ke</a:t>
            </a:r>
            <a:r>
              <a:rPr lang="en-ID" dirty="0"/>
              <a:t> data </a:t>
            </a:r>
            <a:r>
              <a:rPr lang="en-ID" dirty="0" err="1"/>
              <a:t>pelanggan</a:t>
            </a:r>
            <a:r>
              <a:rPr lang="en-ID" dirty="0"/>
              <a:t>.</a:t>
            </a:r>
          </a:p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ECB66A-84AC-4FF3-ADE9-89DD2BB48BAC}" type="slidenum">
              <a:rPr lang="en-ID" smtClean="0"/>
              <a:t>31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70478777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Aturan</a:t>
            </a:r>
            <a:r>
              <a:rPr lang="en-US" dirty="0"/>
              <a:t> </a:t>
            </a:r>
            <a:r>
              <a:rPr lang="en-US" dirty="0" err="1"/>
              <a:t>Keterlibatan</a:t>
            </a:r>
            <a:r>
              <a:rPr lang="en-US" dirty="0"/>
              <a:t> (Rules of Engagements/ </a:t>
            </a:r>
            <a:r>
              <a:rPr lang="en-US" dirty="0" err="1"/>
              <a:t>RoE</a:t>
            </a:r>
            <a:r>
              <a:rPr lang="en-US" dirty="0"/>
              <a:t>)</a:t>
            </a:r>
          </a:p>
          <a:p>
            <a:r>
              <a:rPr lang="en-ID" dirty="0"/>
              <a:t>- Ruang </a:t>
            </a:r>
            <a:r>
              <a:rPr lang="en-ID" dirty="0" err="1"/>
              <a:t>Lingkup</a:t>
            </a:r>
            <a:r>
              <a:rPr lang="en-ID" dirty="0"/>
              <a:t> dan </a:t>
            </a:r>
            <a:r>
              <a:rPr lang="en-ID" dirty="0" err="1"/>
              <a:t>Tujuan</a:t>
            </a:r>
            <a:endParaRPr lang="en-ID" dirty="0"/>
          </a:p>
          <a:p>
            <a:r>
              <a:rPr lang="en-ID" dirty="0" err="1"/>
              <a:t>Tentukan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jelas</a:t>
            </a:r>
            <a:r>
              <a:rPr lang="en-ID" dirty="0"/>
              <a:t> </a:t>
            </a:r>
            <a:r>
              <a:rPr lang="en-ID" dirty="0" err="1"/>
              <a:t>ruang</a:t>
            </a:r>
            <a:r>
              <a:rPr lang="en-ID" dirty="0"/>
              <a:t> </a:t>
            </a:r>
            <a:r>
              <a:rPr lang="en-ID" dirty="0" err="1"/>
              <a:t>lingkup</a:t>
            </a:r>
            <a:r>
              <a:rPr lang="en-ID" dirty="0"/>
              <a:t> uji </a:t>
            </a:r>
            <a:r>
              <a:rPr lang="en-ID" dirty="0" err="1"/>
              <a:t>penetrasi</a:t>
            </a:r>
            <a:r>
              <a:rPr lang="en-ID" dirty="0"/>
              <a:t>, </a:t>
            </a:r>
            <a:r>
              <a:rPr lang="en-ID" dirty="0" err="1"/>
              <a:t>sistem</a:t>
            </a:r>
            <a:r>
              <a:rPr lang="en-ID" dirty="0"/>
              <a:t> dan </a:t>
            </a:r>
            <a:r>
              <a:rPr lang="en-ID" dirty="0" err="1"/>
              <a:t>aplikasi</a:t>
            </a:r>
            <a:r>
              <a:rPr lang="en-ID" dirty="0"/>
              <a:t> </a:t>
            </a:r>
            <a:r>
              <a:rPr lang="en-ID" dirty="0" err="1"/>
              <a:t>spesifik</a:t>
            </a:r>
            <a:r>
              <a:rPr lang="en-ID" dirty="0"/>
              <a:t> yang </a:t>
            </a:r>
            <a:r>
              <a:rPr lang="en-ID" dirty="0" err="1"/>
              <a:t>akan</a:t>
            </a:r>
            <a:r>
              <a:rPr lang="en-ID" dirty="0"/>
              <a:t> </a:t>
            </a:r>
            <a:r>
              <a:rPr lang="en-ID" dirty="0" err="1"/>
              <a:t>ditargetkan</a:t>
            </a:r>
            <a:r>
              <a:rPr lang="en-ID" dirty="0"/>
              <a:t>, dan </a:t>
            </a:r>
            <a:r>
              <a:rPr lang="en-ID" dirty="0" err="1"/>
              <a:t>tujuan</a:t>
            </a:r>
            <a:r>
              <a:rPr lang="en-ID" dirty="0"/>
              <a:t> </a:t>
            </a:r>
            <a:r>
              <a:rPr lang="en-ID" dirty="0" err="1"/>
              <a:t>pengujian</a:t>
            </a:r>
            <a:r>
              <a:rPr lang="en-ID" dirty="0"/>
              <a:t>.</a:t>
            </a:r>
          </a:p>
          <a:p>
            <a:r>
              <a:rPr lang="en-ID" dirty="0"/>
              <a:t>- </a:t>
            </a:r>
            <a:r>
              <a:rPr lang="en-ID" dirty="0" err="1"/>
              <a:t>Metodologi</a:t>
            </a:r>
            <a:r>
              <a:rPr lang="en-ID" dirty="0"/>
              <a:t> </a:t>
            </a:r>
            <a:r>
              <a:rPr lang="en-ID" dirty="0" err="1"/>
              <a:t>Pengujian</a:t>
            </a:r>
            <a:endParaRPr lang="en-ID" dirty="0"/>
          </a:p>
          <a:p>
            <a:r>
              <a:rPr lang="en-ID" dirty="0" err="1"/>
              <a:t>Menguraikan</a:t>
            </a:r>
            <a:r>
              <a:rPr lang="en-ID" dirty="0"/>
              <a:t> </a:t>
            </a:r>
            <a:r>
              <a:rPr lang="en-ID" dirty="0" err="1"/>
              <a:t>teknik</a:t>
            </a:r>
            <a:r>
              <a:rPr lang="en-ID" dirty="0"/>
              <a:t> dan </a:t>
            </a:r>
            <a:r>
              <a:rPr lang="en-ID" dirty="0" err="1"/>
              <a:t>alat</a:t>
            </a:r>
            <a:r>
              <a:rPr lang="en-ID" dirty="0"/>
              <a:t> </a:t>
            </a:r>
            <a:r>
              <a:rPr lang="en-ID" dirty="0" err="1"/>
              <a:t>pengujian</a:t>
            </a:r>
            <a:r>
              <a:rPr lang="en-ID" dirty="0"/>
              <a:t> yang </a:t>
            </a:r>
            <a:r>
              <a:rPr lang="en-ID" dirty="0" err="1"/>
              <a:t>diizinkan</a:t>
            </a:r>
            <a:r>
              <a:rPr lang="en-ID" dirty="0"/>
              <a:t>,</a:t>
            </a:r>
          </a:p>
          <a:p>
            <a:r>
              <a:rPr lang="en-ID" dirty="0"/>
              <a:t>dan </a:t>
            </a:r>
            <a:r>
              <a:rPr lang="en-ID" dirty="0" err="1"/>
              <a:t>kerentanan</a:t>
            </a:r>
            <a:r>
              <a:rPr lang="en-ID" dirty="0"/>
              <a:t> yang </a:t>
            </a:r>
            <a:r>
              <a:rPr lang="en-ID" dirty="0" err="1"/>
              <a:t>akan</a:t>
            </a:r>
            <a:r>
              <a:rPr lang="en-ID" dirty="0"/>
              <a:t> </a:t>
            </a:r>
            <a:r>
              <a:rPr lang="en-ID" dirty="0" err="1"/>
              <a:t>dieksploitasi</a:t>
            </a:r>
            <a:r>
              <a:rPr lang="en-ID" dirty="0"/>
              <a:t>.</a:t>
            </a:r>
          </a:p>
          <a:p>
            <a:r>
              <a:rPr lang="en-ID" dirty="0"/>
              <a:t>- </a:t>
            </a:r>
            <a:r>
              <a:rPr lang="en-ID" dirty="0" err="1"/>
              <a:t>Komunikasi</a:t>
            </a:r>
            <a:r>
              <a:rPr lang="en-ID" dirty="0"/>
              <a:t> dan </a:t>
            </a:r>
            <a:r>
              <a:rPr lang="en-ID" dirty="0" err="1"/>
              <a:t>Pelaporan</a:t>
            </a:r>
            <a:endParaRPr lang="en-ID" dirty="0"/>
          </a:p>
          <a:p>
            <a:r>
              <a:rPr lang="en-ID" dirty="0" err="1"/>
              <a:t>Menetapkan</a:t>
            </a:r>
            <a:r>
              <a:rPr lang="en-ID" dirty="0"/>
              <a:t> </a:t>
            </a:r>
            <a:r>
              <a:rPr lang="en-ID" dirty="0" err="1"/>
              <a:t>saluran</a:t>
            </a:r>
            <a:r>
              <a:rPr lang="en-ID" dirty="0"/>
              <a:t> </a:t>
            </a:r>
            <a:r>
              <a:rPr lang="en-ID" dirty="0" err="1"/>
              <a:t>komunikasi</a:t>
            </a:r>
            <a:r>
              <a:rPr lang="en-ID" dirty="0"/>
              <a:t> dan </a:t>
            </a:r>
            <a:r>
              <a:rPr lang="en-ID" dirty="0" err="1"/>
              <a:t>prosedur</a:t>
            </a:r>
            <a:r>
              <a:rPr lang="en-ID" dirty="0"/>
              <a:t> </a:t>
            </a:r>
            <a:r>
              <a:rPr lang="en-ID" dirty="0" err="1"/>
              <a:t>pelaporan</a:t>
            </a:r>
            <a:r>
              <a:rPr lang="en-ID" dirty="0"/>
              <a:t> yang </a:t>
            </a:r>
            <a:r>
              <a:rPr lang="en-ID" dirty="0" err="1"/>
              <a:t>jelas</a:t>
            </a:r>
            <a:r>
              <a:rPr lang="en-ID" dirty="0"/>
              <a:t> </a:t>
            </a:r>
            <a:r>
              <a:rPr lang="en-ID" dirty="0" err="1"/>
              <a:t>antara</a:t>
            </a:r>
            <a:r>
              <a:rPr lang="en-ID" dirty="0"/>
              <a:t> </a:t>
            </a:r>
            <a:r>
              <a:rPr lang="en-ID" dirty="0" err="1"/>
              <a:t>penetrasi</a:t>
            </a:r>
            <a:r>
              <a:rPr lang="en-ID" dirty="0"/>
              <a:t> </a:t>
            </a:r>
            <a:r>
              <a:rPr lang="en-ID" dirty="0" err="1"/>
              <a:t>penguji</a:t>
            </a:r>
            <a:r>
              <a:rPr lang="en-ID" dirty="0"/>
              <a:t> </a:t>
            </a:r>
            <a:r>
              <a:rPr lang="en-ID" dirty="0" err="1"/>
              <a:t>penetrasi</a:t>
            </a:r>
            <a:r>
              <a:rPr lang="en-ID" dirty="0"/>
              <a:t> dan </a:t>
            </a:r>
            <a:r>
              <a:rPr lang="en-ID" dirty="0" err="1"/>
              <a:t>klien</a:t>
            </a:r>
            <a:r>
              <a:rPr lang="en-ID" dirty="0"/>
              <a:t>.</a:t>
            </a:r>
          </a:p>
          <a:p>
            <a:r>
              <a:rPr lang="en-ID" dirty="0"/>
              <a:t>- </a:t>
            </a:r>
            <a:r>
              <a:rPr lang="en-ID" dirty="0" err="1"/>
              <a:t>Prosedur</a:t>
            </a:r>
            <a:r>
              <a:rPr lang="en-ID" dirty="0"/>
              <a:t> </a:t>
            </a:r>
            <a:r>
              <a:rPr lang="en-ID" dirty="0" err="1"/>
              <a:t>Eskalasi</a:t>
            </a:r>
            <a:endParaRPr lang="en-ID" dirty="0"/>
          </a:p>
          <a:p>
            <a:r>
              <a:rPr lang="en-ID" dirty="0" err="1"/>
              <a:t>Tentukan</a:t>
            </a:r>
            <a:r>
              <a:rPr lang="en-ID" dirty="0"/>
              <a:t> </a:t>
            </a:r>
            <a:r>
              <a:rPr lang="en-ID" dirty="0" err="1"/>
              <a:t>prosedur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menangani</a:t>
            </a:r>
            <a:r>
              <a:rPr lang="en-ID" dirty="0"/>
              <a:t> </a:t>
            </a:r>
            <a:r>
              <a:rPr lang="en-ID" dirty="0" err="1"/>
              <a:t>masalah</a:t>
            </a:r>
            <a:r>
              <a:rPr lang="en-ID" dirty="0"/>
              <a:t> </a:t>
            </a:r>
            <a:r>
              <a:rPr lang="en-ID" dirty="0" err="1"/>
              <a:t>kritis</a:t>
            </a:r>
            <a:r>
              <a:rPr lang="en-ID" dirty="0"/>
              <a:t>, </a:t>
            </a:r>
            <a:r>
              <a:rPr lang="en-ID" dirty="0" err="1"/>
              <a:t>pelanggaran</a:t>
            </a:r>
            <a:r>
              <a:rPr lang="en-ID" dirty="0"/>
              <a:t> </a:t>
            </a:r>
            <a:r>
              <a:rPr lang="en-ID" dirty="0" err="1"/>
              <a:t>keamanan</a:t>
            </a:r>
            <a:r>
              <a:rPr lang="en-ID" dirty="0"/>
              <a:t>, </a:t>
            </a:r>
            <a:r>
              <a:rPr lang="en-ID" dirty="0" err="1"/>
              <a:t>atau</a:t>
            </a:r>
            <a:r>
              <a:rPr lang="en-ID" dirty="0"/>
              <a:t> </a:t>
            </a:r>
            <a:r>
              <a:rPr lang="en-ID" dirty="0" err="1"/>
              <a:t>hasil</a:t>
            </a:r>
            <a:r>
              <a:rPr lang="en-ID" dirty="0"/>
              <a:t> yang </a:t>
            </a:r>
            <a:r>
              <a:rPr lang="en-ID" dirty="0" err="1"/>
              <a:t>tidak</a:t>
            </a:r>
            <a:r>
              <a:rPr lang="en-ID" dirty="0"/>
              <a:t> </a:t>
            </a:r>
            <a:r>
              <a:rPr lang="en-ID" dirty="0" err="1"/>
              <a:t>diharapkan</a:t>
            </a:r>
            <a:r>
              <a:rPr lang="en-ID" dirty="0"/>
              <a:t>.</a:t>
            </a:r>
          </a:p>
          <a:p>
            <a:r>
              <a:rPr lang="en-ID" dirty="0"/>
              <a:t>- Tingkat </a:t>
            </a:r>
            <a:r>
              <a:rPr lang="en-ID" dirty="0" err="1"/>
              <a:t>Risiko</a:t>
            </a:r>
            <a:r>
              <a:rPr lang="en-ID" dirty="0"/>
              <a:t> yang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Diterima</a:t>
            </a:r>
            <a:endParaRPr lang="en-ID" dirty="0"/>
          </a:p>
          <a:p>
            <a:r>
              <a:rPr lang="en-ID" dirty="0" err="1"/>
              <a:t>Tetapkan</a:t>
            </a:r>
            <a:r>
              <a:rPr lang="en-ID" dirty="0"/>
              <a:t> </a:t>
            </a:r>
            <a:r>
              <a:rPr lang="en-ID" dirty="0" err="1"/>
              <a:t>tingkat</a:t>
            </a:r>
            <a:r>
              <a:rPr lang="en-ID" dirty="0"/>
              <a:t> </a:t>
            </a:r>
            <a:r>
              <a:rPr lang="en-ID" dirty="0" err="1"/>
              <a:t>risiko</a:t>
            </a:r>
            <a:r>
              <a:rPr lang="en-ID" dirty="0"/>
              <a:t> yang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diterima</a:t>
            </a:r>
            <a:r>
              <a:rPr lang="en-ID" dirty="0"/>
              <a:t> dan </a:t>
            </a:r>
            <a:r>
              <a:rPr lang="en-ID" dirty="0" err="1"/>
              <a:t>tentukan</a:t>
            </a:r>
            <a:r>
              <a:rPr lang="en-ID" dirty="0"/>
              <a:t> </a:t>
            </a:r>
            <a:r>
              <a:rPr lang="en-ID" dirty="0" err="1"/>
              <a:t>batas-batas</a:t>
            </a:r>
            <a:r>
              <a:rPr lang="en-ID" dirty="0"/>
              <a:t> </a:t>
            </a:r>
            <a:r>
              <a:rPr lang="en-ID" dirty="0" err="1"/>
              <a:t>aktivitas</a:t>
            </a:r>
            <a:r>
              <a:rPr lang="en-ID" dirty="0"/>
              <a:t> </a:t>
            </a:r>
            <a:r>
              <a:rPr lang="en-ID" dirty="0" err="1"/>
              <a:t>pengujian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memastikan</a:t>
            </a:r>
            <a:r>
              <a:rPr lang="en-ID" dirty="0"/>
              <a:t> </a:t>
            </a:r>
            <a:r>
              <a:rPr lang="en-ID" dirty="0" err="1"/>
              <a:t>perilaku</a:t>
            </a:r>
            <a:r>
              <a:rPr lang="en-ID" dirty="0"/>
              <a:t> yang </a:t>
            </a:r>
            <a:r>
              <a:rPr lang="en-ID" dirty="0" err="1"/>
              <a:t>bertanggung</a:t>
            </a:r>
            <a:r>
              <a:rPr lang="en-ID" dirty="0"/>
              <a:t> </a:t>
            </a:r>
            <a:r>
              <a:rPr lang="en-ID" dirty="0" err="1"/>
              <a:t>jawab</a:t>
            </a:r>
            <a:r>
              <a:rPr lang="en-ID" dirty="0"/>
              <a:t> dan </a:t>
            </a:r>
            <a:r>
              <a:rPr lang="en-ID" dirty="0" err="1"/>
              <a:t>etis</a:t>
            </a:r>
            <a:r>
              <a:rPr lang="en-ID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ECB66A-84AC-4FF3-ADE9-89DD2BB48BAC}" type="slidenum">
              <a:rPr lang="en-ID" smtClean="0"/>
              <a:t>32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9367162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Pernyataan</a:t>
            </a:r>
            <a:r>
              <a:rPr lang="en-US" dirty="0"/>
              <a:t> </a:t>
            </a:r>
            <a:r>
              <a:rPr lang="en-US" dirty="0" err="1"/>
              <a:t>Pekerjaan</a:t>
            </a:r>
            <a:r>
              <a:rPr lang="en-US" dirty="0"/>
              <a:t> (Statement of Works)</a:t>
            </a:r>
          </a:p>
          <a:p>
            <a:r>
              <a:rPr lang="en-US" dirty="0"/>
              <a:t>- </a:t>
            </a:r>
            <a:r>
              <a:rPr lang="en-US" dirty="0" err="1"/>
              <a:t>Tugas</a:t>
            </a:r>
            <a:r>
              <a:rPr lang="en-US" dirty="0"/>
              <a:t> </a:t>
            </a:r>
            <a:r>
              <a:rPr lang="en-US" dirty="0" err="1"/>
              <a:t>Terperinci</a:t>
            </a:r>
            <a:endParaRPr lang="en-US" dirty="0"/>
          </a:p>
          <a:p>
            <a:r>
              <a:rPr lang="en-US" dirty="0" err="1"/>
              <a:t>Tentukan</a:t>
            </a:r>
            <a:r>
              <a:rPr lang="en-US" dirty="0"/>
              <a:t> </a:t>
            </a:r>
            <a:r>
              <a:rPr lang="en-US" dirty="0" err="1"/>
              <a:t>tugas</a:t>
            </a:r>
            <a:r>
              <a:rPr lang="en-US" dirty="0"/>
              <a:t> </a:t>
            </a:r>
            <a:r>
              <a:rPr lang="en-US" dirty="0" err="1"/>
              <a:t>spesifik</a:t>
            </a:r>
            <a:r>
              <a:rPr lang="en-US" dirty="0"/>
              <a:t> yang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dilakukan</a:t>
            </a:r>
            <a:r>
              <a:rPr lang="en-US" dirty="0"/>
              <a:t> </a:t>
            </a:r>
            <a:r>
              <a:rPr lang="en-US" dirty="0" err="1"/>
              <a:t>selama</a:t>
            </a:r>
            <a:r>
              <a:rPr lang="en-US" dirty="0"/>
              <a:t> uji </a:t>
            </a:r>
            <a:r>
              <a:rPr lang="en-US" dirty="0" err="1"/>
              <a:t>penetrasi</a:t>
            </a:r>
            <a:r>
              <a:rPr lang="en-US" dirty="0"/>
              <a:t>.</a:t>
            </a:r>
          </a:p>
          <a:p>
            <a:r>
              <a:rPr lang="en-ID" dirty="0"/>
              <a:t>- </a:t>
            </a:r>
            <a:r>
              <a:rPr lang="en-ID" dirty="0" err="1"/>
              <a:t>Jadwal</a:t>
            </a:r>
            <a:r>
              <a:rPr lang="en-ID" dirty="0"/>
              <a:t> dan </a:t>
            </a:r>
            <a:r>
              <a:rPr lang="en-ID" dirty="0" err="1"/>
              <a:t>Tenggat</a:t>
            </a:r>
            <a:r>
              <a:rPr lang="en-ID" dirty="0"/>
              <a:t> Waktu</a:t>
            </a:r>
          </a:p>
          <a:p>
            <a:r>
              <a:rPr lang="en-ID" dirty="0" err="1"/>
              <a:t>Buatlah</a:t>
            </a:r>
            <a:r>
              <a:rPr lang="en-ID" dirty="0"/>
              <a:t> garis </a:t>
            </a:r>
            <a:r>
              <a:rPr lang="en-ID" dirty="0" err="1"/>
              <a:t>besar</a:t>
            </a:r>
            <a:r>
              <a:rPr lang="en-ID" dirty="0"/>
              <a:t> </a:t>
            </a:r>
            <a:r>
              <a:rPr lang="en-ID" dirty="0" err="1"/>
              <a:t>jadwal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setiap</a:t>
            </a:r>
            <a:r>
              <a:rPr lang="en-ID" dirty="0"/>
              <a:t> </a:t>
            </a:r>
            <a:r>
              <a:rPr lang="en-ID" dirty="0" err="1"/>
              <a:t>tugas</a:t>
            </a:r>
            <a:r>
              <a:rPr lang="en-ID" dirty="0"/>
              <a:t> dan </a:t>
            </a:r>
            <a:r>
              <a:rPr lang="en-ID" dirty="0" err="1"/>
              <a:t>tanggal</a:t>
            </a:r>
            <a:r>
              <a:rPr lang="en-ID" dirty="0"/>
              <a:t> </a:t>
            </a:r>
            <a:r>
              <a:rPr lang="en-ID" dirty="0" err="1"/>
              <a:t>penyelesaian</a:t>
            </a:r>
            <a:r>
              <a:rPr lang="en-ID" dirty="0"/>
              <a:t> yang </a:t>
            </a:r>
            <a:r>
              <a:rPr lang="en-ID" dirty="0" err="1"/>
              <a:t>diharapkan</a:t>
            </a:r>
            <a:r>
              <a:rPr lang="en-ID" dirty="0"/>
              <a:t>.</a:t>
            </a:r>
          </a:p>
          <a:p>
            <a:r>
              <a:rPr lang="en-ID" dirty="0"/>
              <a:t>- Hasil dan </a:t>
            </a:r>
            <a:r>
              <a:rPr lang="en-ID" dirty="0" err="1"/>
              <a:t>Pelaporan</a:t>
            </a:r>
            <a:endParaRPr lang="en-ID" dirty="0"/>
          </a:p>
          <a:p>
            <a:r>
              <a:rPr lang="en-ID" dirty="0" err="1"/>
              <a:t>Tentukan</a:t>
            </a:r>
            <a:r>
              <a:rPr lang="en-ID" dirty="0"/>
              <a:t> </a:t>
            </a:r>
            <a:r>
              <a:rPr lang="en-ID" dirty="0" err="1"/>
              <a:t>hasil</a:t>
            </a:r>
            <a:r>
              <a:rPr lang="en-ID" dirty="0"/>
              <a:t> </a:t>
            </a:r>
            <a:r>
              <a:rPr lang="en-ID" dirty="0" err="1"/>
              <a:t>kerja</a:t>
            </a:r>
            <a:r>
              <a:rPr lang="en-ID" dirty="0"/>
              <a:t>, </a:t>
            </a:r>
            <a:r>
              <a:rPr lang="en-ID" dirty="0" err="1"/>
              <a:t>termasuk</a:t>
            </a:r>
            <a:r>
              <a:rPr lang="en-ID" dirty="0"/>
              <a:t> </a:t>
            </a:r>
            <a:r>
              <a:rPr lang="en-ID" dirty="0" err="1"/>
              <a:t>laporan</a:t>
            </a:r>
            <a:r>
              <a:rPr lang="en-ID" dirty="0"/>
              <a:t>, </a:t>
            </a:r>
            <a:r>
              <a:rPr lang="en-ID" dirty="0" err="1"/>
              <a:t>temuan</a:t>
            </a:r>
            <a:r>
              <a:rPr lang="en-ID" dirty="0"/>
              <a:t>, dan </a:t>
            </a:r>
            <a:r>
              <a:rPr lang="en-ID" dirty="0" err="1"/>
              <a:t>rekomendasi</a:t>
            </a:r>
            <a:r>
              <a:rPr lang="en-ID" dirty="0"/>
              <a:t>.</a:t>
            </a:r>
          </a:p>
          <a:p>
            <a:r>
              <a:rPr lang="en-ID" dirty="0"/>
              <a:t>- </a:t>
            </a:r>
            <a:r>
              <a:rPr lang="en-ID" dirty="0" err="1"/>
              <a:t>Kriteria</a:t>
            </a:r>
            <a:r>
              <a:rPr lang="en-ID" dirty="0"/>
              <a:t> </a:t>
            </a:r>
            <a:r>
              <a:rPr lang="en-ID" dirty="0" err="1"/>
              <a:t>Penerimaan</a:t>
            </a:r>
            <a:endParaRPr lang="en-ID" dirty="0"/>
          </a:p>
          <a:p>
            <a:r>
              <a:rPr lang="en-ID" dirty="0" err="1"/>
              <a:t>Tetapkan</a:t>
            </a:r>
            <a:r>
              <a:rPr lang="en-ID" dirty="0"/>
              <a:t> </a:t>
            </a:r>
            <a:r>
              <a:rPr lang="en-ID" dirty="0" err="1"/>
              <a:t>kriteria</a:t>
            </a:r>
            <a:r>
              <a:rPr lang="en-ID" dirty="0"/>
              <a:t> yang </a:t>
            </a:r>
            <a:r>
              <a:rPr lang="en-ID" dirty="0" err="1"/>
              <a:t>jelas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penerimaan</a:t>
            </a:r>
            <a:r>
              <a:rPr lang="en-ID" dirty="0"/>
              <a:t> </a:t>
            </a:r>
            <a:r>
              <a:rPr lang="en-ID" dirty="0" err="1"/>
              <a:t>pekerjaan</a:t>
            </a:r>
            <a:r>
              <a:rPr lang="en-ID" dirty="0"/>
              <a:t> dan </a:t>
            </a:r>
            <a:r>
              <a:rPr lang="en-ID" dirty="0" err="1"/>
              <a:t>hasil</a:t>
            </a:r>
            <a:r>
              <a:rPr lang="en-ID" dirty="0"/>
              <a:t> </a:t>
            </a:r>
            <a:r>
              <a:rPr lang="en-ID" dirty="0" err="1"/>
              <a:t>kerja</a:t>
            </a:r>
            <a:r>
              <a:rPr lang="en-ID" dirty="0"/>
              <a:t> yang </a:t>
            </a:r>
            <a:r>
              <a:rPr lang="en-ID" dirty="0" err="1"/>
              <a:t>telah</a:t>
            </a:r>
            <a:r>
              <a:rPr lang="en-ID" dirty="0"/>
              <a:t> </a:t>
            </a:r>
            <a:r>
              <a:rPr lang="en-ID" dirty="0" err="1"/>
              <a:t>diselesaikan</a:t>
            </a:r>
            <a:r>
              <a:rPr lang="en-ID" dirty="0"/>
              <a:t>.</a:t>
            </a:r>
          </a:p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ECB66A-84AC-4FF3-ADE9-89DD2BB48BAC}" type="slidenum">
              <a:rPr lang="en-ID" smtClean="0"/>
              <a:t>33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90183558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dirty="0" err="1"/>
              <a:t>Metodologi</a:t>
            </a:r>
            <a:r>
              <a:rPr lang="en-ID" dirty="0"/>
              <a:t> </a:t>
            </a:r>
            <a:r>
              <a:rPr lang="en-ID" dirty="0" err="1"/>
              <a:t>Pengumpulan</a:t>
            </a:r>
            <a:r>
              <a:rPr lang="en-ID" dirty="0"/>
              <a:t> </a:t>
            </a:r>
            <a:r>
              <a:rPr lang="en-ID" dirty="0" err="1"/>
              <a:t>Informasi</a:t>
            </a:r>
            <a:endParaRPr lang="en-ID" dirty="0"/>
          </a:p>
          <a:p>
            <a:r>
              <a:rPr lang="en-ID" dirty="0"/>
              <a:t>Bab 4.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ECB66A-84AC-4FF3-ADE9-89DD2BB48BAC}" type="slidenum">
              <a:rPr lang="en-ID" smtClean="0"/>
              <a:t>34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11427448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dirty="0" err="1"/>
              <a:t>Metodologi</a:t>
            </a:r>
            <a:r>
              <a:rPr lang="en-ID" dirty="0"/>
              <a:t> </a:t>
            </a:r>
            <a:r>
              <a:rPr lang="en-ID" dirty="0" err="1"/>
              <a:t>Pengumpulan</a:t>
            </a:r>
            <a:r>
              <a:rPr lang="en-ID" dirty="0"/>
              <a:t> </a:t>
            </a:r>
            <a:r>
              <a:rPr lang="en-ID" dirty="0" err="1"/>
              <a:t>Informasi</a:t>
            </a:r>
            <a:endParaRPr lang="en-ID" dirty="0"/>
          </a:p>
          <a:p>
            <a:r>
              <a:rPr lang="en-ID" dirty="0" err="1"/>
              <a:t>Presentasi</a:t>
            </a:r>
            <a:r>
              <a:rPr lang="en-ID" dirty="0"/>
              <a:t> </a:t>
            </a: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akan</a:t>
            </a:r>
            <a:r>
              <a:rPr lang="en-ID" dirty="0"/>
              <a:t> </a:t>
            </a:r>
            <a:r>
              <a:rPr lang="en-ID" dirty="0" err="1"/>
              <a:t>memandu</a:t>
            </a:r>
            <a:r>
              <a:rPr lang="en-ID" dirty="0"/>
              <a:t> Anda </a:t>
            </a:r>
            <a:r>
              <a:rPr lang="en-ID" dirty="0" err="1"/>
              <a:t>melalui</a:t>
            </a:r>
            <a:r>
              <a:rPr lang="en-ID" dirty="0"/>
              <a:t> </a:t>
            </a:r>
            <a:r>
              <a:rPr lang="en-ID" dirty="0" err="1"/>
              <a:t>seluk-beluk</a:t>
            </a:r>
            <a:r>
              <a:rPr lang="en-ID" dirty="0"/>
              <a:t> </a:t>
            </a:r>
            <a:r>
              <a:rPr lang="en-ID" dirty="0" err="1"/>
              <a:t>pengumpulan</a:t>
            </a:r>
            <a:r>
              <a:rPr lang="en-ID" dirty="0"/>
              <a:t> </a:t>
            </a:r>
            <a:r>
              <a:rPr lang="en-ID" dirty="0" err="1"/>
              <a:t>informasi</a:t>
            </a:r>
            <a:r>
              <a:rPr lang="en-ID" dirty="0"/>
              <a:t>, </a:t>
            </a:r>
            <a:r>
              <a:rPr lang="en-ID" dirty="0" err="1"/>
              <a:t>sebuah</a:t>
            </a:r>
            <a:r>
              <a:rPr lang="en-ID" dirty="0"/>
              <a:t> proses </a:t>
            </a:r>
            <a:r>
              <a:rPr lang="en-ID" dirty="0" err="1"/>
              <a:t>penting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keamanan</a:t>
            </a:r>
            <a:r>
              <a:rPr lang="en-ID" dirty="0"/>
              <a:t> </a:t>
            </a:r>
            <a:r>
              <a:rPr lang="en-ID" dirty="0" err="1"/>
              <a:t>siber</a:t>
            </a:r>
            <a:r>
              <a:rPr lang="en-ID" dirty="0"/>
              <a:t> dan </a:t>
            </a:r>
            <a:r>
              <a:rPr lang="en-ID" dirty="0" err="1"/>
              <a:t>pengujian</a:t>
            </a:r>
            <a:r>
              <a:rPr lang="en-ID" dirty="0"/>
              <a:t> </a:t>
            </a:r>
            <a:r>
              <a:rPr lang="en-ID" dirty="0" err="1"/>
              <a:t>penetrasi</a:t>
            </a:r>
            <a:r>
              <a:rPr lang="en-ID" dirty="0"/>
              <a:t>.</a:t>
            </a:r>
          </a:p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ECB66A-84AC-4FF3-ADE9-89DD2BB48BAC}" type="slidenum">
              <a:rPr lang="en-ID" smtClean="0"/>
              <a:t>35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96082082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dirty="0" err="1"/>
              <a:t>Mendefinisikan</a:t>
            </a:r>
            <a:r>
              <a:rPr lang="en-ID" dirty="0"/>
              <a:t> </a:t>
            </a:r>
            <a:r>
              <a:rPr lang="en-ID" dirty="0" err="1"/>
              <a:t>Pengumpulan</a:t>
            </a:r>
            <a:r>
              <a:rPr lang="en-ID" dirty="0"/>
              <a:t> </a:t>
            </a:r>
            <a:r>
              <a:rPr lang="en-ID" dirty="0" err="1"/>
              <a:t>Informasi</a:t>
            </a:r>
            <a:endParaRPr lang="en-ID" dirty="0"/>
          </a:p>
          <a:p>
            <a:r>
              <a:rPr lang="en-ID" dirty="0"/>
              <a:t>- </a:t>
            </a:r>
            <a:r>
              <a:rPr lang="en-ID" dirty="0" err="1"/>
              <a:t>Fondasi</a:t>
            </a:r>
            <a:r>
              <a:rPr lang="en-ID" dirty="0"/>
              <a:t> </a:t>
            </a:r>
            <a:r>
              <a:rPr lang="en-ID" dirty="0" err="1"/>
              <a:t>Keamanan</a:t>
            </a:r>
            <a:r>
              <a:rPr lang="en-ID" dirty="0"/>
              <a:t> </a:t>
            </a:r>
            <a:r>
              <a:rPr lang="en-ID" dirty="0" err="1"/>
              <a:t>Siber</a:t>
            </a:r>
            <a:endParaRPr lang="en-ID" dirty="0"/>
          </a:p>
          <a:p>
            <a:r>
              <a:rPr lang="en-ID" dirty="0" err="1"/>
              <a:t>Pengumpulan</a:t>
            </a:r>
            <a:r>
              <a:rPr lang="en-ID" dirty="0"/>
              <a:t> </a:t>
            </a:r>
            <a:r>
              <a:rPr lang="en-ID" dirty="0" err="1"/>
              <a:t>informasi</a:t>
            </a:r>
            <a:r>
              <a:rPr lang="en-ID" dirty="0"/>
              <a:t> </a:t>
            </a:r>
            <a:r>
              <a:rPr lang="en-ID" dirty="0" err="1"/>
              <a:t>adalah</a:t>
            </a:r>
            <a:r>
              <a:rPr lang="en-ID" dirty="0"/>
              <a:t> </a:t>
            </a:r>
            <a:r>
              <a:rPr lang="en-ID" dirty="0" err="1"/>
              <a:t>tahap</a:t>
            </a:r>
            <a:r>
              <a:rPr lang="en-ID" dirty="0"/>
              <a:t> </a:t>
            </a:r>
            <a:r>
              <a:rPr lang="en-ID" dirty="0" err="1"/>
              <a:t>awal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</a:t>
            </a:r>
            <a:r>
              <a:rPr lang="en-ID" dirty="0" err="1"/>
              <a:t>penilaian</a:t>
            </a:r>
            <a:r>
              <a:rPr lang="en-ID" dirty="0"/>
              <a:t> </a:t>
            </a:r>
            <a:r>
              <a:rPr lang="en-ID" dirty="0" err="1"/>
              <a:t>keamanan</a:t>
            </a:r>
            <a:r>
              <a:rPr lang="en-ID" dirty="0"/>
              <a:t> </a:t>
            </a:r>
            <a:r>
              <a:rPr lang="en-ID" dirty="0" err="1"/>
              <a:t>siber</a:t>
            </a:r>
            <a:r>
              <a:rPr lang="en-ID" dirty="0"/>
              <a:t>. </a:t>
            </a: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adalah</a:t>
            </a:r>
            <a:r>
              <a:rPr lang="en-ID" dirty="0"/>
              <a:t> </a:t>
            </a:r>
            <a:r>
              <a:rPr lang="en-ID" dirty="0" err="1"/>
              <a:t>pendekatan</a:t>
            </a:r>
            <a:r>
              <a:rPr lang="en-ID" dirty="0"/>
              <a:t> </a:t>
            </a:r>
            <a:r>
              <a:rPr lang="en-ID" dirty="0" err="1"/>
              <a:t>sistematis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mengumpulkan</a:t>
            </a:r>
            <a:r>
              <a:rPr lang="en-ID" dirty="0"/>
              <a:t> data </a:t>
            </a:r>
            <a:r>
              <a:rPr lang="en-ID" dirty="0" err="1"/>
              <a:t>tentang</a:t>
            </a:r>
            <a:r>
              <a:rPr lang="en-ID" dirty="0"/>
              <a:t> </a:t>
            </a:r>
            <a:r>
              <a:rPr lang="en-ID" dirty="0" err="1"/>
              <a:t>sistem</a:t>
            </a:r>
            <a:r>
              <a:rPr lang="en-ID" dirty="0"/>
              <a:t> dan </a:t>
            </a:r>
            <a:r>
              <a:rPr lang="en-ID" dirty="0" err="1"/>
              <a:t>jaringan</a:t>
            </a:r>
            <a:r>
              <a:rPr lang="en-ID" dirty="0"/>
              <a:t> </a:t>
            </a:r>
            <a:r>
              <a:rPr lang="en-ID" dirty="0" err="1"/>
              <a:t>organisasi</a:t>
            </a:r>
            <a:r>
              <a:rPr lang="en-ID" dirty="0"/>
              <a:t>.</a:t>
            </a:r>
          </a:p>
          <a:p>
            <a:r>
              <a:rPr lang="en-ID" dirty="0"/>
              <a:t>- </a:t>
            </a:r>
            <a:r>
              <a:rPr lang="en-ID" dirty="0" err="1"/>
              <a:t>Membangun</a:t>
            </a:r>
            <a:r>
              <a:rPr lang="en-ID" dirty="0"/>
              <a:t> Gambaran yang </a:t>
            </a:r>
            <a:r>
              <a:rPr lang="en-ID" dirty="0" err="1"/>
              <a:t>Komprehensif</a:t>
            </a:r>
            <a:endParaRPr lang="en-ID" dirty="0"/>
          </a:p>
          <a:p>
            <a:r>
              <a:rPr lang="en-ID" dirty="0"/>
              <a:t>Data </a:t>
            </a:r>
            <a:r>
              <a:rPr lang="en-ID" dirty="0" err="1"/>
              <a:t>ini</a:t>
            </a:r>
            <a:r>
              <a:rPr lang="en-ID" dirty="0"/>
              <a:t> sangat </a:t>
            </a:r>
            <a:r>
              <a:rPr lang="en-ID" dirty="0" err="1"/>
              <a:t>penting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memahami</a:t>
            </a:r>
            <a:r>
              <a:rPr lang="en-ID" dirty="0"/>
              <a:t> </a:t>
            </a:r>
            <a:r>
              <a:rPr lang="en-ID" dirty="0" err="1"/>
              <a:t>kerentanan</a:t>
            </a:r>
            <a:r>
              <a:rPr lang="en-ID" dirty="0"/>
              <a:t> target, </a:t>
            </a:r>
            <a:r>
              <a:rPr lang="en-ID" dirty="0" err="1"/>
              <a:t>mengidentifikasi</a:t>
            </a:r>
            <a:r>
              <a:rPr lang="en-ID" dirty="0"/>
              <a:t> </a:t>
            </a:r>
            <a:r>
              <a:rPr lang="en-ID" dirty="0" err="1"/>
              <a:t>vektor</a:t>
            </a:r>
            <a:r>
              <a:rPr lang="en-ID" dirty="0"/>
              <a:t> </a:t>
            </a:r>
            <a:r>
              <a:rPr lang="en-ID" dirty="0" err="1"/>
              <a:t>serangan</a:t>
            </a:r>
            <a:r>
              <a:rPr lang="en-ID" dirty="0"/>
              <a:t> </a:t>
            </a:r>
            <a:r>
              <a:rPr lang="en-ID" dirty="0" err="1"/>
              <a:t>potensial</a:t>
            </a:r>
            <a:r>
              <a:rPr lang="en-ID" dirty="0"/>
              <a:t>, dan </a:t>
            </a:r>
            <a:r>
              <a:rPr lang="en-ID" dirty="0" err="1"/>
              <a:t>mengembangkan</a:t>
            </a:r>
            <a:r>
              <a:rPr lang="en-ID" dirty="0"/>
              <a:t> strategi </a:t>
            </a:r>
            <a:r>
              <a:rPr lang="en-ID" dirty="0" err="1"/>
              <a:t>keamanan</a:t>
            </a:r>
            <a:r>
              <a:rPr lang="en-ID" dirty="0"/>
              <a:t> yang </a:t>
            </a:r>
            <a:r>
              <a:rPr lang="en-ID" dirty="0" err="1"/>
              <a:t>efektif</a:t>
            </a:r>
            <a:r>
              <a:rPr lang="en-ID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ECB66A-84AC-4FF3-ADE9-89DD2BB48BAC}" type="slidenum">
              <a:rPr lang="en-ID" smtClean="0"/>
              <a:t>36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69309500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dirty="0" err="1"/>
              <a:t>Pentingnya</a:t>
            </a:r>
            <a:r>
              <a:rPr lang="en-ID" dirty="0"/>
              <a:t> </a:t>
            </a:r>
            <a:r>
              <a:rPr lang="en-ID" dirty="0" err="1"/>
              <a:t>Pengumpulan</a:t>
            </a:r>
            <a:r>
              <a:rPr lang="en-ID" dirty="0"/>
              <a:t> </a:t>
            </a:r>
            <a:r>
              <a:rPr lang="en-ID" dirty="0" err="1"/>
              <a:t>Informasi</a:t>
            </a:r>
            <a:endParaRPr lang="en-ID" dirty="0"/>
          </a:p>
          <a:p>
            <a:r>
              <a:rPr lang="en-ID" dirty="0"/>
              <a:t>- </a:t>
            </a:r>
            <a:r>
              <a:rPr lang="en-ID" dirty="0" err="1"/>
              <a:t>Penilaian</a:t>
            </a:r>
            <a:r>
              <a:rPr lang="en-ID" dirty="0"/>
              <a:t> </a:t>
            </a:r>
            <a:r>
              <a:rPr lang="en-ID" dirty="0" err="1"/>
              <a:t>Kerentanan</a:t>
            </a:r>
            <a:endParaRPr lang="en-ID" dirty="0"/>
          </a:p>
          <a:p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mengumpulkan</a:t>
            </a:r>
            <a:r>
              <a:rPr lang="en-ID" dirty="0"/>
              <a:t> </a:t>
            </a:r>
            <a:r>
              <a:rPr lang="en-ID" dirty="0" err="1"/>
              <a:t>informasi</a:t>
            </a:r>
            <a:r>
              <a:rPr lang="en-ID" dirty="0"/>
              <a:t>, Anda </a:t>
            </a:r>
            <a:r>
              <a:rPr lang="en-ID" dirty="0" err="1"/>
              <a:t>bisa</a:t>
            </a:r>
            <a:r>
              <a:rPr lang="en-ID" dirty="0"/>
              <a:t> </a:t>
            </a:r>
            <a:r>
              <a:rPr lang="en-ID" dirty="0" err="1"/>
              <a:t>mengidentifikasi</a:t>
            </a:r>
            <a:r>
              <a:rPr lang="en-ID" dirty="0"/>
              <a:t> </a:t>
            </a:r>
            <a:r>
              <a:rPr lang="en-ID" dirty="0" err="1"/>
              <a:t>kelemahan</a:t>
            </a:r>
            <a:r>
              <a:rPr lang="en-ID" dirty="0"/>
              <a:t> yang </a:t>
            </a:r>
            <a:r>
              <a:rPr lang="en-ID" dirty="0" err="1"/>
              <a:t>bisa</a:t>
            </a:r>
            <a:r>
              <a:rPr lang="en-ID" dirty="0"/>
              <a:t> </a:t>
            </a:r>
            <a:r>
              <a:rPr lang="en-ID" dirty="0" err="1"/>
              <a:t>dieksploitasi</a:t>
            </a:r>
            <a:r>
              <a:rPr lang="en-ID" dirty="0"/>
              <a:t> oleh </a:t>
            </a:r>
            <a:r>
              <a:rPr lang="en-ID" dirty="0" err="1"/>
              <a:t>peretas</a:t>
            </a:r>
            <a:r>
              <a:rPr lang="en-ID" dirty="0"/>
              <a:t>.</a:t>
            </a:r>
          </a:p>
          <a:p>
            <a:r>
              <a:rPr lang="en-ID" dirty="0"/>
              <a:t>- </a:t>
            </a:r>
            <a:r>
              <a:rPr lang="en-ID" dirty="0" err="1"/>
              <a:t>Identifikasi</a:t>
            </a:r>
            <a:r>
              <a:rPr lang="en-ID" dirty="0"/>
              <a:t> </a:t>
            </a:r>
            <a:r>
              <a:rPr lang="en-ID" dirty="0" err="1"/>
              <a:t>Vektor</a:t>
            </a:r>
            <a:r>
              <a:rPr lang="en-ID" dirty="0"/>
              <a:t> </a:t>
            </a:r>
            <a:r>
              <a:rPr lang="en-ID" dirty="0" err="1"/>
              <a:t>Serangan</a:t>
            </a:r>
            <a:endParaRPr lang="en-ID" dirty="0"/>
          </a:p>
          <a:p>
            <a:r>
              <a:rPr lang="en-ID" dirty="0"/>
              <a:t>Anda </a:t>
            </a:r>
            <a:r>
              <a:rPr lang="en-ID" dirty="0" err="1"/>
              <a:t>bisa</a:t>
            </a:r>
            <a:r>
              <a:rPr lang="en-ID" dirty="0"/>
              <a:t> </a:t>
            </a:r>
            <a:r>
              <a:rPr lang="en-ID" dirty="0" err="1"/>
              <a:t>menentukan</a:t>
            </a:r>
            <a:r>
              <a:rPr lang="en-ID" dirty="0"/>
              <a:t> </a:t>
            </a:r>
            <a:r>
              <a:rPr lang="en-ID" dirty="0" err="1"/>
              <a:t>bagaimana</a:t>
            </a:r>
            <a:r>
              <a:rPr lang="en-ID" dirty="0"/>
              <a:t> </a:t>
            </a:r>
            <a:r>
              <a:rPr lang="en-ID" dirty="0" err="1"/>
              <a:t>penyerang</a:t>
            </a:r>
            <a:r>
              <a:rPr lang="en-ID" dirty="0"/>
              <a:t> </a:t>
            </a:r>
            <a:r>
              <a:rPr lang="en-ID" dirty="0" err="1"/>
              <a:t>bisa</a:t>
            </a:r>
            <a:r>
              <a:rPr lang="en-ID" dirty="0"/>
              <a:t> </a:t>
            </a:r>
            <a:r>
              <a:rPr lang="en-ID" dirty="0" err="1"/>
              <a:t>mendapatkan</a:t>
            </a:r>
            <a:r>
              <a:rPr lang="en-ID" dirty="0"/>
              <a:t> </a:t>
            </a:r>
            <a:r>
              <a:rPr lang="en-ID" dirty="0" err="1"/>
              <a:t>akses</a:t>
            </a:r>
            <a:r>
              <a:rPr lang="en-ID" dirty="0"/>
              <a:t> </a:t>
            </a:r>
            <a:r>
              <a:rPr lang="en-ID" dirty="0" err="1"/>
              <a:t>ke</a:t>
            </a:r>
            <a:r>
              <a:rPr lang="en-ID" dirty="0"/>
              <a:t> </a:t>
            </a:r>
            <a:r>
              <a:rPr lang="en-ID" dirty="0" err="1"/>
              <a:t>sistem</a:t>
            </a:r>
            <a:r>
              <a:rPr lang="en-ID" dirty="0"/>
              <a:t> dan data Anda.</a:t>
            </a:r>
          </a:p>
          <a:p>
            <a:r>
              <a:rPr lang="en-ID" dirty="0"/>
              <a:t>- </a:t>
            </a:r>
            <a:r>
              <a:rPr lang="en-ID" dirty="0" err="1"/>
              <a:t>Mitigasi</a:t>
            </a:r>
            <a:r>
              <a:rPr lang="en-ID" dirty="0"/>
              <a:t> </a:t>
            </a:r>
            <a:r>
              <a:rPr lang="en-ID" dirty="0" err="1"/>
              <a:t>Risiko</a:t>
            </a:r>
            <a:endParaRPr lang="en-ID" dirty="0"/>
          </a:p>
          <a:p>
            <a:r>
              <a:rPr lang="en-ID" dirty="0" err="1"/>
              <a:t>Memahami</a:t>
            </a:r>
            <a:r>
              <a:rPr lang="en-ID" dirty="0"/>
              <a:t> </a:t>
            </a:r>
            <a:r>
              <a:rPr lang="en-ID" dirty="0" err="1"/>
              <a:t>ancaman</a:t>
            </a:r>
            <a:r>
              <a:rPr lang="en-ID" dirty="0"/>
              <a:t> </a:t>
            </a:r>
            <a:r>
              <a:rPr lang="en-ID" dirty="0" err="1"/>
              <a:t>memungkinkan</a:t>
            </a:r>
            <a:r>
              <a:rPr lang="en-ID" dirty="0"/>
              <a:t> Anda </a:t>
            </a:r>
            <a:r>
              <a:rPr lang="en-ID" dirty="0" err="1"/>
              <a:t>memprioritaskan</a:t>
            </a:r>
            <a:r>
              <a:rPr lang="en-ID" dirty="0"/>
              <a:t> </a:t>
            </a:r>
            <a:r>
              <a:rPr lang="en-ID" dirty="0" err="1"/>
              <a:t>upaya</a:t>
            </a:r>
            <a:r>
              <a:rPr lang="en-ID" dirty="0"/>
              <a:t> </a:t>
            </a:r>
            <a:r>
              <a:rPr lang="en-ID" dirty="0" err="1"/>
              <a:t>keamanan</a:t>
            </a:r>
            <a:r>
              <a:rPr lang="en-ID" dirty="0"/>
              <a:t> dan </a:t>
            </a:r>
            <a:r>
              <a:rPr lang="en-ID" dirty="0" err="1"/>
              <a:t>secara</a:t>
            </a:r>
            <a:r>
              <a:rPr lang="en-ID" dirty="0"/>
              <a:t> </a:t>
            </a:r>
            <a:r>
              <a:rPr lang="en-ID" dirty="0" err="1"/>
              <a:t>proaktif</a:t>
            </a:r>
            <a:r>
              <a:rPr lang="en-ID" dirty="0"/>
              <a:t> </a:t>
            </a:r>
            <a:r>
              <a:rPr lang="en-ID" dirty="0" err="1"/>
              <a:t>mengurangi</a:t>
            </a:r>
            <a:r>
              <a:rPr lang="en-ID" dirty="0"/>
              <a:t> </a:t>
            </a:r>
            <a:r>
              <a:rPr lang="en-ID" dirty="0" err="1"/>
              <a:t>risiko</a:t>
            </a:r>
            <a:r>
              <a:rPr lang="en-ID" dirty="0"/>
              <a:t>.</a:t>
            </a:r>
          </a:p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ECB66A-84AC-4FF3-ADE9-89DD2BB48BAC}" type="slidenum">
              <a:rPr lang="en-ID" smtClean="0"/>
              <a:t>37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5924649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dirty="0" err="1"/>
              <a:t>Jenis-jenis</a:t>
            </a:r>
            <a:r>
              <a:rPr lang="en-ID" dirty="0"/>
              <a:t> </a:t>
            </a:r>
            <a:r>
              <a:rPr lang="en-ID" dirty="0" err="1"/>
              <a:t>Pengumpulan</a:t>
            </a:r>
            <a:r>
              <a:rPr lang="en-ID" dirty="0"/>
              <a:t> </a:t>
            </a:r>
            <a:r>
              <a:rPr lang="en-ID" dirty="0" err="1"/>
              <a:t>Informasi</a:t>
            </a:r>
            <a:endParaRPr lang="en-ID" dirty="0"/>
          </a:p>
          <a:p>
            <a:r>
              <a:rPr lang="en-ID" dirty="0"/>
              <a:t>- </a:t>
            </a:r>
            <a:r>
              <a:rPr lang="en-ID" dirty="0" err="1"/>
              <a:t>Jejak</a:t>
            </a:r>
            <a:r>
              <a:rPr lang="en-ID" dirty="0"/>
              <a:t> kaki</a:t>
            </a:r>
          </a:p>
          <a:p>
            <a:r>
              <a:rPr lang="en-ID" dirty="0" err="1"/>
              <a:t>Pengintaian</a:t>
            </a:r>
            <a:r>
              <a:rPr lang="en-ID" dirty="0"/>
              <a:t> </a:t>
            </a:r>
            <a:r>
              <a:rPr lang="en-ID" dirty="0" err="1"/>
              <a:t>awal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mengumpulkan</a:t>
            </a:r>
            <a:r>
              <a:rPr lang="en-ID" dirty="0"/>
              <a:t> </a:t>
            </a:r>
            <a:r>
              <a:rPr lang="en-ID" dirty="0" err="1"/>
              <a:t>informasi</a:t>
            </a:r>
            <a:r>
              <a:rPr lang="en-ID" dirty="0"/>
              <a:t> </a:t>
            </a:r>
            <a:r>
              <a:rPr lang="en-ID" dirty="0" err="1"/>
              <a:t>dasar</a:t>
            </a:r>
            <a:r>
              <a:rPr lang="en-ID" dirty="0"/>
              <a:t> </a:t>
            </a:r>
            <a:r>
              <a:rPr lang="en-ID" dirty="0" err="1"/>
              <a:t>tentang</a:t>
            </a:r>
            <a:r>
              <a:rPr lang="en-ID" dirty="0"/>
              <a:t> target.</a:t>
            </a:r>
          </a:p>
          <a:p>
            <a:r>
              <a:rPr lang="en-ID" dirty="0"/>
              <a:t>- </a:t>
            </a:r>
            <a:r>
              <a:rPr lang="en-ID" dirty="0" err="1"/>
              <a:t>Pemindaian</a:t>
            </a:r>
            <a:endParaRPr lang="en-ID" dirty="0"/>
          </a:p>
          <a:p>
            <a:r>
              <a:rPr lang="en-ID" dirty="0" err="1"/>
              <a:t>Secara</a:t>
            </a:r>
            <a:r>
              <a:rPr lang="en-ID" dirty="0"/>
              <a:t> </a:t>
            </a:r>
            <a:r>
              <a:rPr lang="en-ID" dirty="0" err="1"/>
              <a:t>aktif</a:t>
            </a:r>
            <a:r>
              <a:rPr lang="en-ID" dirty="0"/>
              <a:t> </a:t>
            </a:r>
            <a:r>
              <a:rPr lang="en-ID" dirty="0" err="1"/>
              <a:t>menyelidiki</a:t>
            </a:r>
            <a:r>
              <a:rPr lang="en-ID" dirty="0"/>
              <a:t> </a:t>
            </a:r>
            <a:r>
              <a:rPr lang="en-ID" dirty="0" err="1"/>
              <a:t>jaringan</a:t>
            </a:r>
            <a:r>
              <a:rPr lang="en-ID" dirty="0"/>
              <a:t> target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mengidentifikasi</a:t>
            </a:r>
            <a:r>
              <a:rPr lang="en-ID" dirty="0"/>
              <a:t> port dan </a:t>
            </a:r>
            <a:r>
              <a:rPr lang="en-ID" dirty="0" err="1"/>
              <a:t>layanan</a:t>
            </a:r>
            <a:r>
              <a:rPr lang="en-ID" dirty="0"/>
              <a:t> yang </a:t>
            </a:r>
            <a:r>
              <a:rPr lang="en-ID" dirty="0" err="1"/>
              <a:t>terbuka</a:t>
            </a:r>
            <a:r>
              <a:rPr lang="en-ID" dirty="0"/>
              <a:t>.</a:t>
            </a:r>
          </a:p>
          <a:p>
            <a:r>
              <a:rPr lang="en-ID" dirty="0"/>
              <a:t>- </a:t>
            </a:r>
            <a:r>
              <a:rPr lang="en-ID" dirty="0" err="1"/>
              <a:t>Pencacahan</a:t>
            </a:r>
            <a:endParaRPr lang="en-ID" dirty="0"/>
          </a:p>
          <a:p>
            <a:r>
              <a:rPr lang="en-ID" dirty="0" err="1"/>
              <a:t>Memperoleh</a:t>
            </a:r>
            <a:r>
              <a:rPr lang="en-ID" dirty="0"/>
              <a:t> </a:t>
            </a:r>
            <a:r>
              <a:rPr lang="en-ID" dirty="0" err="1"/>
              <a:t>pemahaman</a:t>
            </a:r>
            <a:r>
              <a:rPr lang="en-ID" dirty="0"/>
              <a:t> yang </a:t>
            </a:r>
            <a:r>
              <a:rPr lang="en-ID" dirty="0" err="1"/>
              <a:t>lebih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tentang</a:t>
            </a:r>
            <a:r>
              <a:rPr lang="en-ID" dirty="0"/>
              <a:t> </a:t>
            </a:r>
            <a:r>
              <a:rPr lang="en-ID" dirty="0" err="1"/>
              <a:t>sistem</a:t>
            </a:r>
            <a:r>
              <a:rPr lang="en-ID" dirty="0"/>
              <a:t>, </a:t>
            </a:r>
            <a:r>
              <a:rPr lang="en-ID" dirty="0" err="1"/>
              <a:t>pengguna</a:t>
            </a:r>
            <a:r>
              <a:rPr lang="en-ID" dirty="0"/>
              <a:t>, dan </a:t>
            </a:r>
            <a:r>
              <a:rPr lang="en-ID" dirty="0" err="1"/>
              <a:t>sumber</a:t>
            </a:r>
            <a:r>
              <a:rPr lang="en-ID" dirty="0"/>
              <a:t> </a:t>
            </a:r>
            <a:r>
              <a:rPr lang="en-ID" dirty="0" err="1"/>
              <a:t>daya</a:t>
            </a:r>
            <a:r>
              <a:rPr lang="en-ID" dirty="0"/>
              <a:t> target.</a:t>
            </a:r>
          </a:p>
          <a:p>
            <a:r>
              <a:rPr lang="en-ID" dirty="0"/>
              <a:t>- </a:t>
            </a:r>
            <a:r>
              <a:rPr lang="en-ID" dirty="0" err="1"/>
              <a:t>Penilaian</a:t>
            </a:r>
            <a:r>
              <a:rPr lang="en-ID" dirty="0"/>
              <a:t> </a:t>
            </a:r>
            <a:r>
              <a:rPr lang="en-ID" dirty="0" err="1"/>
              <a:t>Kerentanan</a:t>
            </a:r>
            <a:endParaRPr lang="en-ID" dirty="0"/>
          </a:p>
          <a:p>
            <a:r>
              <a:rPr lang="en-ID" dirty="0" err="1"/>
              <a:t>Mengidentifikasi</a:t>
            </a:r>
            <a:r>
              <a:rPr lang="en-ID" dirty="0"/>
              <a:t> </a:t>
            </a:r>
            <a:r>
              <a:rPr lang="en-ID" dirty="0" err="1"/>
              <a:t>kelemahan</a:t>
            </a:r>
            <a:r>
              <a:rPr lang="en-ID" dirty="0"/>
              <a:t> </a:t>
            </a:r>
            <a:r>
              <a:rPr lang="en-ID" dirty="0" err="1"/>
              <a:t>spesifik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sistem</a:t>
            </a:r>
            <a:r>
              <a:rPr lang="en-ID" dirty="0"/>
              <a:t> dan </a:t>
            </a:r>
            <a:r>
              <a:rPr lang="en-ID" dirty="0" err="1"/>
              <a:t>aplikasi</a:t>
            </a:r>
            <a:r>
              <a:rPr lang="en-ID" dirty="0"/>
              <a:t> target.</a:t>
            </a:r>
          </a:p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ECB66A-84AC-4FF3-ADE9-89DD2BB48BAC}" type="slidenum">
              <a:rPr lang="en-ID" smtClean="0"/>
              <a:t>38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98416556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dirty="0" err="1"/>
              <a:t>Jejak</a:t>
            </a:r>
            <a:r>
              <a:rPr lang="en-ID" dirty="0"/>
              <a:t> kaki</a:t>
            </a:r>
          </a:p>
          <a:p>
            <a:r>
              <a:rPr lang="en-ID" dirty="0"/>
              <a:t>- </a:t>
            </a:r>
            <a:r>
              <a:rPr lang="en-ID" dirty="0" err="1"/>
              <a:t>Informasi</a:t>
            </a:r>
            <a:r>
              <a:rPr lang="en-ID" dirty="0"/>
              <a:t> Domain</a:t>
            </a:r>
          </a:p>
          <a:p>
            <a:r>
              <a:rPr lang="en-ID" dirty="0" err="1"/>
              <a:t>Mengumpulkan</a:t>
            </a:r>
            <a:r>
              <a:rPr lang="en-ID" dirty="0"/>
              <a:t> </a:t>
            </a:r>
            <a:r>
              <a:rPr lang="en-ID" dirty="0" err="1"/>
              <a:t>informasi</a:t>
            </a:r>
            <a:r>
              <a:rPr lang="en-ID" dirty="0"/>
              <a:t> </a:t>
            </a:r>
            <a:r>
              <a:rPr lang="en-ID" dirty="0" err="1"/>
              <a:t>tentang</a:t>
            </a:r>
            <a:r>
              <a:rPr lang="en-ID" dirty="0"/>
              <a:t> </a:t>
            </a:r>
            <a:r>
              <a:rPr lang="en-ID" dirty="0" err="1"/>
              <a:t>nama</a:t>
            </a:r>
            <a:r>
              <a:rPr lang="en-ID" dirty="0"/>
              <a:t> domain, situs web, dan </a:t>
            </a:r>
            <a:r>
              <a:rPr lang="en-ID" dirty="0" err="1"/>
              <a:t>catatan</a:t>
            </a:r>
            <a:r>
              <a:rPr lang="en-ID" dirty="0"/>
              <a:t> DNS </a:t>
            </a:r>
            <a:r>
              <a:rPr lang="en-ID" dirty="0" err="1"/>
              <a:t>terkait</a:t>
            </a:r>
            <a:r>
              <a:rPr lang="en-ID" dirty="0"/>
              <a:t> </a:t>
            </a:r>
            <a:r>
              <a:rPr lang="en-ID" dirty="0" err="1"/>
              <a:t>milik</a:t>
            </a:r>
            <a:r>
              <a:rPr lang="en-ID" dirty="0"/>
              <a:t> target.</a:t>
            </a:r>
          </a:p>
          <a:p>
            <a:r>
              <a:rPr lang="en-ID" dirty="0"/>
              <a:t>- </a:t>
            </a:r>
            <a:r>
              <a:rPr lang="en-ID" dirty="0" err="1"/>
              <a:t>Analisis</a:t>
            </a:r>
            <a:r>
              <a:rPr lang="en-ID" dirty="0"/>
              <a:t> Situs Web</a:t>
            </a:r>
          </a:p>
          <a:p>
            <a:r>
              <a:rPr lang="en-ID" dirty="0" err="1"/>
              <a:t>Menganalisis</a:t>
            </a:r>
            <a:r>
              <a:rPr lang="en-ID" dirty="0"/>
              <a:t> situs web target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mengetahui</a:t>
            </a:r>
            <a:r>
              <a:rPr lang="en-ID" dirty="0"/>
              <a:t> </a:t>
            </a:r>
            <a:r>
              <a:rPr lang="en-ID" dirty="0" err="1"/>
              <a:t>kerentanan</a:t>
            </a:r>
            <a:r>
              <a:rPr lang="en-ID" dirty="0"/>
              <a:t>, </a:t>
            </a:r>
            <a:r>
              <a:rPr lang="en-ID" dirty="0" err="1"/>
              <a:t>teknologi</a:t>
            </a:r>
            <a:r>
              <a:rPr lang="en-ID" dirty="0"/>
              <a:t> yang </a:t>
            </a:r>
            <a:r>
              <a:rPr lang="en-ID" dirty="0" err="1"/>
              <a:t>digunakan</a:t>
            </a:r>
            <a:r>
              <a:rPr lang="en-ID" dirty="0"/>
              <a:t>, dan </a:t>
            </a:r>
            <a:r>
              <a:rPr lang="en-ID" dirty="0" err="1"/>
              <a:t>titik</a:t>
            </a:r>
            <a:r>
              <a:rPr lang="en-ID" dirty="0"/>
              <a:t> </a:t>
            </a:r>
            <a:r>
              <a:rPr lang="en-ID" dirty="0" err="1"/>
              <a:t>masuk</a:t>
            </a:r>
            <a:r>
              <a:rPr lang="en-ID" dirty="0"/>
              <a:t> </a:t>
            </a:r>
            <a:r>
              <a:rPr lang="en-ID" dirty="0" err="1"/>
              <a:t>potensial</a:t>
            </a:r>
            <a:r>
              <a:rPr lang="en-ID" dirty="0"/>
              <a:t>.</a:t>
            </a:r>
          </a:p>
          <a:p>
            <a:r>
              <a:rPr lang="en-ID" dirty="0"/>
              <a:t>- </a:t>
            </a:r>
            <a:r>
              <a:rPr lang="en-ID" dirty="0" err="1"/>
              <a:t>Analisis</a:t>
            </a:r>
            <a:r>
              <a:rPr lang="en-ID" dirty="0"/>
              <a:t> Media Sosial</a:t>
            </a:r>
          </a:p>
          <a:p>
            <a:r>
              <a:rPr lang="en-ID" dirty="0" err="1"/>
              <a:t>Menjelajahi</a:t>
            </a:r>
            <a:r>
              <a:rPr lang="en-ID" dirty="0"/>
              <a:t> </a:t>
            </a:r>
            <a:r>
              <a:rPr lang="en-ID" dirty="0" err="1"/>
              <a:t>profil</a:t>
            </a:r>
            <a:r>
              <a:rPr lang="en-ID" dirty="0"/>
              <a:t> media </a:t>
            </a:r>
            <a:r>
              <a:rPr lang="en-ID" dirty="0" err="1"/>
              <a:t>sosial</a:t>
            </a:r>
            <a:r>
              <a:rPr lang="en-ID" dirty="0"/>
              <a:t>, </a:t>
            </a:r>
            <a:r>
              <a:rPr lang="en-ID" dirty="0" err="1"/>
              <a:t>informasi</a:t>
            </a:r>
            <a:r>
              <a:rPr lang="en-ID" dirty="0"/>
              <a:t> </a:t>
            </a:r>
            <a:r>
              <a:rPr lang="en-ID" dirty="0" err="1"/>
              <a:t>karyawan</a:t>
            </a:r>
            <a:r>
              <a:rPr lang="en-ID" dirty="0"/>
              <a:t>, dan data </a:t>
            </a:r>
            <a:r>
              <a:rPr lang="en-ID" dirty="0" err="1"/>
              <a:t>apa</a:t>
            </a:r>
            <a:r>
              <a:rPr lang="en-ID" dirty="0"/>
              <a:t> pun yang </a:t>
            </a:r>
            <a:r>
              <a:rPr lang="en-ID" dirty="0" err="1"/>
              <a:t>tersedia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umum</a:t>
            </a:r>
            <a:r>
              <a:rPr lang="en-ID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ECB66A-84AC-4FF3-ADE9-89DD2BB48BAC}" type="slidenum">
              <a:rPr lang="en-ID" smtClean="0"/>
              <a:t>39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946905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d-ID" dirty="0"/>
              <a:t>Strategi Keamanan Adaptif (Lanjutan)</a:t>
            </a:r>
            <a:endParaRPr lang="en-US" dirty="0"/>
          </a:p>
          <a:p>
            <a:r>
              <a:rPr lang="en-ID" dirty="0" err="1"/>
              <a:t>Prediksi</a:t>
            </a:r>
            <a:r>
              <a:rPr lang="en-ID" dirty="0"/>
              <a:t> / </a:t>
            </a:r>
            <a:r>
              <a:rPr lang="en-ID" dirty="0" err="1"/>
              <a:t>meramalkan</a:t>
            </a:r>
            <a:endParaRPr lang="en-ID" dirty="0"/>
          </a:p>
          <a:p>
            <a:pPr marL="171450" indent="-171450">
              <a:buFontTx/>
              <a:buChar char="-"/>
            </a:pPr>
            <a:r>
              <a:rPr lang="en-ID" dirty="0" err="1"/>
              <a:t>Penilaian</a:t>
            </a:r>
            <a:r>
              <a:rPr lang="en-ID" dirty="0"/>
              <a:t> </a:t>
            </a:r>
            <a:r>
              <a:rPr lang="en-ID" dirty="0" err="1"/>
              <a:t>resiko</a:t>
            </a:r>
            <a:r>
              <a:rPr lang="en-ID" dirty="0"/>
              <a:t> dan </a:t>
            </a:r>
            <a:r>
              <a:rPr lang="en-ID" dirty="0" err="1"/>
              <a:t>kerentanan</a:t>
            </a:r>
            <a:endParaRPr lang="en-ID" dirty="0"/>
          </a:p>
          <a:p>
            <a:pPr marL="171450" indent="-171450">
              <a:buFontTx/>
              <a:buChar char="-"/>
            </a:pPr>
            <a:r>
              <a:rPr lang="en-ID" dirty="0" err="1"/>
              <a:t>Analisis</a:t>
            </a:r>
            <a:r>
              <a:rPr lang="en-ID" dirty="0"/>
              <a:t> </a:t>
            </a:r>
            <a:r>
              <a:rPr lang="en-ID" dirty="0" err="1"/>
              <a:t>permukaan</a:t>
            </a:r>
            <a:r>
              <a:rPr lang="en-ID" dirty="0"/>
              <a:t> </a:t>
            </a:r>
            <a:r>
              <a:rPr lang="en-ID" dirty="0" err="1"/>
              <a:t>serangan</a:t>
            </a:r>
            <a:endParaRPr lang="en-ID" dirty="0"/>
          </a:p>
          <a:p>
            <a:pPr marL="171450" indent="-171450">
              <a:buFontTx/>
              <a:buChar char="-"/>
            </a:pPr>
            <a:r>
              <a:rPr lang="en-ID" dirty="0" err="1"/>
              <a:t>Intelijen</a:t>
            </a:r>
            <a:r>
              <a:rPr lang="en-ID" dirty="0"/>
              <a:t> </a:t>
            </a:r>
            <a:r>
              <a:rPr lang="en-ID" dirty="0" err="1"/>
              <a:t>ancaman</a:t>
            </a:r>
            <a:endParaRPr lang="en-ID" dirty="0"/>
          </a:p>
          <a:p>
            <a:pPr marL="0" indent="0">
              <a:buFontTx/>
              <a:buNone/>
            </a:pPr>
            <a:endParaRPr lang="en-ID" dirty="0"/>
          </a:p>
          <a:p>
            <a:pPr marL="0" indent="0">
              <a:buFontTx/>
              <a:buNone/>
            </a:pPr>
            <a:r>
              <a:rPr lang="en-ID" dirty="0" err="1"/>
              <a:t>Proteksi</a:t>
            </a:r>
            <a:r>
              <a:rPr lang="en-ID" dirty="0"/>
              <a:t> :</a:t>
            </a:r>
          </a:p>
          <a:p>
            <a:pPr marL="171450" indent="-171450">
              <a:buFontTx/>
              <a:buChar char="-"/>
            </a:pPr>
            <a:r>
              <a:rPr lang="en-ID" dirty="0"/>
              <a:t>Strategi </a:t>
            </a:r>
            <a:r>
              <a:rPr lang="en-ID" dirty="0" err="1"/>
              <a:t>keamanan</a:t>
            </a:r>
            <a:r>
              <a:rPr lang="en-ID" dirty="0"/>
              <a:t> </a:t>
            </a:r>
            <a:r>
              <a:rPr lang="en-ID" dirty="0" err="1"/>
              <a:t>pertahanan</a:t>
            </a:r>
            <a:r>
              <a:rPr lang="en-ID" dirty="0"/>
              <a:t> </a:t>
            </a:r>
            <a:r>
              <a:rPr lang="en-ID" dirty="0" err="1"/>
              <a:t>berlapis</a:t>
            </a:r>
            <a:r>
              <a:rPr lang="en-ID" dirty="0"/>
              <a:t> :</a:t>
            </a:r>
          </a:p>
          <a:p>
            <a:pPr marL="0" indent="0">
              <a:buFontTx/>
              <a:buNone/>
            </a:pPr>
            <a:r>
              <a:rPr lang="en-ID" dirty="0"/>
              <a:t>	- </a:t>
            </a:r>
            <a:r>
              <a:rPr lang="en-ID" dirty="0" err="1"/>
              <a:t>Melindungi</a:t>
            </a:r>
            <a:r>
              <a:rPr lang="en-ID" dirty="0"/>
              <a:t> </a:t>
            </a:r>
            <a:r>
              <a:rPr lang="en-ID" dirty="0" err="1"/>
              <a:t>titik</a:t>
            </a:r>
            <a:r>
              <a:rPr lang="en-ID" dirty="0"/>
              <a:t> </a:t>
            </a:r>
            <a:r>
              <a:rPr lang="en-ID" dirty="0" err="1"/>
              <a:t>akhir</a:t>
            </a:r>
            <a:endParaRPr lang="en-ID" dirty="0"/>
          </a:p>
          <a:p>
            <a:pPr marL="0" indent="0">
              <a:buFontTx/>
              <a:buNone/>
            </a:pPr>
            <a:r>
              <a:rPr lang="en-ID" dirty="0"/>
              <a:t>	- </a:t>
            </a:r>
            <a:r>
              <a:rPr lang="en-ID" dirty="0" err="1"/>
              <a:t>Melindungi</a:t>
            </a:r>
            <a:r>
              <a:rPr lang="en-ID" dirty="0"/>
              <a:t> </a:t>
            </a:r>
            <a:r>
              <a:rPr lang="en-ID" dirty="0" err="1"/>
              <a:t>Jaringan</a:t>
            </a:r>
            <a:endParaRPr lang="en-ID" dirty="0"/>
          </a:p>
          <a:p>
            <a:pPr marL="0" indent="0">
              <a:buFontTx/>
              <a:buNone/>
            </a:pPr>
            <a:r>
              <a:rPr lang="en-ID" dirty="0"/>
              <a:t>	- </a:t>
            </a:r>
            <a:r>
              <a:rPr lang="en-ID" dirty="0" err="1"/>
              <a:t>Melindungi</a:t>
            </a:r>
            <a:r>
              <a:rPr lang="en-ID" dirty="0"/>
              <a:t> data</a:t>
            </a:r>
          </a:p>
          <a:p>
            <a:pPr marL="0" indent="0">
              <a:buFontTx/>
              <a:buNone/>
            </a:pPr>
            <a:endParaRPr lang="en-ID" dirty="0"/>
          </a:p>
          <a:p>
            <a:pPr marL="0" indent="0">
              <a:buFontTx/>
              <a:buNone/>
            </a:pPr>
            <a:r>
              <a:rPr lang="en-ID" dirty="0" err="1"/>
              <a:t>Deteksi</a:t>
            </a:r>
            <a:r>
              <a:rPr lang="en-ID" dirty="0"/>
              <a:t> :</a:t>
            </a:r>
          </a:p>
          <a:p>
            <a:pPr marL="171450" indent="-171450">
              <a:buFontTx/>
              <a:buChar char="-"/>
            </a:pPr>
            <a:r>
              <a:rPr lang="en-ID" dirty="0" err="1"/>
              <a:t>Pemantauan</a:t>
            </a:r>
            <a:r>
              <a:rPr lang="en-ID" dirty="0"/>
              <a:t> </a:t>
            </a:r>
            <a:r>
              <a:rPr lang="en-ID" dirty="0" err="1"/>
              <a:t>ancaman</a:t>
            </a:r>
            <a:r>
              <a:rPr lang="en-ID" dirty="0"/>
              <a:t> </a:t>
            </a:r>
            <a:r>
              <a:rPr lang="en-ID" dirty="0" err="1"/>
              <a:t>terus</a:t>
            </a:r>
            <a:r>
              <a:rPr lang="en-ID" dirty="0"/>
              <a:t> </a:t>
            </a:r>
            <a:r>
              <a:rPr lang="en-ID" dirty="0" err="1"/>
              <a:t>menerus</a:t>
            </a:r>
            <a:endParaRPr lang="en-ID" dirty="0"/>
          </a:p>
          <a:p>
            <a:pPr marL="0" indent="0">
              <a:buFontTx/>
              <a:buNone/>
            </a:pPr>
            <a:endParaRPr lang="en-ID" dirty="0"/>
          </a:p>
          <a:p>
            <a:pPr marL="0" indent="0">
              <a:buFontTx/>
              <a:buNone/>
            </a:pPr>
            <a:r>
              <a:rPr lang="en-ID" dirty="0" err="1"/>
              <a:t>Respon</a:t>
            </a:r>
            <a:r>
              <a:rPr lang="en-ID" dirty="0"/>
              <a:t> :</a:t>
            </a:r>
          </a:p>
          <a:p>
            <a:pPr marL="171450" indent="-171450">
              <a:buFontTx/>
              <a:buChar char="-"/>
            </a:pPr>
            <a:r>
              <a:rPr lang="en-ID" dirty="0" err="1"/>
              <a:t>Respon</a:t>
            </a:r>
            <a:r>
              <a:rPr lang="en-ID" dirty="0"/>
              <a:t> </a:t>
            </a:r>
            <a:r>
              <a:rPr lang="en-ID" dirty="0" err="1"/>
              <a:t>kejadian</a:t>
            </a:r>
            <a:endParaRPr lang="en-ID" dirty="0"/>
          </a:p>
          <a:p>
            <a:pPr marL="0" indent="0">
              <a:buFontTx/>
              <a:buNone/>
            </a:pP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ECB66A-84AC-4FF3-ADE9-89DD2BB48BAC}" type="slidenum">
              <a:rPr lang="en-ID" smtClean="0"/>
              <a:t>4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61198635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dirty="0" err="1"/>
              <a:t>Pemindaian</a:t>
            </a:r>
            <a:endParaRPr lang="en-ID" dirty="0"/>
          </a:p>
          <a:p>
            <a:r>
              <a:rPr lang="en-ID" dirty="0"/>
              <a:t>- </a:t>
            </a:r>
            <a:r>
              <a:rPr lang="en-ID" dirty="0" err="1"/>
              <a:t>Pemindaian</a:t>
            </a:r>
            <a:r>
              <a:rPr lang="en-ID" dirty="0"/>
              <a:t> Port</a:t>
            </a:r>
          </a:p>
          <a:p>
            <a:r>
              <a:rPr lang="en-ID" dirty="0" err="1"/>
              <a:t>Mengidentifikasi</a:t>
            </a:r>
            <a:r>
              <a:rPr lang="en-ID" dirty="0"/>
              <a:t> port yang </a:t>
            </a:r>
            <a:r>
              <a:rPr lang="en-ID" dirty="0" err="1"/>
              <a:t>terbuka</a:t>
            </a:r>
            <a:r>
              <a:rPr lang="en-ID" dirty="0"/>
              <a:t> di </a:t>
            </a:r>
            <a:r>
              <a:rPr lang="en-ID" dirty="0" err="1"/>
              <a:t>jaringan</a:t>
            </a:r>
            <a:r>
              <a:rPr lang="en-ID" dirty="0"/>
              <a:t> target, </a:t>
            </a:r>
            <a:r>
              <a:rPr lang="en-ID" dirty="0" err="1"/>
              <a:t>mengungkapkan</a:t>
            </a:r>
            <a:r>
              <a:rPr lang="en-ID" dirty="0"/>
              <a:t> </a:t>
            </a:r>
            <a:r>
              <a:rPr lang="en-ID" dirty="0" err="1"/>
              <a:t>layanan</a:t>
            </a:r>
            <a:r>
              <a:rPr lang="en-ID" dirty="0"/>
              <a:t> yang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dieksploitasi</a:t>
            </a:r>
            <a:r>
              <a:rPr lang="en-ID" dirty="0"/>
              <a:t>.</a:t>
            </a:r>
          </a:p>
          <a:p>
            <a:r>
              <a:rPr lang="en-ID" dirty="0"/>
              <a:t>- </a:t>
            </a:r>
            <a:r>
              <a:rPr lang="en-ID" dirty="0" err="1"/>
              <a:t>Pemindaian</a:t>
            </a:r>
            <a:r>
              <a:rPr lang="en-ID" dirty="0"/>
              <a:t> </a:t>
            </a:r>
            <a:r>
              <a:rPr lang="en-ID" dirty="0" err="1"/>
              <a:t>Kerentanan</a:t>
            </a:r>
            <a:endParaRPr lang="en-ID" dirty="0"/>
          </a:p>
          <a:p>
            <a:r>
              <a:rPr lang="en-ID" dirty="0" err="1"/>
              <a:t>Memeriksa</a:t>
            </a:r>
            <a:r>
              <a:rPr lang="en-ID" dirty="0"/>
              <a:t> </a:t>
            </a:r>
            <a:r>
              <a:rPr lang="en-ID" dirty="0" err="1"/>
              <a:t>kerentanan</a:t>
            </a:r>
            <a:r>
              <a:rPr lang="en-ID" dirty="0"/>
              <a:t> yang </a:t>
            </a:r>
            <a:r>
              <a:rPr lang="en-ID" dirty="0" err="1"/>
              <a:t>diketahui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sistem</a:t>
            </a:r>
            <a:r>
              <a:rPr lang="en-ID" dirty="0"/>
              <a:t> dan </a:t>
            </a:r>
            <a:r>
              <a:rPr lang="en-ID" dirty="0" err="1"/>
              <a:t>aplikasi</a:t>
            </a:r>
            <a:r>
              <a:rPr lang="en-ID" dirty="0"/>
              <a:t> target.</a:t>
            </a:r>
          </a:p>
          <a:p>
            <a:r>
              <a:rPr lang="en-ID" dirty="0"/>
              <a:t>- </a:t>
            </a:r>
            <a:r>
              <a:rPr lang="en-ID" dirty="0" err="1"/>
              <a:t>Identifikasi</a:t>
            </a:r>
            <a:r>
              <a:rPr lang="en-ID" dirty="0"/>
              <a:t> </a:t>
            </a:r>
            <a:r>
              <a:rPr lang="en-ID" dirty="0" err="1"/>
              <a:t>Layanan</a:t>
            </a:r>
            <a:endParaRPr lang="en-ID" dirty="0"/>
          </a:p>
          <a:p>
            <a:r>
              <a:rPr lang="en-ID" dirty="0" err="1"/>
              <a:t>Menentukan</a:t>
            </a:r>
            <a:r>
              <a:rPr lang="en-ID" dirty="0"/>
              <a:t> </a:t>
            </a:r>
            <a:r>
              <a:rPr lang="en-ID" dirty="0" err="1"/>
              <a:t>layanan</a:t>
            </a:r>
            <a:r>
              <a:rPr lang="en-ID" dirty="0"/>
              <a:t> mana yang </a:t>
            </a:r>
            <a:r>
              <a:rPr lang="en-ID" dirty="0" err="1"/>
              <a:t>berjalan</a:t>
            </a:r>
            <a:r>
              <a:rPr lang="en-ID" dirty="0"/>
              <a:t> di </a:t>
            </a:r>
            <a:r>
              <a:rPr lang="en-ID" dirty="0" err="1"/>
              <a:t>jaringan</a:t>
            </a:r>
            <a:r>
              <a:rPr lang="en-ID" dirty="0"/>
              <a:t> target, dan </a:t>
            </a:r>
            <a:r>
              <a:rPr lang="en-ID" dirty="0" err="1"/>
              <a:t>versinya</a:t>
            </a:r>
            <a:r>
              <a:rPr lang="en-ID" dirty="0"/>
              <a:t>.</a:t>
            </a:r>
          </a:p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ECB66A-84AC-4FF3-ADE9-89DD2BB48BAC}" type="slidenum">
              <a:rPr lang="en-ID" smtClean="0"/>
              <a:t>40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87733883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dirty="0" err="1"/>
              <a:t>Pencacahan</a:t>
            </a:r>
            <a:endParaRPr lang="en-ID" dirty="0"/>
          </a:p>
          <a:p>
            <a:r>
              <a:rPr lang="en-ID" dirty="0"/>
              <a:t>- </a:t>
            </a:r>
            <a:r>
              <a:rPr lang="en-ID" dirty="0" err="1"/>
              <a:t>Pencacahan</a:t>
            </a:r>
            <a:r>
              <a:rPr lang="en-ID" dirty="0"/>
              <a:t> </a:t>
            </a:r>
            <a:r>
              <a:rPr lang="en-ID" dirty="0" err="1"/>
              <a:t>Pengguna</a:t>
            </a:r>
            <a:endParaRPr lang="en-ID" dirty="0"/>
          </a:p>
          <a:p>
            <a:r>
              <a:rPr lang="en-ID" dirty="0" err="1"/>
              <a:t>Mengidentifikasi</a:t>
            </a:r>
            <a:r>
              <a:rPr lang="en-ID" dirty="0"/>
              <a:t> </a:t>
            </a:r>
            <a:r>
              <a:rPr lang="en-ID" dirty="0" err="1"/>
              <a:t>pengguna</a:t>
            </a:r>
            <a:r>
              <a:rPr lang="en-ID" dirty="0"/>
              <a:t> dan </a:t>
            </a:r>
            <a:r>
              <a:rPr lang="en-ID" dirty="0" err="1"/>
              <a:t>akun</a:t>
            </a:r>
            <a:r>
              <a:rPr lang="en-ID" dirty="0"/>
              <a:t> di </a:t>
            </a:r>
            <a:r>
              <a:rPr lang="en-ID" dirty="0" err="1"/>
              <a:t>jaringan</a:t>
            </a:r>
            <a:r>
              <a:rPr lang="en-ID" dirty="0"/>
              <a:t> target, yang </a:t>
            </a:r>
            <a:r>
              <a:rPr lang="en-ID" dirty="0" err="1"/>
              <a:t>berpotensi</a:t>
            </a:r>
            <a:r>
              <a:rPr lang="en-ID" dirty="0"/>
              <a:t> </a:t>
            </a:r>
            <a:r>
              <a:rPr lang="en-ID" dirty="0" err="1"/>
              <a:t>mendapatkan</a:t>
            </a:r>
            <a:r>
              <a:rPr lang="en-ID" dirty="0"/>
              <a:t> </a:t>
            </a:r>
            <a:r>
              <a:rPr lang="en-ID" dirty="0" err="1"/>
              <a:t>akses</a:t>
            </a:r>
            <a:r>
              <a:rPr lang="en-ID" dirty="0"/>
              <a:t> </a:t>
            </a:r>
            <a:r>
              <a:rPr lang="en-ID" dirty="0" err="1"/>
              <a:t>ke</a:t>
            </a:r>
            <a:r>
              <a:rPr lang="en-ID" dirty="0"/>
              <a:t> </a:t>
            </a:r>
            <a:r>
              <a:rPr lang="en-ID" dirty="0" err="1"/>
              <a:t>kredensial</a:t>
            </a:r>
            <a:r>
              <a:rPr lang="en-ID" dirty="0"/>
              <a:t> </a:t>
            </a:r>
            <a:r>
              <a:rPr lang="en-ID" dirty="0" err="1"/>
              <a:t>mereka</a:t>
            </a:r>
            <a:r>
              <a:rPr lang="en-ID" dirty="0"/>
              <a:t>.</a:t>
            </a:r>
          </a:p>
          <a:p>
            <a:r>
              <a:rPr lang="en-ID" dirty="0"/>
              <a:t>- </a:t>
            </a:r>
            <a:r>
              <a:rPr lang="en-ID" dirty="0" err="1"/>
              <a:t>Pencacahan</a:t>
            </a:r>
            <a:r>
              <a:rPr lang="en-ID" dirty="0"/>
              <a:t> </a:t>
            </a:r>
            <a:r>
              <a:rPr lang="en-ID" dirty="0" err="1"/>
              <a:t>Direktori</a:t>
            </a:r>
            <a:endParaRPr lang="en-ID" dirty="0"/>
          </a:p>
          <a:p>
            <a:r>
              <a:rPr lang="en-ID" dirty="0" err="1"/>
              <a:t>Menemukan</a:t>
            </a:r>
            <a:r>
              <a:rPr lang="en-ID" dirty="0"/>
              <a:t> </a:t>
            </a:r>
            <a:r>
              <a:rPr lang="en-ID" dirty="0" err="1"/>
              <a:t>direktori</a:t>
            </a:r>
            <a:r>
              <a:rPr lang="en-ID" dirty="0"/>
              <a:t> dan file yang </a:t>
            </a:r>
            <a:r>
              <a:rPr lang="en-ID" dirty="0" err="1"/>
              <a:t>tersedia</a:t>
            </a:r>
            <a:r>
              <a:rPr lang="en-ID" dirty="0"/>
              <a:t> di server web target, </a:t>
            </a:r>
            <a:r>
              <a:rPr lang="en-ID" dirty="0" err="1"/>
              <a:t>mengungkapkan</a:t>
            </a:r>
            <a:r>
              <a:rPr lang="en-ID" dirty="0"/>
              <a:t> </a:t>
            </a:r>
            <a:r>
              <a:rPr lang="en-ID" dirty="0" err="1"/>
              <a:t>informasi</a:t>
            </a:r>
            <a:r>
              <a:rPr lang="en-ID" dirty="0"/>
              <a:t> </a:t>
            </a:r>
            <a:r>
              <a:rPr lang="en-ID" dirty="0" err="1"/>
              <a:t>sensitif</a:t>
            </a:r>
            <a:r>
              <a:rPr lang="en-ID" dirty="0"/>
              <a:t>.</a:t>
            </a:r>
          </a:p>
          <a:p>
            <a:r>
              <a:rPr lang="en-ID" dirty="0"/>
              <a:t>- </a:t>
            </a:r>
            <a:r>
              <a:rPr lang="en-ID" dirty="0" err="1"/>
              <a:t>Pencacahan</a:t>
            </a:r>
            <a:r>
              <a:rPr lang="en-ID" dirty="0"/>
              <a:t> </a:t>
            </a:r>
            <a:r>
              <a:rPr lang="en-ID" dirty="0" err="1"/>
              <a:t>Layanan</a:t>
            </a:r>
            <a:endParaRPr lang="en-ID" dirty="0"/>
          </a:p>
          <a:p>
            <a:r>
              <a:rPr lang="en-ID" dirty="0" err="1"/>
              <a:t>Mendapatkan</a:t>
            </a:r>
            <a:r>
              <a:rPr lang="en-ID" dirty="0"/>
              <a:t> </a:t>
            </a:r>
            <a:r>
              <a:rPr lang="en-ID" dirty="0" err="1"/>
              <a:t>informasi</a:t>
            </a:r>
            <a:r>
              <a:rPr lang="en-ID" dirty="0"/>
              <a:t> </a:t>
            </a:r>
            <a:r>
              <a:rPr lang="en-ID" dirty="0" err="1"/>
              <a:t>terperinci</a:t>
            </a:r>
            <a:r>
              <a:rPr lang="en-ID" dirty="0"/>
              <a:t> </a:t>
            </a:r>
            <a:r>
              <a:rPr lang="en-ID" dirty="0" err="1"/>
              <a:t>tentang</a:t>
            </a:r>
            <a:r>
              <a:rPr lang="en-ID" dirty="0"/>
              <a:t> </a:t>
            </a:r>
            <a:r>
              <a:rPr lang="en-ID" dirty="0" err="1"/>
              <a:t>layanan</a:t>
            </a:r>
            <a:r>
              <a:rPr lang="en-ID" dirty="0"/>
              <a:t> yang </a:t>
            </a:r>
            <a:r>
              <a:rPr lang="en-ID" dirty="0" err="1"/>
              <a:t>berjalan</a:t>
            </a:r>
            <a:r>
              <a:rPr lang="en-ID" dirty="0"/>
              <a:t> di </a:t>
            </a:r>
            <a:r>
              <a:rPr lang="en-ID" dirty="0" err="1"/>
              <a:t>jaringan</a:t>
            </a:r>
            <a:r>
              <a:rPr lang="en-ID" dirty="0"/>
              <a:t> target, </a:t>
            </a:r>
            <a:r>
              <a:rPr lang="en-ID" dirty="0" err="1"/>
              <a:t>termasuk</a:t>
            </a:r>
            <a:r>
              <a:rPr lang="en-ID" dirty="0"/>
              <a:t> </a:t>
            </a:r>
            <a:r>
              <a:rPr lang="en-ID" dirty="0" err="1"/>
              <a:t>versi</a:t>
            </a:r>
            <a:r>
              <a:rPr lang="en-ID" dirty="0"/>
              <a:t> dan </a:t>
            </a:r>
            <a:r>
              <a:rPr lang="en-ID" dirty="0" err="1"/>
              <a:t>pengaturan</a:t>
            </a:r>
            <a:r>
              <a:rPr lang="en-ID" dirty="0"/>
              <a:t> </a:t>
            </a:r>
            <a:r>
              <a:rPr lang="en-ID" dirty="0" err="1"/>
              <a:t>konfigurasinya</a:t>
            </a:r>
            <a:r>
              <a:rPr lang="en-ID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ECB66A-84AC-4FF3-ADE9-89DD2BB48BAC}" type="slidenum">
              <a:rPr lang="en-ID" smtClean="0"/>
              <a:t>41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66129899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dirty="0"/>
              <a:t>Teknik </a:t>
            </a:r>
            <a:r>
              <a:rPr lang="en-ID" dirty="0" err="1"/>
              <a:t>Pengumpulan</a:t>
            </a:r>
            <a:r>
              <a:rPr lang="en-ID" dirty="0"/>
              <a:t> </a:t>
            </a:r>
            <a:r>
              <a:rPr lang="en-ID" dirty="0" err="1"/>
              <a:t>Informasi</a:t>
            </a:r>
            <a:endParaRPr lang="en-ID" dirty="0"/>
          </a:p>
          <a:p>
            <a:r>
              <a:rPr lang="en-ID" dirty="0"/>
              <a:t>- </a:t>
            </a:r>
            <a:r>
              <a:rPr lang="en-ID" dirty="0" err="1"/>
              <a:t>Pengumpulan</a:t>
            </a:r>
            <a:r>
              <a:rPr lang="en-ID" dirty="0"/>
              <a:t> </a:t>
            </a:r>
            <a:r>
              <a:rPr lang="en-ID" dirty="0" err="1"/>
              <a:t>Informasi</a:t>
            </a:r>
            <a:r>
              <a:rPr lang="en-ID" dirty="0"/>
              <a:t> </a:t>
            </a:r>
            <a:r>
              <a:rPr lang="en-ID" dirty="0" err="1"/>
              <a:t>Pasif</a:t>
            </a:r>
            <a:endParaRPr lang="en-ID" dirty="0"/>
          </a:p>
          <a:p>
            <a:r>
              <a:rPr lang="en-ID" dirty="0" err="1"/>
              <a:t>Mengumpulkan</a:t>
            </a:r>
            <a:r>
              <a:rPr lang="en-ID" dirty="0"/>
              <a:t> </a:t>
            </a:r>
            <a:r>
              <a:rPr lang="en-ID" dirty="0" err="1"/>
              <a:t>informasi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</a:t>
            </a:r>
            <a:r>
              <a:rPr lang="en-ID" dirty="0" err="1"/>
              <a:t>sumber-sumber</a:t>
            </a:r>
            <a:r>
              <a:rPr lang="en-ID" dirty="0"/>
              <a:t> yang </a:t>
            </a:r>
            <a:r>
              <a:rPr lang="en-ID" dirty="0" err="1"/>
              <a:t>tersedia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umum</a:t>
            </a:r>
            <a:r>
              <a:rPr lang="en-ID" dirty="0"/>
              <a:t> </a:t>
            </a:r>
            <a:r>
              <a:rPr lang="en-ID" dirty="0" err="1"/>
              <a:t>tanpa</a:t>
            </a:r>
            <a:r>
              <a:rPr lang="en-ID" dirty="0"/>
              <a:t> </a:t>
            </a:r>
            <a:r>
              <a:rPr lang="en-ID" dirty="0" err="1"/>
              <a:t>berinteraksi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target.</a:t>
            </a:r>
          </a:p>
          <a:p>
            <a:r>
              <a:rPr lang="en-ID" dirty="0"/>
              <a:t>- </a:t>
            </a:r>
            <a:r>
              <a:rPr lang="en-ID" dirty="0" err="1"/>
              <a:t>Pengumpulan</a:t>
            </a:r>
            <a:r>
              <a:rPr lang="en-ID" dirty="0"/>
              <a:t> </a:t>
            </a:r>
            <a:r>
              <a:rPr lang="en-ID" dirty="0" err="1"/>
              <a:t>Informasi</a:t>
            </a:r>
            <a:r>
              <a:rPr lang="en-ID" dirty="0"/>
              <a:t> </a:t>
            </a:r>
            <a:r>
              <a:rPr lang="en-ID" dirty="0" err="1"/>
              <a:t>Aktif</a:t>
            </a:r>
            <a:endParaRPr lang="en-ID" dirty="0"/>
          </a:p>
          <a:p>
            <a:r>
              <a:rPr lang="en-ID" dirty="0" err="1"/>
              <a:t>Berinteraksi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jaringan</a:t>
            </a:r>
            <a:r>
              <a:rPr lang="en-ID" dirty="0"/>
              <a:t> target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mendapatkan</a:t>
            </a:r>
            <a:r>
              <a:rPr lang="en-ID" dirty="0"/>
              <a:t> </a:t>
            </a:r>
            <a:r>
              <a:rPr lang="en-ID" dirty="0" err="1"/>
              <a:t>informasi</a:t>
            </a:r>
            <a:r>
              <a:rPr lang="en-ID" dirty="0"/>
              <a:t>, yang </a:t>
            </a:r>
            <a:r>
              <a:rPr lang="en-ID" dirty="0" err="1"/>
              <a:t>berpotensi</a:t>
            </a:r>
            <a:r>
              <a:rPr lang="en-ID" dirty="0"/>
              <a:t> </a:t>
            </a:r>
            <a:r>
              <a:rPr lang="en-ID" dirty="0" err="1"/>
              <a:t>menimbulkan</a:t>
            </a:r>
            <a:r>
              <a:rPr lang="en-ID" dirty="0"/>
              <a:t> alarm.</a:t>
            </a:r>
          </a:p>
          <a:p>
            <a:r>
              <a:rPr lang="en-ID" dirty="0"/>
              <a:t>- OSINT</a:t>
            </a:r>
          </a:p>
          <a:p>
            <a:r>
              <a:rPr lang="en-ID" dirty="0" err="1"/>
              <a:t>Memanfaatkan</a:t>
            </a:r>
            <a:r>
              <a:rPr lang="en-ID" dirty="0"/>
              <a:t> </a:t>
            </a:r>
            <a:r>
              <a:rPr lang="en-ID" dirty="0" err="1"/>
              <a:t>teknik</a:t>
            </a:r>
            <a:r>
              <a:rPr lang="en-ID" dirty="0"/>
              <a:t> </a:t>
            </a:r>
            <a:r>
              <a:rPr lang="en-ID" dirty="0" err="1"/>
              <a:t>intelijen</a:t>
            </a:r>
            <a:r>
              <a:rPr lang="en-ID" dirty="0"/>
              <a:t> </a:t>
            </a:r>
            <a:r>
              <a:rPr lang="en-ID" dirty="0" err="1"/>
              <a:t>sumber</a:t>
            </a:r>
            <a:r>
              <a:rPr lang="en-ID" dirty="0"/>
              <a:t> </a:t>
            </a:r>
            <a:r>
              <a:rPr lang="en-ID" dirty="0" err="1"/>
              <a:t>terbuka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mengumpulkan</a:t>
            </a:r>
            <a:r>
              <a:rPr lang="en-ID" dirty="0"/>
              <a:t> </a:t>
            </a:r>
            <a:r>
              <a:rPr lang="en-ID" dirty="0" err="1"/>
              <a:t>informasi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</a:t>
            </a:r>
            <a:r>
              <a:rPr lang="en-ID" dirty="0" err="1"/>
              <a:t>sumber</a:t>
            </a:r>
            <a:r>
              <a:rPr lang="en-ID" dirty="0"/>
              <a:t> yang </a:t>
            </a:r>
            <a:r>
              <a:rPr lang="en-ID" dirty="0" err="1"/>
              <a:t>tersedia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umum</a:t>
            </a:r>
            <a:r>
              <a:rPr lang="en-ID" dirty="0"/>
              <a:t> yang </a:t>
            </a:r>
            <a:r>
              <a:rPr lang="en-ID" dirty="0" err="1"/>
              <a:t>tersedia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umum</a:t>
            </a:r>
            <a:r>
              <a:rPr lang="en-ID" dirty="0"/>
              <a:t>, </a:t>
            </a:r>
            <a:r>
              <a:rPr lang="en-ID" dirty="0" err="1"/>
              <a:t>seperti</a:t>
            </a:r>
            <a:r>
              <a:rPr lang="en-ID" dirty="0"/>
              <a:t> basis data dan platform.</a:t>
            </a:r>
          </a:p>
          <a:p>
            <a:r>
              <a:rPr lang="en-ID" dirty="0"/>
              <a:t>- </a:t>
            </a:r>
            <a:r>
              <a:rPr lang="en-ID" dirty="0" err="1"/>
              <a:t>Rekayasa</a:t>
            </a:r>
            <a:r>
              <a:rPr lang="en-ID" dirty="0"/>
              <a:t> Sosial</a:t>
            </a:r>
          </a:p>
          <a:p>
            <a:r>
              <a:rPr lang="en-ID" dirty="0" err="1"/>
              <a:t>Memanipulasi</a:t>
            </a:r>
            <a:r>
              <a:rPr lang="en-ID" dirty="0"/>
              <a:t> orang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mendapatkan</a:t>
            </a:r>
            <a:r>
              <a:rPr lang="en-ID" dirty="0"/>
              <a:t> </a:t>
            </a:r>
            <a:r>
              <a:rPr lang="en-ID" dirty="0" err="1"/>
              <a:t>informasi</a:t>
            </a:r>
            <a:r>
              <a:rPr lang="en-ID" dirty="0"/>
              <a:t> </a:t>
            </a:r>
            <a:r>
              <a:rPr lang="en-ID" dirty="0" err="1"/>
              <a:t>melalui</a:t>
            </a:r>
            <a:r>
              <a:rPr lang="en-ID" dirty="0"/>
              <a:t> </a:t>
            </a:r>
            <a:r>
              <a:rPr lang="en-ID" dirty="0" err="1"/>
              <a:t>interaksi</a:t>
            </a:r>
            <a:r>
              <a:rPr lang="en-ID" dirty="0"/>
              <a:t> </a:t>
            </a:r>
            <a:r>
              <a:rPr lang="en-ID" dirty="0" err="1"/>
              <a:t>sosial</a:t>
            </a:r>
            <a:r>
              <a:rPr lang="en-ID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ECB66A-84AC-4FF3-ADE9-89DD2BB48BAC}" type="slidenum">
              <a:rPr lang="en-ID" smtClean="0"/>
              <a:t>42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7807176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dirty="0"/>
              <a:t>Alat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Mengumpulkan</a:t>
            </a:r>
            <a:r>
              <a:rPr lang="en-ID" dirty="0"/>
              <a:t> </a:t>
            </a:r>
            <a:r>
              <a:rPr lang="en-ID" dirty="0" err="1"/>
              <a:t>Informasi</a:t>
            </a:r>
            <a:endParaRPr lang="en-ID" dirty="0"/>
          </a:p>
          <a:p>
            <a:r>
              <a:rPr lang="en-ID" dirty="0"/>
              <a:t>- Nmap</a:t>
            </a:r>
          </a:p>
          <a:p>
            <a:r>
              <a:rPr lang="en-ID" dirty="0" err="1"/>
              <a:t>Pemindai</a:t>
            </a:r>
            <a:r>
              <a:rPr lang="en-ID" dirty="0"/>
              <a:t> </a:t>
            </a:r>
            <a:r>
              <a:rPr lang="en-ID" dirty="0" err="1"/>
              <a:t>jaringan</a:t>
            </a:r>
            <a:r>
              <a:rPr lang="en-ID" dirty="0"/>
              <a:t> yang </a:t>
            </a:r>
            <a:r>
              <a:rPr lang="en-ID" dirty="0" err="1"/>
              <a:t>tangguh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mengidentifikasi</a:t>
            </a:r>
            <a:r>
              <a:rPr lang="en-ID" dirty="0"/>
              <a:t> port, </a:t>
            </a:r>
            <a:r>
              <a:rPr lang="en-ID" dirty="0" err="1"/>
              <a:t>layanan</a:t>
            </a:r>
            <a:r>
              <a:rPr lang="en-ID" dirty="0"/>
              <a:t>, dan </a:t>
            </a:r>
            <a:r>
              <a:rPr lang="en-ID" dirty="0" err="1"/>
              <a:t>kerentanan</a:t>
            </a:r>
            <a:r>
              <a:rPr lang="en-ID" dirty="0"/>
              <a:t> yang </a:t>
            </a:r>
            <a:r>
              <a:rPr lang="en-ID" dirty="0" err="1"/>
              <a:t>terbuka</a:t>
            </a:r>
            <a:r>
              <a:rPr lang="en-ID" dirty="0"/>
              <a:t>.</a:t>
            </a:r>
          </a:p>
          <a:p>
            <a:r>
              <a:rPr lang="en-ID" dirty="0"/>
              <a:t>- Shodan</a:t>
            </a:r>
          </a:p>
          <a:p>
            <a:r>
              <a:rPr lang="en-ID" dirty="0" err="1"/>
              <a:t>Mesin</a:t>
            </a:r>
            <a:r>
              <a:rPr lang="en-ID" dirty="0"/>
              <a:t> </a:t>
            </a:r>
            <a:r>
              <a:rPr lang="en-ID" dirty="0" err="1"/>
              <a:t>pencari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perangkat</a:t>
            </a:r>
            <a:r>
              <a:rPr lang="en-ID" dirty="0"/>
              <a:t> yang </a:t>
            </a:r>
            <a:r>
              <a:rPr lang="en-ID" dirty="0" err="1"/>
              <a:t>terhubung</a:t>
            </a:r>
            <a:r>
              <a:rPr lang="en-ID" dirty="0"/>
              <a:t>, </a:t>
            </a:r>
            <a:r>
              <a:rPr lang="en-ID" dirty="0" err="1"/>
              <a:t>memungkinkan</a:t>
            </a:r>
            <a:r>
              <a:rPr lang="en-ID" dirty="0"/>
              <a:t> Anda </a:t>
            </a:r>
            <a:r>
              <a:rPr lang="en-ID" dirty="0" err="1"/>
              <a:t>menemukan</a:t>
            </a:r>
            <a:r>
              <a:rPr lang="en-ID" dirty="0"/>
              <a:t> </a:t>
            </a:r>
            <a:r>
              <a:rPr lang="en-ID" dirty="0" err="1"/>
              <a:t>perangkat</a:t>
            </a:r>
            <a:r>
              <a:rPr lang="en-ID" dirty="0"/>
              <a:t> dan </a:t>
            </a:r>
            <a:r>
              <a:rPr lang="en-ID" dirty="0" err="1"/>
              <a:t>layanan</a:t>
            </a:r>
            <a:r>
              <a:rPr lang="en-ID" dirty="0"/>
              <a:t> </a:t>
            </a:r>
            <a:r>
              <a:rPr lang="en-ID" dirty="0" err="1"/>
              <a:t>tertentu</a:t>
            </a:r>
            <a:r>
              <a:rPr lang="en-ID" dirty="0"/>
              <a:t>.</a:t>
            </a:r>
          </a:p>
          <a:p>
            <a:r>
              <a:rPr lang="en-ID" dirty="0"/>
              <a:t>- </a:t>
            </a:r>
            <a:r>
              <a:rPr lang="en-ID" dirty="0" err="1"/>
              <a:t>Maltego</a:t>
            </a:r>
            <a:endParaRPr lang="en-ID" dirty="0"/>
          </a:p>
          <a:p>
            <a:r>
              <a:rPr lang="en-ID" dirty="0"/>
              <a:t>Alat </a:t>
            </a:r>
            <a:r>
              <a:rPr lang="en-ID" dirty="0" err="1"/>
              <a:t>visualisasi</a:t>
            </a:r>
            <a:r>
              <a:rPr lang="en-ID" dirty="0"/>
              <a:t> data yang </a:t>
            </a:r>
            <a:r>
              <a:rPr lang="en-ID" dirty="0" err="1"/>
              <a:t>membantu</a:t>
            </a:r>
            <a:r>
              <a:rPr lang="en-ID" dirty="0"/>
              <a:t> Anda </a:t>
            </a:r>
            <a:r>
              <a:rPr lang="en-ID" dirty="0" err="1"/>
              <a:t>menganalisis</a:t>
            </a:r>
            <a:r>
              <a:rPr lang="en-ID" dirty="0"/>
              <a:t> dan </a:t>
            </a:r>
            <a:r>
              <a:rPr lang="en-ID" dirty="0" err="1"/>
              <a:t>menautkan</a:t>
            </a:r>
            <a:r>
              <a:rPr lang="en-ID" dirty="0"/>
              <a:t> </a:t>
            </a:r>
            <a:r>
              <a:rPr lang="en-ID" dirty="0" err="1"/>
              <a:t>informasi</a:t>
            </a:r>
            <a:r>
              <a:rPr lang="en-ID" dirty="0"/>
              <a:t> yang </a:t>
            </a:r>
            <a:r>
              <a:rPr lang="en-ID" dirty="0" err="1"/>
              <a:t>dikumpulkan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</a:t>
            </a:r>
            <a:r>
              <a:rPr lang="en-ID" dirty="0" err="1"/>
              <a:t>berbagai</a:t>
            </a:r>
            <a:r>
              <a:rPr lang="en-ID" dirty="0"/>
              <a:t> </a:t>
            </a:r>
            <a:r>
              <a:rPr lang="en-ID" dirty="0" err="1"/>
              <a:t>sumber</a:t>
            </a:r>
            <a:r>
              <a:rPr lang="en-ID" dirty="0"/>
              <a:t>.</a:t>
            </a:r>
          </a:p>
          <a:p>
            <a:r>
              <a:rPr lang="en-ID" dirty="0"/>
              <a:t>- Burp Suite</a:t>
            </a:r>
          </a:p>
          <a:p>
            <a:r>
              <a:rPr lang="en-ID" dirty="0"/>
              <a:t>Alat </a:t>
            </a:r>
            <a:r>
              <a:rPr lang="en-ID" dirty="0" err="1"/>
              <a:t>keamanan</a:t>
            </a:r>
            <a:r>
              <a:rPr lang="en-ID" dirty="0"/>
              <a:t> </a:t>
            </a:r>
            <a:r>
              <a:rPr lang="en-ID" dirty="0" err="1"/>
              <a:t>aplikasi</a:t>
            </a:r>
            <a:r>
              <a:rPr lang="en-ID" dirty="0"/>
              <a:t> web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fitur-fitur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pengumpulan</a:t>
            </a:r>
            <a:r>
              <a:rPr lang="en-ID" dirty="0"/>
              <a:t> </a:t>
            </a:r>
            <a:r>
              <a:rPr lang="en-ID" dirty="0" err="1"/>
              <a:t>informasi</a:t>
            </a:r>
            <a:r>
              <a:rPr lang="en-ID" dirty="0"/>
              <a:t>, </a:t>
            </a:r>
            <a:r>
              <a:rPr lang="en-ID" dirty="0" err="1"/>
              <a:t>pemindaian</a:t>
            </a:r>
            <a:r>
              <a:rPr lang="en-ID" dirty="0"/>
              <a:t> </a:t>
            </a:r>
            <a:r>
              <a:rPr lang="en-ID" dirty="0" err="1"/>
              <a:t>kerentanan</a:t>
            </a:r>
            <a:r>
              <a:rPr lang="en-ID" dirty="0"/>
              <a:t>, dan </a:t>
            </a:r>
            <a:r>
              <a:rPr lang="en-ID" dirty="0" err="1"/>
              <a:t>eksploitasi</a:t>
            </a:r>
            <a:r>
              <a:rPr lang="en-ID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ECB66A-84AC-4FF3-ADE9-89DD2BB48BAC}" type="slidenum">
              <a:rPr lang="en-ID" smtClean="0"/>
              <a:t>43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16474088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Praktik dan Etika Terbaik dalam Pengumpulan Informasi</a:t>
            </a:r>
          </a:p>
          <a:p>
            <a:r>
              <a:rPr lang="en-ID" dirty="0"/>
              <a:t>- </a:t>
            </a:r>
            <a:r>
              <a:rPr lang="en-ID" dirty="0" err="1"/>
              <a:t>Mendapatkan</a:t>
            </a:r>
            <a:r>
              <a:rPr lang="en-ID" dirty="0"/>
              <a:t> </a:t>
            </a:r>
            <a:r>
              <a:rPr lang="en-ID" dirty="0" err="1"/>
              <a:t>Izin</a:t>
            </a:r>
            <a:endParaRPr lang="en-ID" dirty="0"/>
          </a:p>
          <a:p>
            <a:r>
              <a:rPr lang="en-ID" dirty="0" err="1"/>
              <a:t>Selalu</a:t>
            </a:r>
            <a:r>
              <a:rPr lang="en-ID" dirty="0"/>
              <a:t> </a:t>
            </a:r>
            <a:r>
              <a:rPr lang="en-ID" dirty="0" err="1"/>
              <a:t>dapatkan</a:t>
            </a:r>
            <a:r>
              <a:rPr lang="en-ID" dirty="0"/>
              <a:t> </a:t>
            </a:r>
            <a:r>
              <a:rPr lang="en-ID" dirty="0" err="1"/>
              <a:t>izin</a:t>
            </a:r>
            <a:r>
              <a:rPr lang="en-ID" dirty="0"/>
              <a:t> </a:t>
            </a:r>
            <a:r>
              <a:rPr lang="en-ID" dirty="0" err="1"/>
              <a:t>eksplisit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target </a:t>
            </a:r>
            <a:r>
              <a:rPr lang="en-ID" dirty="0" err="1"/>
              <a:t>sebelum</a:t>
            </a:r>
            <a:r>
              <a:rPr lang="en-ID" dirty="0"/>
              <a:t> </a:t>
            </a:r>
            <a:r>
              <a:rPr lang="en-ID" dirty="0" err="1"/>
              <a:t>melakukan</a:t>
            </a:r>
            <a:r>
              <a:rPr lang="en-ID" dirty="0"/>
              <a:t> </a:t>
            </a:r>
            <a:r>
              <a:rPr lang="en-ID" dirty="0" err="1"/>
              <a:t>kegiatan</a:t>
            </a:r>
            <a:r>
              <a:rPr lang="en-ID" dirty="0"/>
              <a:t> </a:t>
            </a:r>
            <a:r>
              <a:rPr lang="en-ID" dirty="0" err="1"/>
              <a:t>pengumpulan</a:t>
            </a:r>
            <a:r>
              <a:rPr lang="en-ID" dirty="0"/>
              <a:t> </a:t>
            </a:r>
            <a:r>
              <a:rPr lang="en-ID" dirty="0" err="1"/>
              <a:t>informasi</a:t>
            </a:r>
            <a:r>
              <a:rPr lang="en-ID" dirty="0"/>
              <a:t>.</a:t>
            </a:r>
          </a:p>
          <a:p>
            <a:r>
              <a:rPr lang="en-ID" dirty="0"/>
              <a:t>- </a:t>
            </a:r>
            <a:r>
              <a:rPr lang="en-ID" dirty="0" err="1"/>
              <a:t>Menghormati</a:t>
            </a:r>
            <a:r>
              <a:rPr lang="en-ID" dirty="0"/>
              <a:t> </a:t>
            </a:r>
            <a:r>
              <a:rPr lang="en-ID" dirty="0" err="1"/>
              <a:t>Privasi</a:t>
            </a:r>
            <a:endParaRPr lang="en-ID" dirty="0"/>
          </a:p>
          <a:p>
            <a:r>
              <a:rPr lang="en-ID" dirty="0" err="1"/>
              <a:t>Hanya</a:t>
            </a:r>
            <a:r>
              <a:rPr lang="en-ID" dirty="0"/>
              <a:t> </a:t>
            </a:r>
            <a:r>
              <a:rPr lang="en-ID" dirty="0" err="1"/>
              <a:t>kumpulkan</a:t>
            </a:r>
            <a:r>
              <a:rPr lang="en-ID" dirty="0"/>
              <a:t> </a:t>
            </a:r>
            <a:r>
              <a:rPr lang="en-ID" dirty="0" err="1"/>
              <a:t>informasi</a:t>
            </a:r>
            <a:r>
              <a:rPr lang="en-ID" dirty="0"/>
              <a:t> yang </a:t>
            </a:r>
            <a:r>
              <a:rPr lang="en-ID" dirty="0" err="1"/>
              <a:t>tersedia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umum</a:t>
            </a:r>
            <a:r>
              <a:rPr lang="en-ID" dirty="0"/>
              <a:t> </a:t>
            </a:r>
            <a:r>
              <a:rPr lang="en-ID" dirty="0" err="1"/>
              <a:t>atau</a:t>
            </a:r>
            <a:r>
              <a:rPr lang="en-ID" dirty="0"/>
              <a:t> yang </a:t>
            </a:r>
            <a:r>
              <a:rPr lang="en-ID" dirty="0" err="1"/>
              <a:t>diperlukan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tujuan</a:t>
            </a:r>
            <a:r>
              <a:rPr lang="en-ID" dirty="0"/>
              <a:t> Anda yang </a:t>
            </a:r>
            <a:r>
              <a:rPr lang="en-ID" dirty="0" err="1"/>
              <a:t>sah</a:t>
            </a:r>
            <a:r>
              <a:rPr lang="en-ID" dirty="0"/>
              <a:t>.</a:t>
            </a:r>
          </a:p>
          <a:p>
            <a:r>
              <a:rPr lang="en-ID" dirty="0"/>
              <a:t>- </a:t>
            </a:r>
            <a:r>
              <a:rPr lang="en-ID" dirty="0" err="1"/>
              <a:t>Meminimalkan</a:t>
            </a:r>
            <a:r>
              <a:rPr lang="en-ID" dirty="0"/>
              <a:t> </a:t>
            </a:r>
            <a:r>
              <a:rPr lang="en-ID" dirty="0" err="1"/>
              <a:t>Dampak</a:t>
            </a:r>
            <a:endParaRPr lang="en-ID" dirty="0"/>
          </a:p>
          <a:p>
            <a:r>
              <a:rPr lang="en-ID" dirty="0" err="1"/>
              <a:t>Hindari</a:t>
            </a:r>
            <a:r>
              <a:rPr lang="en-ID" dirty="0"/>
              <a:t> </a:t>
            </a:r>
            <a:r>
              <a:rPr lang="en-ID" dirty="0" err="1"/>
              <a:t>melakukan</a:t>
            </a:r>
            <a:r>
              <a:rPr lang="en-ID" dirty="0"/>
              <a:t> </a:t>
            </a:r>
            <a:r>
              <a:rPr lang="en-ID" dirty="0" err="1"/>
              <a:t>tindakan</a:t>
            </a:r>
            <a:r>
              <a:rPr lang="en-ID" dirty="0"/>
              <a:t> yang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mengganggu</a:t>
            </a:r>
            <a:r>
              <a:rPr lang="en-ID" dirty="0"/>
              <a:t> </a:t>
            </a:r>
            <a:r>
              <a:rPr lang="en-ID" dirty="0" err="1"/>
              <a:t>atau</a:t>
            </a:r>
            <a:r>
              <a:rPr lang="en-ID" dirty="0"/>
              <a:t> </a:t>
            </a:r>
            <a:r>
              <a:rPr lang="en-ID" dirty="0" err="1"/>
              <a:t>membahayakan</a:t>
            </a:r>
            <a:r>
              <a:rPr lang="en-ID" dirty="0"/>
              <a:t> </a:t>
            </a:r>
            <a:r>
              <a:rPr lang="en-ID" dirty="0" err="1"/>
              <a:t>sistem</a:t>
            </a:r>
            <a:r>
              <a:rPr lang="en-ID" dirty="0"/>
              <a:t> </a:t>
            </a:r>
            <a:r>
              <a:rPr lang="en-ID" dirty="0" err="1"/>
              <a:t>atau</a:t>
            </a:r>
            <a:r>
              <a:rPr lang="en-ID" dirty="0"/>
              <a:t> </a:t>
            </a:r>
            <a:r>
              <a:rPr lang="en-ID" dirty="0" err="1"/>
              <a:t>jaringan</a:t>
            </a:r>
            <a:r>
              <a:rPr lang="en-ID" dirty="0"/>
              <a:t> target.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ECB66A-84AC-4FF3-ADE9-89DD2BB48BAC}" type="slidenum">
              <a:rPr lang="en-ID" smtClean="0"/>
              <a:t>44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43037028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dirty="0" err="1"/>
              <a:t>Analisis</a:t>
            </a:r>
            <a:r>
              <a:rPr lang="en-ID" dirty="0"/>
              <a:t> </a:t>
            </a:r>
            <a:r>
              <a:rPr lang="en-ID" dirty="0" err="1"/>
              <a:t>Kerentanan</a:t>
            </a:r>
            <a:endParaRPr lang="en-ID" dirty="0"/>
          </a:p>
          <a:p>
            <a:r>
              <a:rPr lang="en-ID" dirty="0"/>
              <a:t>Bab 5.</a:t>
            </a:r>
          </a:p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ECB66A-84AC-4FF3-ADE9-89DD2BB48BAC}" type="slidenum">
              <a:rPr lang="en-ID" smtClean="0"/>
              <a:t>45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43688444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i-FI" dirty="0"/>
              <a:t>Analisis Kerentanan: Mengungkap Kelemahan Keamanan Siber</a:t>
            </a:r>
          </a:p>
          <a:p>
            <a:r>
              <a:rPr lang="en-ID" dirty="0" err="1"/>
              <a:t>Presentasi</a:t>
            </a:r>
            <a:r>
              <a:rPr lang="en-ID" dirty="0"/>
              <a:t> </a:t>
            </a: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akan</a:t>
            </a:r>
            <a:r>
              <a:rPr lang="en-ID" dirty="0"/>
              <a:t> </a:t>
            </a:r>
            <a:r>
              <a:rPr lang="en-ID" dirty="0" err="1"/>
              <a:t>memandu</a:t>
            </a:r>
            <a:r>
              <a:rPr lang="en-ID" dirty="0"/>
              <a:t> Anda </a:t>
            </a:r>
            <a:r>
              <a:rPr lang="en-ID" dirty="0" err="1"/>
              <a:t>melalui</a:t>
            </a:r>
            <a:r>
              <a:rPr lang="en-ID" dirty="0"/>
              <a:t> proses </a:t>
            </a:r>
            <a:r>
              <a:rPr lang="en-ID" dirty="0" err="1"/>
              <a:t>penting</a:t>
            </a:r>
            <a:r>
              <a:rPr lang="en-ID" dirty="0"/>
              <a:t> </a:t>
            </a:r>
            <a:r>
              <a:rPr lang="en-ID" dirty="0" err="1"/>
              <a:t>analisis</a:t>
            </a:r>
            <a:r>
              <a:rPr lang="en-ID" dirty="0"/>
              <a:t> </a:t>
            </a:r>
            <a:r>
              <a:rPr lang="en-ID" dirty="0" err="1"/>
              <a:t>kerentanan</a:t>
            </a:r>
            <a:r>
              <a:rPr lang="en-ID" dirty="0"/>
              <a:t>, </a:t>
            </a:r>
            <a:r>
              <a:rPr lang="en-ID" dirty="0" err="1"/>
              <a:t>menguraikan</a:t>
            </a:r>
            <a:r>
              <a:rPr lang="en-ID" dirty="0"/>
              <a:t> </a:t>
            </a:r>
            <a:r>
              <a:rPr lang="en-ID" dirty="0" err="1"/>
              <a:t>tujuan</a:t>
            </a:r>
            <a:r>
              <a:rPr lang="en-ID" dirty="0"/>
              <a:t>, </a:t>
            </a:r>
            <a:r>
              <a:rPr lang="en-ID" dirty="0" err="1"/>
              <a:t>metodologi</a:t>
            </a:r>
            <a:r>
              <a:rPr lang="en-ID" dirty="0"/>
              <a:t>, dan </a:t>
            </a:r>
            <a:r>
              <a:rPr lang="en-ID" dirty="0" err="1"/>
              <a:t>manfaatnya</a:t>
            </a:r>
            <a:r>
              <a:rPr lang="en-ID" dirty="0"/>
              <a:t> </a:t>
            </a:r>
            <a:r>
              <a:rPr lang="en-ID" dirty="0" err="1"/>
              <a:t>bagi</a:t>
            </a:r>
            <a:r>
              <a:rPr lang="en-ID" dirty="0"/>
              <a:t> </a:t>
            </a:r>
            <a:r>
              <a:rPr lang="en-ID" dirty="0" err="1"/>
              <a:t>keamanan</a:t>
            </a:r>
            <a:r>
              <a:rPr lang="en-ID" dirty="0"/>
              <a:t> </a:t>
            </a:r>
            <a:r>
              <a:rPr lang="en-ID" dirty="0" err="1"/>
              <a:t>siber</a:t>
            </a:r>
            <a:r>
              <a:rPr lang="en-ID" dirty="0"/>
              <a:t> </a:t>
            </a:r>
            <a:r>
              <a:rPr lang="en-ID" dirty="0" err="1"/>
              <a:t>organisasi</a:t>
            </a:r>
            <a:r>
              <a:rPr lang="en-ID" dirty="0"/>
              <a:t> Anda.</a:t>
            </a:r>
          </a:p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ECB66A-84AC-4FF3-ADE9-89DD2BB48BAC}" type="slidenum">
              <a:rPr lang="en-ID" smtClean="0"/>
              <a:t>46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45918771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dirty="0" err="1"/>
              <a:t>Memahami</a:t>
            </a:r>
            <a:r>
              <a:rPr lang="en-ID" dirty="0"/>
              <a:t> </a:t>
            </a:r>
            <a:r>
              <a:rPr lang="en-ID" dirty="0" err="1"/>
              <a:t>Tujuan</a:t>
            </a:r>
            <a:r>
              <a:rPr lang="en-ID" dirty="0"/>
              <a:t> </a:t>
            </a:r>
            <a:r>
              <a:rPr lang="en-ID" dirty="0" err="1"/>
              <a:t>Penilaian</a:t>
            </a:r>
            <a:r>
              <a:rPr lang="en-ID" dirty="0"/>
              <a:t> </a:t>
            </a:r>
            <a:r>
              <a:rPr lang="en-ID" dirty="0" err="1"/>
              <a:t>Kerentanan</a:t>
            </a:r>
            <a:endParaRPr lang="en-ID" dirty="0"/>
          </a:p>
          <a:p>
            <a:r>
              <a:rPr lang="en-ID" dirty="0"/>
              <a:t>- </a:t>
            </a:r>
            <a:r>
              <a:rPr lang="en-ID" dirty="0" err="1"/>
              <a:t>Identifikasi</a:t>
            </a:r>
            <a:r>
              <a:rPr lang="en-ID" dirty="0"/>
              <a:t> </a:t>
            </a:r>
            <a:r>
              <a:rPr lang="en-ID" dirty="0" err="1"/>
              <a:t>Kelemahan</a:t>
            </a:r>
            <a:endParaRPr lang="en-ID" dirty="0"/>
          </a:p>
          <a:p>
            <a:r>
              <a:rPr lang="en-ID" dirty="0" err="1"/>
              <a:t>Penilaian</a:t>
            </a:r>
            <a:r>
              <a:rPr lang="en-ID" dirty="0"/>
              <a:t> </a:t>
            </a:r>
            <a:r>
              <a:rPr lang="en-ID" dirty="0" err="1"/>
              <a:t>kerentanan</a:t>
            </a:r>
            <a:r>
              <a:rPr lang="en-ID" dirty="0"/>
              <a:t> </a:t>
            </a:r>
            <a:r>
              <a:rPr lang="en-ID" dirty="0" err="1"/>
              <a:t>mengungkap</a:t>
            </a:r>
            <a:r>
              <a:rPr lang="en-ID" dirty="0"/>
              <a:t> </a:t>
            </a:r>
            <a:r>
              <a:rPr lang="en-ID" dirty="0" err="1"/>
              <a:t>kelemahan</a:t>
            </a:r>
            <a:r>
              <a:rPr lang="en-ID" dirty="0"/>
              <a:t> </a:t>
            </a:r>
            <a:r>
              <a:rPr lang="en-ID" dirty="0" err="1"/>
              <a:t>keamanan</a:t>
            </a:r>
            <a:r>
              <a:rPr lang="en-ID" dirty="0"/>
              <a:t> yang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dieksploitasi</a:t>
            </a:r>
            <a:r>
              <a:rPr lang="en-ID" dirty="0"/>
              <a:t> oleh </a:t>
            </a:r>
            <a:r>
              <a:rPr lang="en-ID" dirty="0" err="1"/>
              <a:t>pelaku</a:t>
            </a:r>
            <a:r>
              <a:rPr lang="en-ID" dirty="0"/>
              <a:t> </a:t>
            </a:r>
            <a:r>
              <a:rPr lang="en-ID" dirty="0" err="1"/>
              <a:t>kejahatan</a:t>
            </a:r>
            <a:r>
              <a:rPr lang="en-ID" dirty="0"/>
              <a:t>.</a:t>
            </a:r>
          </a:p>
          <a:p>
            <a:r>
              <a:rPr lang="en-ID" dirty="0"/>
              <a:t>- </a:t>
            </a:r>
            <a:r>
              <a:rPr lang="en-ID" dirty="0" err="1"/>
              <a:t>Mengurangi</a:t>
            </a:r>
            <a:r>
              <a:rPr lang="en-ID" dirty="0"/>
              <a:t> </a:t>
            </a:r>
            <a:r>
              <a:rPr lang="en-ID" dirty="0" err="1"/>
              <a:t>Risiko</a:t>
            </a:r>
            <a:endParaRPr lang="en-ID" dirty="0"/>
          </a:p>
          <a:p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mengidentifikasi</a:t>
            </a:r>
            <a:r>
              <a:rPr lang="en-ID" dirty="0"/>
              <a:t> dan </a:t>
            </a:r>
            <a:r>
              <a:rPr lang="en-ID" dirty="0" err="1"/>
              <a:t>memitigasi</a:t>
            </a:r>
            <a:r>
              <a:rPr lang="en-ID" dirty="0"/>
              <a:t> </a:t>
            </a:r>
            <a:r>
              <a:rPr lang="en-ID" dirty="0" err="1"/>
              <a:t>kerentanan</a:t>
            </a:r>
            <a:r>
              <a:rPr lang="en-ID" dirty="0"/>
              <a:t>, Anda </a:t>
            </a:r>
            <a:r>
              <a:rPr lang="en-ID" dirty="0" err="1"/>
              <a:t>secara</a:t>
            </a:r>
            <a:r>
              <a:rPr lang="en-ID" dirty="0"/>
              <a:t> </a:t>
            </a:r>
            <a:r>
              <a:rPr lang="en-ID" dirty="0" err="1"/>
              <a:t>proaktif</a:t>
            </a:r>
            <a:r>
              <a:rPr lang="en-ID" dirty="0"/>
              <a:t> </a:t>
            </a:r>
            <a:r>
              <a:rPr lang="en-ID" dirty="0" err="1"/>
              <a:t>mengurangi</a:t>
            </a:r>
            <a:r>
              <a:rPr lang="en-ID" dirty="0"/>
              <a:t> </a:t>
            </a:r>
            <a:r>
              <a:rPr lang="en-ID" dirty="0" err="1"/>
              <a:t>kemungkinan</a:t>
            </a:r>
            <a:r>
              <a:rPr lang="en-ID" dirty="0"/>
              <a:t> </a:t>
            </a:r>
            <a:r>
              <a:rPr lang="en-ID" dirty="0" err="1"/>
              <a:t>serangan</a:t>
            </a:r>
            <a:r>
              <a:rPr lang="en-ID" dirty="0"/>
              <a:t> </a:t>
            </a:r>
            <a:r>
              <a:rPr lang="en-ID" dirty="0" err="1"/>
              <a:t>siber</a:t>
            </a:r>
            <a:r>
              <a:rPr lang="en-ID" dirty="0"/>
              <a:t> yang </a:t>
            </a:r>
            <a:r>
              <a:rPr lang="en-ID" dirty="0" err="1"/>
              <a:t>berhasil</a:t>
            </a:r>
            <a:r>
              <a:rPr lang="en-ID" dirty="0"/>
              <a:t>.</a:t>
            </a:r>
          </a:p>
          <a:p>
            <a:r>
              <a:rPr lang="en-ID" dirty="0"/>
              <a:t>- </a:t>
            </a:r>
            <a:r>
              <a:rPr lang="en-ID" dirty="0" err="1"/>
              <a:t>Kepatuhan</a:t>
            </a:r>
            <a:endParaRPr lang="en-ID" dirty="0"/>
          </a:p>
          <a:p>
            <a:r>
              <a:rPr lang="en-ID" dirty="0" err="1"/>
              <a:t>Memenuhi</a:t>
            </a:r>
            <a:r>
              <a:rPr lang="en-ID" dirty="0"/>
              <a:t> </a:t>
            </a:r>
            <a:r>
              <a:rPr lang="en-ID" dirty="0" err="1"/>
              <a:t>persyaratan</a:t>
            </a:r>
            <a:r>
              <a:rPr lang="en-ID" dirty="0"/>
              <a:t> </a:t>
            </a:r>
            <a:r>
              <a:rPr lang="en-ID" dirty="0" err="1"/>
              <a:t>peraturan</a:t>
            </a:r>
            <a:r>
              <a:rPr lang="en-ID" dirty="0"/>
              <a:t> dan </a:t>
            </a:r>
            <a:r>
              <a:rPr lang="en-ID" dirty="0" err="1"/>
              <a:t>standar</a:t>
            </a:r>
            <a:r>
              <a:rPr lang="en-ID" dirty="0"/>
              <a:t> </a:t>
            </a:r>
            <a:r>
              <a:rPr lang="en-ID" dirty="0" err="1"/>
              <a:t>industri</a:t>
            </a:r>
            <a:r>
              <a:rPr lang="en-ID" dirty="0"/>
              <a:t> </a:t>
            </a:r>
            <a:r>
              <a:rPr lang="en-ID" dirty="0" err="1"/>
              <a:t>sering</a:t>
            </a:r>
            <a:r>
              <a:rPr lang="en-ID" dirty="0"/>
              <a:t> kali </a:t>
            </a:r>
            <a:r>
              <a:rPr lang="en-ID" dirty="0" err="1"/>
              <a:t>membutuhkan</a:t>
            </a:r>
            <a:r>
              <a:rPr lang="en-ID" dirty="0"/>
              <a:t> </a:t>
            </a:r>
            <a:r>
              <a:rPr lang="en-ID" dirty="0" err="1"/>
              <a:t>praktik</a:t>
            </a:r>
            <a:r>
              <a:rPr lang="en-ID" dirty="0"/>
              <a:t> </a:t>
            </a:r>
            <a:r>
              <a:rPr lang="en-ID" dirty="0" err="1"/>
              <a:t>manajemen</a:t>
            </a:r>
            <a:r>
              <a:rPr lang="en-ID" dirty="0"/>
              <a:t> </a:t>
            </a:r>
            <a:r>
              <a:rPr lang="en-ID" dirty="0" err="1"/>
              <a:t>kerentanan</a:t>
            </a:r>
            <a:r>
              <a:rPr lang="en-ID" dirty="0"/>
              <a:t> yang </a:t>
            </a:r>
            <a:r>
              <a:rPr lang="en-ID" dirty="0" err="1"/>
              <a:t>menunjukkan</a:t>
            </a:r>
            <a:r>
              <a:rPr lang="en-ID" dirty="0"/>
              <a:t> </a:t>
            </a:r>
            <a:r>
              <a:rPr lang="en-ID" dirty="0" err="1"/>
              <a:t>praktik</a:t>
            </a:r>
            <a:r>
              <a:rPr lang="en-ID" dirty="0"/>
              <a:t> </a:t>
            </a:r>
            <a:r>
              <a:rPr lang="en-ID" dirty="0" err="1"/>
              <a:t>manajemen</a:t>
            </a:r>
            <a:r>
              <a:rPr lang="en-ID" dirty="0"/>
              <a:t> </a:t>
            </a:r>
            <a:r>
              <a:rPr lang="en-ID" dirty="0" err="1"/>
              <a:t>kerentanan</a:t>
            </a:r>
            <a:r>
              <a:rPr lang="en-ID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ECB66A-84AC-4FF3-ADE9-89DD2BB48BAC}" type="slidenum">
              <a:rPr lang="en-ID" smtClean="0"/>
              <a:t>47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08552702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dirty="0"/>
              <a:t>Proses </a:t>
            </a:r>
            <a:r>
              <a:rPr lang="en-ID" dirty="0" err="1"/>
              <a:t>Penilaian</a:t>
            </a:r>
            <a:r>
              <a:rPr lang="en-ID" dirty="0"/>
              <a:t> </a:t>
            </a:r>
            <a:r>
              <a:rPr lang="en-ID" dirty="0" err="1"/>
              <a:t>Kerentanan</a:t>
            </a:r>
            <a:endParaRPr lang="en-ID" dirty="0"/>
          </a:p>
          <a:p>
            <a:r>
              <a:rPr lang="en-ID" dirty="0"/>
              <a:t>- </a:t>
            </a:r>
            <a:r>
              <a:rPr lang="nb-NO" dirty="0"/>
              <a:t>Perencanaan &amp; Pelingkupan</a:t>
            </a:r>
          </a:p>
          <a:p>
            <a:r>
              <a:rPr lang="nb-NO" dirty="0"/>
              <a:t>Tentukan ruang lingkup penilaian, termasuk aset, sistem, dan vektor ancaman potensial.</a:t>
            </a:r>
          </a:p>
          <a:p>
            <a:r>
              <a:rPr lang="en-ID" dirty="0"/>
              <a:t>- </a:t>
            </a:r>
            <a:r>
              <a:rPr lang="en-ID" dirty="0" err="1"/>
              <a:t>Pengumpulan</a:t>
            </a:r>
            <a:r>
              <a:rPr lang="en-ID" dirty="0"/>
              <a:t> Data</a:t>
            </a:r>
          </a:p>
          <a:p>
            <a:r>
              <a:rPr lang="en-ID" dirty="0" err="1"/>
              <a:t>Kumpulkan</a:t>
            </a:r>
            <a:r>
              <a:rPr lang="en-ID" dirty="0"/>
              <a:t> </a:t>
            </a:r>
            <a:r>
              <a:rPr lang="en-ID" dirty="0" err="1"/>
              <a:t>informasi</a:t>
            </a:r>
            <a:r>
              <a:rPr lang="en-ID" dirty="0"/>
              <a:t> </a:t>
            </a:r>
            <a:r>
              <a:rPr lang="en-ID" dirty="0" err="1"/>
              <a:t>tentang</a:t>
            </a:r>
            <a:r>
              <a:rPr lang="en-ID" dirty="0"/>
              <a:t> </a:t>
            </a:r>
            <a:r>
              <a:rPr lang="en-ID" dirty="0" err="1"/>
              <a:t>lingkungan</a:t>
            </a:r>
            <a:r>
              <a:rPr lang="en-ID" dirty="0"/>
              <a:t>, </a:t>
            </a:r>
            <a:r>
              <a:rPr lang="en-ID" dirty="0" err="1"/>
              <a:t>termasuk</a:t>
            </a:r>
            <a:r>
              <a:rPr lang="en-ID" dirty="0"/>
              <a:t> </a:t>
            </a:r>
            <a:r>
              <a:rPr lang="en-ID" dirty="0" err="1"/>
              <a:t>konfigurasi</a:t>
            </a:r>
            <a:r>
              <a:rPr lang="en-ID" dirty="0"/>
              <a:t> </a:t>
            </a:r>
            <a:r>
              <a:rPr lang="en-ID" dirty="0" err="1"/>
              <a:t>sistem</a:t>
            </a:r>
            <a:r>
              <a:rPr lang="en-ID" dirty="0"/>
              <a:t>, </a:t>
            </a:r>
            <a:r>
              <a:rPr lang="en-ID" dirty="0" err="1"/>
              <a:t>versi</a:t>
            </a:r>
            <a:r>
              <a:rPr lang="en-ID" dirty="0"/>
              <a:t> </a:t>
            </a:r>
            <a:r>
              <a:rPr lang="en-ID" dirty="0" err="1"/>
              <a:t>perangkat</a:t>
            </a:r>
            <a:r>
              <a:rPr lang="en-ID" dirty="0"/>
              <a:t> </a:t>
            </a:r>
            <a:r>
              <a:rPr lang="en-ID" dirty="0" err="1"/>
              <a:t>lunak</a:t>
            </a:r>
            <a:r>
              <a:rPr lang="en-ID" dirty="0"/>
              <a:t>, dan </a:t>
            </a:r>
            <a:r>
              <a:rPr lang="en-ID" dirty="0" err="1"/>
              <a:t>topologi</a:t>
            </a:r>
            <a:r>
              <a:rPr lang="en-ID" dirty="0"/>
              <a:t> </a:t>
            </a:r>
            <a:r>
              <a:rPr lang="en-ID" dirty="0" err="1"/>
              <a:t>jaringan</a:t>
            </a:r>
            <a:r>
              <a:rPr lang="en-ID" dirty="0"/>
              <a:t>.</a:t>
            </a:r>
          </a:p>
          <a:p>
            <a:r>
              <a:rPr lang="en-ID" dirty="0"/>
              <a:t>- </a:t>
            </a:r>
            <a:r>
              <a:rPr lang="en-ID" dirty="0" err="1"/>
              <a:t>Pemindaian</a:t>
            </a:r>
            <a:r>
              <a:rPr lang="en-ID" dirty="0"/>
              <a:t> &amp; </a:t>
            </a:r>
            <a:r>
              <a:rPr lang="en-ID" dirty="0" err="1"/>
              <a:t>Pengujian</a:t>
            </a:r>
            <a:endParaRPr lang="en-ID" dirty="0"/>
          </a:p>
          <a:p>
            <a:r>
              <a:rPr lang="en-ID" dirty="0" err="1"/>
              <a:t>Menggunakan</a:t>
            </a:r>
            <a:r>
              <a:rPr lang="en-ID" dirty="0"/>
              <a:t> </a:t>
            </a:r>
            <a:r>
              <a:rPr lang="en-ID" dirty="0" err="1"/>
              <a:t>alat</a:t>
            </a:r>
            <a:r>
              <a:rPr lang="en-ID" dirty="0"/>
              <a:t> </a:t>
            </a:r>
            <a:r>
              <a:rPr lang="en-ID" dirty="0" err="1"/>
              <a:t>otomatis</a:t>
            </a:r>
            <a:r>
              <a:rPr lang="en-ID" dirty="0"/>
              <a:t> dan </a:t>
            </a:r>
            <a:r>
              <a:rPr lang="en-ID" dirty="0" err="1"/>
              <a:t>teknik</a:t>
            </a:r>
            <a:r>
              <a:rPr lang="en-ID" dirty="0"/>
              <a:t> manual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mengidentifikasi</a:t>
            </a:r>
            <a:r>
              <a:rPr lang="en-ID" dirty="0"/>
              <a:t> </a:t>
            </a:r>
            <a:r>
              <a:rPr lang="en-ID" dirty="0" err="1"/>
              <a:t>kerentanan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sistem</a:t>
            </a:r>
            <a:r>
              <a:rPr lang="en-ID" dirty="0"/>
              <a:t> dan </a:t>
            </a:r>
            <a:r>
              <a:rPr lang="en-ID" dirty="0" err="1"/>
              <a:t>aplikasi</a:t>
            </a:r>
            <a:r>
              <a:rPr lang="en-ID" dirty="0"/>
              <a:t>.</a:t>
            </a:r>
          </a:p>
          <a:p>
            <a:r>
              <a:rPr lang="en-ID" dirty="0"/>
              <a:t>- </a:t>
            </a:r>
            <a:r>
              <a:rPr lang="sv-SE" dirty="0"/>
              <a:t>Analisis &amp; Pelaporan</a:t>
            </a:r>
          </a:p>
          <a:p>
            <a:r>
              <a:rPr lang="sv-SE" dirty="0"/>
              <a:t>Menganalisis hasil penilaian, mengkategorikan kerentanan, dan menghasilkan laporan terperinci dengan rekomendasi.</a:t>
            </a:r>
          </a:p>
          <a:p>
            <a:r>
              <a:rPr lang="en-ID" dirty="0"/>
              <a:t>- </a:t>
            </a:r>
            <a:r>
              <a:rPr lang="en-ID" dirty="0" err="1"/>
              <a:t>Remediasi</a:t>
            </a:r>
            <a:r>
              <a:rPr lang="en-ID" dirty="0"/>
              <a:t> &amp; </a:t>
            </a:r>
            <a:r>
              <a:rPr lang="en-ID" dirty="0" err="1"/>
              <a:t>Validasi</a:t>
            </a:r>
            <a:endParaRPr lang="en-ID" dirty="0"/>
          </a:p>
          <a:p>
            <a:r>
              <a:rPr lang="en-ID" dirty="0" err="1"/>
              <a:t>Menerapkan</a:t>
            </a:r>
            <a:r>
              <a:rPr lang="en-ID" dirty="0"/>
              <a:t> </a:t>
            </a:r>
            <a:r>
              <a:rPr lang="en-ID" dirty="0" err="1"/>
              <a:t>tindakan</a:t>
            </a:r>
            <a:r>
              <a:rPr lang="en-ID" dirty="0"/>
              <a:t> </a:t>
            </a:r>
            <a:r>
              <a:rPr lang="en-ID" dirty="0" err="1"/>
              <a:t>korektif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memitigasi</a:t>
            </a:r>
            <a:r>
              <a:rPr lang="en-ID" dirty="0"/>
              <a:t> </a:t>
            </a:r>
            <a:r>
              <a:rPr lang="en-ID" dirty="0" err="1"/>
              <a:t>kerentanan</a:t>
            </a:r>
            <a:r>
              <a:rPr lang="en-ID" dirty="0"/>
              <a:t> yang </a:t>
            </a:r>
            <a:r>
              <a:rPr lang="en-ID" dirty="0" err="1"/>
              <a:t>teridentifikasi</a:t>
            </a:r>
            <a:r>
              <a:rPr lang="en-ID" dirty="0"/>
              <a:t>, </a:t>
            </a:r>
            <a:r>
              <a:rPr lang="en-ID" dirty="0" err="1"/>
              <a:t>kemudian</a:t>
            </a:r>
            <a:r>
              <a:rPr lang="en-ID" dirty="0"/>
              <a:t> </a:t>
            </a:r>
            <a:r>
              <a:rPr lang="en-ID" dirty="0" err="1"/>
              <a:t>memvalidasi</a:t>
            </a:r>
            <a:r>
              <a:rPr lang="en-ID" dirty="0"/>
              <a:t> </a:t>
            </a:r>
            <a:r>
              <a:rPr lang="en-ID" dirty="0" err="1"/>
              <a:t>keefektifan</a:t>
            </a:r>
            <a:r>
              <a:rPr lang="en-ID" dirty="0"/>
              <a:t> </a:t>
            </a:r>
            <a:r>
              <a:rPr lang="en-ID" dirty="0" err="1"/>
              <a:t>perbaikan</a:t>
            </a:r>
            <a:r>
              <a:rPr lang="en-ID" dirty="0"/>
              <a:t> </a:t>
            </a:r>
            <a:r>
              <a:rPr lang="en-ID" dirty="0" err="1"/>
              <a:t>tersebut</a:t>
            </a:r>
            <a:r>
              <a:rPr lang="en-ID" dirty="0"/>
              <a:t>.</a:t>
            </a:r>
          </a:p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ECB66A-84AC-4FF3-ADE9-89DD2BB48BAC}" type="slidenum">
              <a:rPr lang="en-ID" smtClean="0"/>
              <a:t>48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89429173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i-FI" dirty="0"/>
              <a:t>Mengidentifikasi Kerentanan: Pemindaian dan Pengujian</a:t>
            </a:r>
          </a:p>
          <a:p>
            <a:r>
              <a:rPr lang="en-ID" dirty="0"/>
              <a:t>- </a:t>
            </a:r>
            <a:r>
              <a:rPr lang="en-ID" dirty="0" err="1"/>
              <a:t>Pemindaian</a:t>
            </a:r>
            <a:r>
              <a:rPr lang="en-ID" dirty="0"/>
              <a:t> </a:t>
            </a:r>
            <a:r>
              <a:rPr lang="en-ID" dirty="0" err="1"/>
              <a:t>Otomatis</a:t>
            </a:r>
            <a:endParaRPr lang="en-ID" dirty="0"/>
          </a:p>
          <a:p>
            <a:r>
              <a:rPr lang="en-ID" dirty="0" err="1"/>
              <a:t>Memanfaatkan</a:t>
            </a:r>
            <a:r>
              <a:rPr lang="en-ID" dirty="0"/>
              <a:t> </a:t>
            </a:r>
            <a:r>
              <a:rPr lang="en-ID" dirty="0" err="1"/>
              <a:t>alat</a:t>
            </a:r>
            <a:r>
              <a:rPr lang="en-ID" dirty="0"/>
              <a:t> </a:t>
            </a:r>
            <a:r>
              <a:rPr lang="en-ID" dirty="0" err="1"/>
              <a:t>bantu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mengidentifikasi</a:t>
            </a:r>
            <a:r>
              <a:rPr lang="en-ID" dirty="0"/>
              <a:t> </a:t>
            </a:r>
            <a:r>
              <a:rPr lang="en-ID" dirty="0" err="1"/>
              <a:t>kerentanan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cara</a:t>
            </a:r>
            <a:r>
              <a:rPr lang="en-ID" dirty="0"/>
              <a:t> yang </a:t>
            </a:r>
            <a:r>
              <a:rPr lang="en-ID" dirty="0" err="1"/>
              <a:t>sistematis</a:t>
            </a:r>
            <a:r>
              <a:rPr lang="en-ID" dirty="0"/>
              <a:t> dan </a:t>
            </a:r>
            <a:r>
              <a:rPr lang="en-ID" dirty="0" err="1"/>
              <a:t>efisien</a:t>
            </a:r>
            <a:r>
              <a:rPr lang="en-ID" dirty="0"/>
              <a:t>.</a:t>
            </a:r>
          </a:p>
          <a:p>
            <a:r>
              <a:rPr lang="en-ID" dirty="0"/>
              <a:t>- </a:t>
            </a:r>
            <a:r>
              <a:rPr lang="en-ID" dirty="0" err="1"/>
              <a:t>Pengujian</a:t>
            </a:r>
            <a:r>
              <a:rPr lang="en-ID" dirty="0"/>
              <a:t> </a:t>
            </a:r>
            <a:r>
              <a:rPr lang="en-ID" dirty="0" err="1"/>
              <a:t>Penetrasi</a:t>
            </a:r>
            <a:endParaRPr lang="en-ID" dirty="0"/>
          </a:p>
          <a:p>
            <a:r>
              <a:rPr lang="en-ID" dirty="0" err="1"/>
              <a:t>Mensimulasikan</a:t>
            </a:r>
            <a:r>
              <a:rPr lang="en-ID" dirty="0"/>
              <a:t> </a:t>
            </a:r>
            <a:r>
              <a:rPr lang="en-ID" dirty="0" err="1"/>
              <a:t>serangan</a:t>
            </a:r>
            <a:r>
              <a:rPr lang="en-ID" dirty="0"/>
              <a:t> di dunia </a:t>
            </a:r>
            <a:r>
              <a:rPr lang="en-ID" dirty="0" err="1"/>
              <a:t>nyata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menilai</a:t>
            </a:r>
            <a:r>
              <a:rPr lang="en-ID" dirty="0"/>
              <a:t> </a:t>
            </a:r>
            <a:r>
              <a:rPr lang="en-ID" dirty="0" err="1"/>
              <a:t>efektivitas</a:t>
            </a:r>
            <a:r>
              <a:rPr lang="en-ID" dirty="0"/>
              <a:t> </a:t>
            </a:r>
            <a:r>
              <a:rPr lang="en-ID" dirty="0" err="1"/>
              <a:t>kontrol</a:t>
            </a:r>
            <a:r>
              <a:rPr lang="en-ID" dirty="0"/>
              <a:t> </a:t>
            </a:r>
            <a:r>
              <a:rPr lang="en-ID" dirty="0" err="1"/>
              <a:t>keamanan</a:t>
            </a:r>
            <a:r>
              <a:rPr lang="en-ID" dirty="0"/>
              <a:t> dan </a:t>
            </a:r>
            <a:r>
              <a:rPr lang="en-ID" dirty="0" err="1"/>
              <a:t>mengidentifikasi</a:t>
            </a:r>
            <a:r>
              <a:rPr lang="en-ID" dirty="0"/>
              <a:t> </a:t>
            </a:r>
            <a:r>
              <a:rPr lang="en-ID" dirty="0" err="1"/>
              <a:t>kerentanan</a:t>
            </a:r>
            <a:r>
              <a:rPr lang="en-ID" dirty="0"/>
              <a:t> yang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dieksploitasi</a:t>
            </a:r>
            <a:r>
              <a:rPr lang="en-ID" dirty="0"/>
              <a:t>.</a:t>
            </a:r>
          </a:p>
          <a:p>
            <a:r>
              <a:rPr lang="en-ID" dirty="0"/>
              <a:t>- Audit Manual</a:t>
            </a:r>
          </a:p>
          <a:p>
            <a:r>
              <a:rPr lang="en-ID" dirty="0" err="1"/>
              <a:t>Melakukan</a:t>
            </a:r>
            <a:r>
              <a:rPr lang="en-ID" dirty="0"/>
              <a:t> </a:t>
            </a:r>
            <a:r>
              <a:rPr lang="en-ID" dirty="0" err="1"/>
              <a:t>penilaian</a:t>
            </a:r>
            <a:r>
              <a:rPr lang="en-ID" dirty="0"/>
              <a:t> manual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meninjau</a:t>
            </a:r>
            <a:r>
              <a:rPr lang="en-ID" dirty="0"/>
              <a:t> </a:t>
            </a:r>
            <a:r>
              <a:rPr lang="en-ID" dirty="0" err="1"/>
              <a:t>konfigurasi</a:t>
            </a:r>
            <a:r>
              <a:rPr lang="en-ID" dirty="0"/>
              <a:t> </a:t>
            </a:r>
            <a:r>
              <a:rPr lang="en-ID" dirty="0" err="1"/>
              <a:t>keamanan</a:t>
            </a:r>
            <a:r>
              <a:rPr lang="en-ID" dirty="0"/>
              <a:t>, </a:t>
            </a:r>
            <a:r>
              <a:rPr lang="en-ID" dirty="0" err="1"/>
              <a:t>kontrol</a:t>
            </a:r>
            <a:r>
              <a:rPr lang="en-ID" dirty="0"/>
              <a:t> </a:t>
            </a:r>
            <a:r>
              <a:rPr lang="en-ID" dirty="0" err="1"/>
              <a:t>akses</a:t>
            </a:r>
            <a:r>
              <a:rPr lang="en-ID" dirty="0"/>
              <a:t>, dan </a:t>
            </a:r>
            <a:r>
              <a:rPr lang="en-ID" dirty="0" err="1"/>
              <a:t>aspek-aspek</a:t>
            </a:r>
            <a:r>
              <a:rPr lang="en-ID" dirty="0"/>
              <a:t> </a:t>
            </a:r>
            <a:r>
              <a:rPr lang="en-ID" dirty="0" err="1"/>
              <a:t>terkait</a:t>
            </a:r>
            <a:r>
              <a:rPr lang="en-ID" dirty="0"/>
              <a:t> </a:t>
            </a:r>
            <a:r>
              <a:rPr lang="en-ID" dirty="0" err="1"/>
              <a:t>keamanan</a:t>
            </a:r>
            <a:r>
              <a:rPr lang="en-ID" dirty="0"/>
              <a:t> </a:t>
            </a:r>
            <a:r>
              <a:rPr lang="en-ID" dirty="0" err="1"/>
              <a:t>lainnya</a:t>
            </a:r>
            <a:r>
              <a:rPr lang="en-ID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ECB66A-84AC-4FF3-ADE9-89DD2BB48BAC}" type="slidenum">
              <a:rPr lang="en-ID" smtClean="0"/>
              <a:t>49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4927498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dirty="0" err="1"/>
              <a:t>Analisis</a:t>
            </a:r>
            <a:r>
              <a:rPr lang="en-ID" dirty="0"/>
              <a:t> </a:t>
            </a:r>
            <a:r>
              <a:rPr lang="en-ID" dirty="0" err="1"/>
              <a:t>Keamanan</a:t>
            </a:r>
            <a:r>
              <a:rPr lang="en-ID" dirty="0"/>
              <a:t> dan </a:t>
            </a:r>
            <a:r>
              <a:rPr lang="en-ID" dirty="0" err="1"/>
              <a:t>Metodologi</a:t>
            </a:r>
            <a:r>
              <a:rPr lang="en-ID" dirty="0"/>
              <a:t> </a:t>
            </a:r>
            <a:r>
              <a:rPr lang="en-ID" dirty="0" err="1"/>
              <a:t>Pengujian</a:t>
            </a:r>
            <a:r>
              <a:rPr lang="en-ID" dirty="0"/>
              <a:t> </a:t>
            </a:r>
            <a:r>
              <a:rPr lang="en-ID" dirty="0" err="1"/>
              <a:t>Penetrasi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ECB66A-84AC-4FF3-ADE9-89DD2BB48BAC}" type="slidenum">
              <a:rPr lang="en-ID" smtClean="0"/>
              <a:t>5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65547284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dirty="0" err="1"/>
              <a:t>Mengklasifikasikan</a:t>
            </a:r>
            <a:r>
              <a:rPr lang="en-ID" dirty="0"/>
              <a:t> dan </a:t>
            </a:r>
            <a:r>
              <a:rPr lang="en-ID" dirty="0" err="1"/>
              <a:t>Memprioritaskan</a:t>
            </a:r>
            <a:r>
              <a:rPr lang="en-ID" dirty="0"/>
              <a:t> </a:t>
            </a:r>
            <a:r>
              <a:rPr lang="en-ID" dirty="0" err="1"/>
              <a:t>Kerentanan</a:t>
            </a:r>
            <a:endParaRPr lang="en-ID" dirty="0"/>
          </a:p>
          <a:p>
            <a:r>
              <a:rPr lang="en-ID" dirty="0"/>
              <a:t>- Tingkat </a:t>
            </a:r>
            <a:r>
              <a:rPr lang="en-ID" dirty="0" err="1"/>
              <a:t>keparahan</a:t>
            </a:r>
            <a:endParaRPr lang="en-ID" dirty="0"/>
          </a:p>
          <a:p>
            <a:r>
              <a:rPr lang="en-ID" dirty="0" err="1"/>
              <a:t>Kategorikan</a:t>
            </a:r>
            <a:r>
              <a:rPr lang="en-ID" dirty="0"/>
              <a:t> </a:t>
            </a:r>
            <a:r>
              <a:rPr lang="en-ID" dirty="0" err="1"/>
              <a:t>kerentanan</a:t>
            </a:r>
            <a:r>
              <a:rPr lang="en-ID" dirty="0"/>
              <a:t> </a:t>
            </a:r>
            <a:r>
              <a:rPr lang="en-ID" dirty="0" err="1"/>
              <a:t>berdasarkan</a:t>
            </a:r>
            <a:r>
              <a:rPr lang="en-ID" dirty="0"/>
              <a:t> </a:t>
            </a:r>
            <a:r>
              <a:rPr lang="en-ID" dirty="0" err="1"/>
              <a:t>potensi</a:t>
            </a:r>
            <a:r>
              <a:rPr lang="en-ID" dirty="0"/>
              <a:t> </a:t>
            </a:r>
            <a:r>
              <a:rPr lang="en-ID" dirty="0" err="1"/>
              <a:t>dampaknya</a:t>
            </a:r>
            <a:r>
              <a:rPr lang="en-ID" dirty="0"/>
              <a:t>, </a:t>
            </a:r>
            <a:r>
              <a:rPr lang="en-ID" dirty="0" err="1"/>
              <a:t>seperti</a:t>
            </a:r>
            <a:r>
              <a:rPr lang="en-ID" dirty="0"/>
              <a:t> </a:t>
            </a:r>
            <a:r>
              <a:rPr lang="en-ID" dirty="0" err="1"/>
              <a:t>rendah</a:t>
            </a:r>
            <a:r>
              <a:rPr lang="en-ID" dirty="0"/>
              <a:t>, </a:t>
            </a:r>
            <a:r>
              <a:rPr lang="en-ID" dirty="0" err="1"/>
              <a:t>sedang</a:t>
            </a:r>
            <a:r>
              <a:rPr lang="en-ID" dirty="0"/>
              <a:t>, </a:t>
            </a:r>
            <a:r>
              <a:rPr lang="en-ID" dirty="0" err="1"/>
              <a:t>tinggi</a:t>
            </a:r>
            <a:r>
              <a:rPr lang="en-ID" dirty="0"/>
              <a:t>, </a:t>
            </a:r>
            <a:r>
              <a:rPr lang="en-ID" dirty="0" err="1"/>
              <a:t>atau</a:t>
            </a:r>
            <a:r>
              <a:rPr lang="en-ID" dirty="0"/>
              <a:t> </a:t>
            </a:r>
            <a:r>
              <a:rPr lang="en-ID" dirty="0" err="1"/>
              <a:t>kritis</a:t>
            </a:r>
            <a:r>
              <a:rPr lang="en-ID" dirty="0"/>
              <a:t>.</a:t>
            </a:r>
          </a:p>
          <a:p>
            <a:r>
              <a:rPr lang="en-ID" dirty="0"/>
              <a:t>- </a:t>
            </a:r>
            <a:r>
              <a:rPr lang="en-ID" dirty="0" err="1"/>
              <a:t>Risiko</a:t>
            </a:r>
            <a:endParaRPr lang="en-ID" dirty="0"/>
          </a:p>
          <a:p>
            <a:r>
              <a:rPr lang="en-ID" dirty="0" err="1"/>
              <a:t>Menilai</a:t>
            </a:r>
            <a:r>
              <a:rPr lang="en-ID" dirty="0"/>
              <a:t> </a:t>
            </a:r>
            <a:r>
              <a:rPr lang="en-ID" dirty="0" err="1"/>
              <a:t>kemungkinan</a:t>
            </a:r>
            <a:r>
              <a:rPr lang="en-ID" dirty="0"/>
              <a:t> </a:t>
            </a:r>
            <a:r>
              <a:rPr lang="en-ID" dirty="0" err="1"/>
              <a:t>kerentanan</a:t>
            </a:r>
            <a:r>
              <a:rPr lang="en-ID" dirty="0"/>
              <a:t> </a:t>
            </a:r>
            <a:r>
              <a:rPr lang="en-ID" dirty="0" err="1"/>
              <a:t>dieksploitasi</a:t>
            </a:r>
            <a:r>
              <a:rPr lang="en-ID" dirty="0"/>
              <a:t> dan </a:t>
            </a:r>
            <a:r>
              <a:rPr lang="en-ID" dirty="0" err="1"/>
              <a:t>potensi</a:t>
            </a:r>
            <a:r>
              <a:rPr lang="en-ID" dirty="0"/>
              <a:t> </a:t>
            </a:r>
            <a:r>
              <a:rPr lang="en-ID" dirty="0" err="1"/>
              <a:t>kerusakan</a:t>
            </a:r>
            <a:r>
              <a:rPr lang="en-ID" dirty="0"/>
              <a:t> yang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ditimbulkannya</a:t>
            </a:r>
            <a:r>
              <a:rPr lang="en-ID" dirty="0"/>
              <a:t>.</a:t>
            </a:r>
          </a:p>
          <a:p>
            <a:r>
              <a:rPr lang="en-ID" dirty="0"/>
              <a:t>- </a:t>
            </a:r>
            <a:r>
              <a:rPr lang="en-ID" dirty="0" err="1"/>
              <a:t>Eksploitasi</a:t>
            </a:r>
            <a:endParaRPr lang="en-ID" dirty="0"/>
          </a:p>
          <a:p>
            <a:r>
              <a:rPr lang="en-ID" dirty="0" err="1"/>
              <a:t>Pertimbangkan</a:t>
            </a:r>
            <a:r>
              <a:rPr lang="en-ID" dirty="0"/>
              <a:t> </a:t>
            </a:r>
            <a:r>
              <a:rPr lang="en-ID" dirty="0" err="1"/>
              <a:t>kemudahan</a:t>
            </a:r>
            <a:r>
              <a:rPr lang="en-ID" dirty="0"/>
              <a:t> </a:t>
            </a:r>
            <a:r>
              <a:rPr lang="en-ID" dirty="0" err="1"/>
              <a:t>suatu</a:t>
            </a:r>
            <a:r>
              <a:rPr lang="en-ID" dirty="0"/>
              <a:t> </a:t>
            </a:r>
            <a:r>
              <a:rPr lang="en-ID" dirty="0" err="1"/>
              <a:t>kerentanan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dieksploitasi</a:t>
            </a:r>
            <a:r>
              <a:rPr lang="en-ID" dirty="0"/>
              <a:t>, </a:t>
            </a:r>
            <a:r>
              <a:rPr lang="en-ID" dirty="0" err="1"/>
              <a:t>termasuk</a:t>
            </a:r>
            <a:r>
              <a:rPr lang="en-ID" dirty="0"/>
              <a:t> </a:t>
            </a:r>
            <a:r>
              <a:rPr lang="en-ID" dirty="0" err="1"/>
              <a:t>ketersediaan</a:t>
            </a:r>
            <a:r>
              <a:rPr lang="en-ID" dirty="0"/>
              <a:t> </a:t>
            </a:r>
            <a:r>
              <a:rPr lang="en-ID" dirty="0" err="1"/>
              <a:t>alat</a:t>
            </a:r>
            <a:r>
              <a:rPr lang="en-ID" dirty="0"/>
              <a:t> dan </a:t>
            </a:r>
            <a:r>
              <a:rPr lang="en-ID" dirty="0" err="1"/>
              <a:t>teknik</a:t>
            </a:r>
            <a:r>
              <a:rPr lang="en-ID" dirty="0"/>
              <a:t>.</a:t>
            </a:r>
          </a:p>
          <a:p>
            <a:r>
              <a:rPr lang="en-ID" dirty="0"/>
              <a:t>- </a:t>
            </a:r>
            <a:r>
              <a:rPr lang="en-ID" dirty="0" err="1"/>
              <a:t>Dampak</a:t>
            </a:r>
            <a:endParaRPr lang="en-ID" dirty="0"/>
          </a:p>
          <a:p>
            <a:r>
              <a:rPr lang="en-ID" dirty="0" err="1"/>
              <a:t>Mengevaluasi</a:t>
            </a:r>
            <a:r>
              <a:rPr lang="en-ID" dirty="0"/>
              <a:t> </a:t>
            </a:r>
            <a:r>
              <a:rPr lang="en-ID" dirty="0" err="1"/>
              <a:t>dampak</a:t>
            </a:r>
            <a:r>
              <a:rPr lang="en-ID" dirty="0"/>
              <a:t> </a:t>
            </a:r>
            <a:r>
              <a:rPr lang="en-ID" dirty="0" err="1"/>
              <a:t>potensial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</a:t>
            </a:r>
            <a:r>
              <a:rPr lang="en-ID" dirty="0" err="1"/>
              <a:t>serangan</a:t>
            </a:r>
            <a:r>
              <a:rPr lang="en-ID" dirty="0"/>
              <a:t> yang </a:t>
            </a:r>
            <a:r>
              <a:rPr lang="en-ID" dirty="0" err="1"/>
              <a:t>berhasil</a:t>
            </a:r>
            <a:r>
              <a:rPr lang="en-ID" dirty="0"/>
              <a:t>, </a:t>
            </a:r>
            <a:r>
              <a:rPr lang="en-ID" dirty="0" err="1"/>
              <a:t>seperti</a:t>
            </a:r>
            <a:r>
              <a:rPr lang="en-ID" dirty="0"/>
              <a:t> </a:t>
            </a:r>
            <a:r>
              <a:rPr lang="en-ID" dirty="0" err="1"/>
              <a:t>pembobolan</a:t>
            </a:r>
            <a:r>
              <a:rPr lang="en-ID" dirty="0"/>
              <a:t> data, </a:t>
            </a:r>
            <a:r>
              <a:rPr lang="en-ID" dirty="0" err="1"/>
              <a:t>waktu</a:t>
            </a:r>
            <a:r>
              <a:rPr lang="en-ID" dirty="0"/>
              <a:t> </a:t>
            </a:r>
            <a:r>
              <a:rPr lang="en-ID" dirty="0" err="1"/>
              <a:t>henti</a:t>
            </a:r>
            <a:r>
              <a:rPr lang="en-ID" dirty="0"/>
              <a:t> </a:t>
            </a:r>
            <a:r>
              <a:rPr lang="en-ID" dirty="0" err="1"/>
              <a:t>sistem</a:t>
            </a:r>
            <a:r>
              <a:rPr lang="en-ID" dirty="0"/>
              <a:t>, </a:t>
            </a:r>
            <a:r>
              <a:rPr lang="en-ID" dirty="0" err="1"/>
              <a:t>atau</a:t>
            </a:r>
            <a:r>
              <a:rPr lang="en-ID" dirty="0"/>
              <a:t> </a:t>
            </a:r>
            <a:r>
              <a:rPr lang="en-ID" dirty="0" err="1"/>
              <a:t>kerugian</a:t>
            </a:r>
            <a:r>
              <a:rPr lang="en-ID" dirty="0"/>
              <a:t> </a:t>
            </a:r>
            <a:r>
              <a:rPr lang="en-ID" dirty="0" err="1"/>
              <a:t>finansial</a:t>
            </a:r>
            <a:endParaRPr lang="en-ID" dirty="0"/>
          </a:p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ECB66A-84AC-4FF3-ADE9-89DD2BB48BAC}" type="slidenum">
              <a:rPr lang="en-ID" smtClean="0"/>
              <a:t>50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69140599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i-FI" dirty="0"/>
              <a:t>Menilai Risiko Kerentanan yang Teridentifikasi</a:t>
            </a:r>
          </a:p>
          <a:p>
            <a:r>
              <a:rPr lang="fi-FI" dirty="0"/>
              <a:t>- Analisis Ancaman</a:t>
            </a:r>
          </a:p>
          <a:p>
            <a:r>
              <a:rPr lang="fi-FI" dirty="0"/>
              <a:t>Identifikasi pelaku ancaman potensial, motivasi mereka, dan jenis serangan yang mungkin mereka lakukan.</a:t>
            </a:r>
          </a:p>
          <a:p>
            <a:r>
              <a:rPr lang="en-ID" dirty="0"/>
              <a:t>- </a:t>
            </a:r>
            <a:r>
              <a:rPr lang="en-ID" dirty="0" err="1"/>
              <a:t>Evaluasi</a:t>
            </a:r>
            <a:r>
              <a:rPr lang="en-ID" dirty="0"/>
              <a:t> </a:t>
            </a:r>
            <a:r>
              <a:rPr lang="en-ID" dirty="0" err="1"/>
              <a:t>Kerentanan</a:t>
            </a:r>
            <a:endParaRPr lang="en-ID" dirty="0"/>
          </a:p>
          <a:p>
            <a:r>
              <a:rPr lang="en-ID" dirty="0" err="1"/>
              <a:t>Menilai</a:t>
            </a:r>
            <a:r>
              <a:rPr lang="en-ID" dirty="0"/>
              <a:t> </a:t>
            </a:r>
            <a:r>
              <a:rPr lang="en-ID" dirty="0" err="1"/>
              <a:t>tingkat</a:t>
            </a:r>
            <a:r>
              <a:rPr lang="en-ID" dirty="0"/>
              <a:t> </a:t>
            </a:r>
            <a:r>
              <a:rPr lang="en-ID" dirty="0" err="1"/>
              <a:t>keparahan</a:t>
            </a:r>
            <a:r>
              <a:rPr lang="en-ID" dirty="0"/>
              <a:t> dan </a:t>
            </a:r>
            <a:r>
              <a:rPr lang="en-ID" dirty="0" err="1"/>
              <a:t>kemampuan</a:t>
            </a:r>
            <a:r>
              <a:rPr lang="en-ID" dirty="0"/>
              <a:t> </a:t>
            </a:r>
            <a:r>
              <a:rPr lang="en-ID" dirty="0" err="1"/>
              <a:t>eksploitasi</a:t>
            </a:r>
            <a:r>
              <a:rPr lang="en-ID" dirty="0"/>
              <a:t> </a:t>
            </a:r>
            <a:r>
              <a:rPr lang="en-ID" dirty="0" err="1"/>
              <a:t>kerentanan</a:t>
            </a:r>
            <a:r>
              <a:rPr lang="en-ID" dirty="0"/>
              <a:t> yang </a:t>
            </a:r>
            <a:r>
              <a:rPr lang="en-ID" dirty="0" err="1"/>
              <a:t>teridentifikasi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konteks</a:t>
            </a:r>
            <a:r>
              <a:rPr lang="en-ID" dirty="0"/>
              <a:t> </a:t>
            </a:r>
            <a:r>
              <a:rPr lang="en-ID" dirty="0" err="1"/>
              <a:t>ancaman</a:t>
            </a:r>
            <a:r>
              <a:rPr lang="en-ID" dirty="0"/>
              <a:t> yang </a:t>
            </a:r>
            <a:r>
              <a:rPr lang="en-ID" dirty="0" err="1"/>
              <a:t>diketahui</a:t>
            </a:r>
            <a:r>
              <a:rPr lang="en-ID" dirty="0"/>
              <a:t>.</a:t>
            </a:r>
          </a:p>
          <a:p>
            <a:r>
              <a:rPr lang="en-ID" dirty="0"/>
              <a:t>- </a:t>
            </a:r>
            <a:r>
              <a:rPr lang="en-ID" dirty="0" err="1"/>
              <a:t>Penilaian</a:t>
            </a:r>
            <a:r>
              <a:rPr lang="en-ID" dirty="0"/>
              <a:t> </a:t>
            </a:r>
            <a:r>
              <a:rPr lang="en-ID" dirty="0" err="1"/>
              <a:t>Dampak</a:t>
            </a:r>
            <a:endParaRPr lang="en-ID" dirty="0"/>
          </a:p>
          <a:p>
            <a:r>
              <a:rPr lang="en-ID" dirty="0" err="1"/>
              <a:t>Tentukan</a:t>
            </a:r>
            <a:r>
              <a:rPr lang="en-ID" dirty="0"/>
              <a:t> </a:t>
            </a:r>
            <a:r>
              <a:rPr lang="en-ID" dirty="0" err="1"/>
              <a:t>konsekuensi</a:t>
            </a:r>
            <a:r>
              <a:rPr lang="en-ID" dirty="0"/>
              <a:t> </a:t>
            </a:r>
            <a:r>
              <a:rPr lang="en-ID" dirty="0" err="1"/>
              <a:t>potensial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</a:t>
            </a:r>
            <a:r>
              <a:rPr lang="en-ID" dirty="0" err="1"/>
              <a:t>serangan</a:t>
            </a:r>
            <a:r>
              <a:rPr lang="en-ID" dirty="0"/>
              <a:t> yang </a:t>
            </a:r>
            <a:r>
              <a:rPr lang="en-ID" dirty="0" err="1"/>
              <a:t>berhasil</a:t>
            </a:r>
            <a:r>
              <a:rPr lang="en-ID" dirty="0"/>
              <a:t>,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mempertimbangkan</a:t>
            </a:r>
            <a:r>
              <a:rPr lang="en-ID" dirty="0"/>
              <a:t> </a:t>
            </a:r>
            <a:r>
              <a:rPr lang="en-ID" dirty="0" err="1"/>
              <a:t>dampak</a:t>
            </a:r>
            <a:r>
              <a:rPr lang="en-ID" dirty="0"/>
              <a:t> </a:t>
            </a:r>
            <a:r>
              <a:rPr lang="en-ID" dirty="0" err="1"/>
              <a:t>finansial</a:t>
            </a:r>
            <a:r>
              <a:rPr lang="en-ID" dirty="0"/>
              <a:t>, </a:t>
            </a:r>
            <a:r>
              <a:rPr lang="en-ID" dirty="0" err="1"/>
              <a:t>operasional</a:t>
            </a:r>
            <a:r>
              <a:rPr lang="en-ID" dirty="0"/>
              <a:t>, dan </a:t>
            </a:r>
            <a:r>
              <a:rPr lang="en-ID" dirty="0" err="1"/>
              <a:t>reputasi</a:t>
            </a:r>
            <a:r>
              <a:rPr lang="en-ID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ECB66A-84AC-4FF3-ADE9-89DD2BB48BAC}" type="slidenum">
              <a:rPr lang="en-ID" smtClean="0"/>
              <a:t>51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70921092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dirty="0"/>
              <a:t>Strategi </a:t>
            </a:r>
            <a:r>
              <a:rPr lang="en-ID" dirty="0" err="1"/>
              <a:t>Remediasi</a:t>
            </a:r>
            <a:r>
              <a:rPr lang="en-ID" dirty="0"/>
              <a:t>: </a:t>
            </a:r>
            <a:r>
              <a:rPr lang="en-ID" dirty="0" err="1"/>
              <a:t>Penambalan</a:t>
            </a:r>
            <a:r>
              <a:rPr lang="en-ID" dirty="0"/>
              <a:t> dan </a:t>
            </a:r>
            <a:r>
              <a:rPr lang="en-ID" dirty="0" err="1"/>
              <a:t>Mitigasi</a:t>
            </a:r>
            <a:endParaRPr lang="en-ID" dirty="0"/>
          </a:p>
          <a:p>
            <a:r>
              <a:rPr lang="en-ID" dirty="0"/>
              <a:t>- </a:t>
            </a:r>
            <a:r>
              <a:rPr lang="sv-SE" dirty="0"/>
              <a:t>Menambal</a:t>
            </a:r>
          </a:p>
          <a:p>
            <a:r>
              <a:rPr lang="sv-SE" dirty="0"/>
              <a:t>Instal pembaruan keamanan dan tambalan yang disediakan oleh vendor perangkat lunak untuk mengatasi kerentanan yang diketahui.</a:t>
            </a:r>
          </a:p>
          <a:p>
            <a:r>
              <a:rPr lang="en-ID" dirty="0"/>
              <a:t>- </a:t>
            </a:r>
            <a:r>
              <a:rPr lang="en-ID" dirty="0" err="1"/>
              <a:t>Pengerasan</a:t>
            </a:r>
            <a:r>
              <a:rPr lang="en-ID" dirty="0"/>
              <a:t> </a:t>
            </a:r>
            <a:r>
              <a:rPr lang="en-ID" dirty="0" err="1"/>
              <a:t>Konfigurasi</a:t>
            </a:r>
            <a:endParaRPr lang="en-ID" dirty="0"/>
          </a:p>
          <a:p>
            <a:r>
              <a:rPr lang="en-ID" dirty="0" err="1"/>
              <a:t>Memperkuat</a:t>
            </a:r>
            <a:r>
              <a:rPr lang="en-ID" dirty="0"/>
              <a:t> </a:t>
            </a:r>
            <a:r>
              <a:rPr lang="en-ID" dirty="0" err="1"/>
              <a:t>konfigurasi</a:t>
            </a:r>
            <a:r>
              <a:rPr lang="en-ID" dirty="0"/>
              <a:t> </a:t>
            </a:r>
            <a:r>
              <a:rPr lang="en-ID" dirty="0" err="1"/>
              <a:t>sistem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menonaktifkan</a:t>
            </a:r>
            <a:r>
              <a:rPr lang="en-ID" dirty="0"/>
              <a:t> </a:t>
            </a:r>
            <a:r>
              <a:rPr lang="en-ID" dirty="0" err="1"/>
              <a:t>layanan</a:t>
            </a:r>
            <a:r>
              <a:rPr lang="en-ID" dirty="0"/>
              <a:t> yang </a:t>
            </a:r>
            <a:r>
              <a:rPr lang="en-ID" dirty="0" err="1"/>
              <a:t>tidak</a:t>
            </a:r>
            <a:r>
              <a:rPr lang="en-ID" dirty="0"/>
              <a:t> </a:t>
            </a:r>
            <a:r>
              <a:rPr lang="en-ID" dirty="0" err="1"/>
              <a:t>perlu</a:t>
            </a:r>
            <a:r>
              <a:rPr lang="en-ID" dirty="0"/>
              <a:t>, </a:t>
            </a:r>
            <a:r>
              <a:rPr lang="en-ID" dirty="0" err="1"/>
              <a:t>menerapkan</a:t>
            </a:r>
            <a:r>
              <a:rPr lang="en-ID" dirty="0"/>
              <a:t> </a:t>
            </a:r>
            <a:r>
              <a:rPr lang="en-ID" dirty="0" err="1"/>
              <a:t>kontrol</a:t>
            </a:r>
            <a:r>
              <a:rPr lang="en-ID" dirty="0"/>
              <a:t> </a:t>
            </a:r>
            <a:r>
              <a:rPr lang="en-ID" dirty="0" err="1"/>
              <a:t>akses</a:t>
            </a:r>
            <a:r>
              <a:rPr lang="en-ID" dirty="0"/>
              <a:t> yang </a:t>
            </a:r>
            <a:r>
              <a:rPr lang="en-ID" dirty="0" err="1"/>
              <a:t>kuat</a:t>
            </a:r>
            <a:r>
              <a:rPr lang="en-ID" dirty="0"/>
              <a:t>, dan </a:t>
            </a:r>
            <a:r>
              <a:rPr lang="en-ID" dirty="0" err="1"/>
              <a:t>menerapkan</a:t>
            </a:r>
            <a:r>
              <a:rPr lang="en-ID" dirty="0"/>
              <a:t> </a:t>
            </a:r>
            <a:r>
              <a:rPr lang="en-ID" dirty="0" err="1"/>
              <a:t>kebijakan</a:t>
            </a:r>
            <a:r>
              <a:rPr lang="en-ID" dirty="0"/>
              <a:t> </a:t>
            </a:r>
            <a:r>
              <a:rPr lang="en-ID" dirty="0" err="1"/>
              <a:t>keamanan</a:t>
            </a:r>
            <a:r>
              <a:rPr lang="en-ID" dirty="0"/>
              <a:t>.</a:t>
            </a:r>
          </a:p>
          <a:p>
            <a:r>
              <a:rPr lang="en-ID" dirty="0"/>
              <a:t>- </a:t>
            </a:r>
            <a:r>
              <a:rPr lang="en-ID" dirty="0" err="1"/>
              <a:t>Kontrol</a:t>
            </a:r>
            <a:r>
              <a:rPr lang="en-ID" dirty="0"/>
              <a:t> </a:t>
            </a:r>
            <a:r>
              <a:rPr lang="en-ID" dirty="0" err="1"/>
              <a:t>Mitigasi</a:t>
            </a:r>
            <a:endParaRPr lang="en-ID" dirty="0"/>
          </a:p>
          <a:p>
            <a:r>
              <a:rPr lang="en-ID" dirty="0" err="1"/>
              <a:t>Menerapkan</a:t>
            </a:r>
            <a:r>
              <a:rPr lang="en-ID" dirty="0"/>
              <a:t> </a:t>
            </a:r>
            <a:r>
              <a:rPr lang="en-ID" dirty="0" err="1"/>
              <a:t>kontrol</a:t>
            </a:r>
            <a:r>
              <a:rPr lang="en-ID" dirty="0"/>
              <a:t> </a:t>
            </a:r>
            <a:r>
              <a:rPr lang="en-ID" dirty="0" err="1"/>
              <a:t>keamanan</a:t>
            </a:r>
            <a:r>
              <a:rPr lang="en-ID" dirty="0"/>
              <a:t>, </a:t>
            </a:r>
            <a:r>
              <a:rPr lang="en-ID" dirty="0" err="1"/>
              <a:t>seperti</a:t>
            </a:r>
            <a:r>
              <a:rPr lang="en-ID" dirty="0"/>
              <a:t> firewall, </a:t>
            </a:r>
            <a:r>
              <a:rPr lang="en-ID" dirty="0" err="1"/>
              <a:t>sistem</a:t>
            </a:r>
            <a:r>
              <a:rPr lang="en-ID" dirty="0"/>
              <a:t> </a:t>
            </a:r>
            <a:r>
              <a:rPr lang="en-ID" dirty="0" err="1"/>
              <a:t>deteksi</a:t>
            </a:r>
            <a:r>
              <a:rPr lang="en-ID" dirty="0"/>
              <a:t> </a:t>
            </a:r>
            <a:r>
              <a:rPr lang="en-ID" dirty="0" err="1"/>
              <a:t>intrusi</a:t>
            </a:r>
            <a:r>
              <a:rPr lang="en-ID" dirty="0"/>
              <a:t>, dan </a:t>
            </a:r>
            <a:r>
              <a:rPr lang="en-ID" dirty="0" err="1"/>
              <a:t>perangkat</a:t>
            </a:r>
            <a:r>
              <a:rPr lang="en-ID" dirty="0"/>
              <a:t> </a:t>
            </a:r>
            <a:r>
              <a:rPr lang="en-ID" dirty="0" err="1"/>
              <a:t>lunak</a:t>
            </a:r>
            <a:r>
              <a:rPr lang="en-ID" dirty="0"/>
              <a:t> antivirus,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mencegah</a:t>
            </a:r>
            <a:r>
              <a:rPr lang="en-ID" dirty="0"/>
              <a:t> </a:t>
            </a:r>
            <a:r>
              <a:rPr lang="en-ID" dirty="0" err="1"/>
              <a:t>atau</a:t>
            </a:r>
            <a:r>
              <a:rPr lang="en-ID" dirty="0"/>
              <a:t> </a:t>
            </a:r>
            <a:r>
              <a:rPr lang="en-ID" dirty="0" err="1"/>
              <a:t>mendeteksi</a:t>
            </a:r>
            <a:r>
              <a:rPr lang="en-ID" dirty="0"/>
              <a:t> </a:t>
            </a:r>
            <a:r>
              <a:rPr lang="en-ID" dirty="0" err="1"/>
              <a:t>serangan</a:t>
            </a:r>
            <a:r>
              <a:rPr lang="en-ID" dirty="0"/>
              <a:t>.</a:t>
            </a:r>
          </a:p>
          <a:p>
            <a:r>
              <a:rPr lang="en-ID" dirty="0"/>
              <a:t>- Solusi</a:t>
            </a:r>
          </a:p>
          <a:p>
            <a:r>
              <a:rPr lang="en-ID" dirty="0" err="1"/>
              <a:t>Menerapkan</a:t>
            </a:r>
            <a:r>
              <a:rPr lang="en-ID" dirty="0"/>
              <a:t> </a:t>
            </a:r>
            <a:r>
              <a:rPr lang="en-ID" dirty="0" err="1"/>
              <a:t>solusi</a:t>
            </a:r>
            <a:r>
              <a:rPr lang="en-ID" dirty="0"/>
              <a:t> </a:t>
            </a:r>
            <a:r>
              <a:rPr lang="en-ID" dirty="0" err="1"/>
              <a:t>sementara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mengurangi</a:t>
            </a:r>
            <a:r>
              <a:rPr lang="en-ID" dirty="0"/>
              <a:t> </a:t>
            </a:r>
            <a:r>
              <a:rPr lang="en-ID" dirty="0" err="1"/>
              <a:t>risiko</a:t>
            </a:r>
            <a:r>
              <a:rPr lang="en-ID" dirty="0"/>
              <a:t> </a:t>
            </a:r>
            <a:r>
              <a:rPr lang="en-ID" dirty="0" err="1"/>
              <a:t>kerentanan</a:t>
            </a:r>
            <a:r>
              <a:rPr lang="en-ID" dirty="0"/>
              <a:t> </a:t>
            </a:r>
            <a:r>
              <a:rPr lang="en-ID" dirty="0" err="1"/>
              <a:t>sampai</a:t>
            </a:r>
            <a:r>
              <a:rPr lang="en-ID" dirty="0"/>
              <a:t> </a:t>
            </a:r>
            <a:r>
              <a:rPr lang="en-ID" dirty="0" err="1"/>
              <a:t>solusi</a:t>
            </a:r>
            <a:r>
              <a:rPr lang="en-ID" dirty="0"/>
              <a:t> </a:t>
            </a:r>
            <a:r>
              <a:rPr lang="en-ID" dirty="0" err="1"/>
              <a:t>permanen</a:t>
            </a:r>
            <a:r>
              <a:rPr lang="en-ID" dirty="0"/>
              <a:t> </a:t>
            </a:r>
            <a:r>
              <a:rPr lang="en-ID" dirty="0" err="1"/>
              <a:t>tersedia</a:t>
            </a:r>
            <a:r>
              <a:rPr lang="en-ID" dirty="0"/>
              <a:t>.</a:t>
            </a:r>
          </a:p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ECB66A-84AC-4FF3-ADE9-89DD2BB48BAC}" type="slidenum">
              <a:rPr lang="en-ID" smtClean="0"/>
              <a:t>52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18206926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dirty="0" err="1"/>
              <a:t>Menerapkan</a:t>
            </a:r>
            <a:r>
              <a:rPr lang="en-ID" dirty="0"/>
              <a:t> Program </a:t>
            </a:r>
            <a:r>
              <a:rPr lang="en-ID" dirty="0" err="1"/>
              <a:t>Manajemen</a:t>
            </a:r>
            <a:r>
              <a:rPr lang="en-ID" dirty="0"/>
              <a:t> </a:t>
            </a:r>
            <a:r>
              <a:rPr lang="en-ID" dirty="0" err="1"/>
              <a:t>Kerentanan</a:t>
            </a:r>
            <a:endParaRPr lang="en-ID" dirty="0"/>
          </a:p>
          <a:p>
            <a:r>
              <a:rPr lang="en-ID" dirty="0"/>
              <a:t>- </a:t>
            </a:r>
            <a:r>
              <a:rPr lang="en-ID" dirty="0" err="1"/>
              <a:t>Inventarisasi</a:t>
            </a:r>
            <a:r>
              <a:rPr lang="en-ID" dirty="0"/>
              <a:t> </a:t>
            </a:r>
            <a:r>
              <a:rPr lang="en-ID" dirty="0" err="1"/>
              <a:t>Aset</a:t>
            </a:r>
            <a:endParaRPr lang="en-ID" dirty="0"/>
          </a:p>
          <a:p>
            <a:r>
              <a:rPr lang="en-ID" dirty="0" err="1"/>
              <a:t>Memelihara</a:t>
            </a:r>
            <a:r>
              <a:rPr lang="en-ID" dirty="0"/>
              <a:t> </a:t>
            </a:r>
            <a:r>
              <a:rPr lang="en-ID" dirty="0" err="1"/>
              <a:t>inventaris</a:t>
            </a:r>
            <a:r>
              <a:rPr lang="en-ID" dirty="0"/>
              <a:t> yang </a:t>
            </a:r>
            <a:r>
              <a:rPr lang="en-ID" dirty="0" err="1"/>
              <a:t>komprehensif</a:t>
            </a:r>
            <a:r>
              <a:rPr lang="en-ID" dirty="0"/>
              <a:t> </a:t>
            </a:r>
            <a:r>
              <a:rPr lang="en-ID" dirty="0" err="1"/>
              <a:t>atas</a:t>
            </a:r>
            <a:r>
              <a:rPr lang="en-ID" dirty="0"/>
              <a:t> </a:t>
            </a:r>
            <a:r>
              <a:rPr lang="en-ID" dirty="0" err="1"/>
              <a:t>semua</a:t>
            </a:r>
            <a:r>
              <a:rPr lang="en-ID" dirty="0"/>
              <a:t> </a:t>
            </a:r>
            <a:r>
              <a:rPr lang="en-ID" dirty="0" err="1"/>
              <a:t>aset</a:t>
            </a:r>
            <a:r>
              <a:rPr lang="en-ID" dirty="0"/>
              <a:t> TI, </a:t>
            </a:r>
            <a:r>
              <a:rPr lang="en-ID" dirty="0" err="1"/>
              <a:t>termasuk</a:t>
            </a:r>
            <a:r>
              <a:rPr lang="en-ID" dirty="0"/>
              <a:t> </a:t>
            </a:r>
            <a:r>
              <a:rPr lang="en-ID" dirty="0" err="1"/>
              <a:t>sistem</a:t>
            </a:r>
            <a:r>
              <a:rPr lang="en-ID" dirty="0"/>
              <a:t>, </a:t>
            </a:r>
            <a:r>
              <a:rPr lang="en-ID" dirty="0" err="1"/>
              <a:t>aplikasi</a:t>
            </a:r>
            <a:r>
              <a:rPr lang="en-ID" dirty="0"/>
              <a:t>, dan </a:t>
            </a:r>
            <a:r>
              <a:rPr lang="en-ID" dirty="0" err="1"/>
              <a:t>perangkat</a:t>
            </a:r>
            <a:r>
              <a:rPr lang="en-ID" dirty="0"/>
              <a:t> </a:t>
            </a:r>
            <a:r>
              <a:rPr lang="en-ID" dirty="0" err="1"/>
              <a:t>jaringan</a:t>
            </a:r>
            <a:endParaRPr lang="en-ID" dirty="0"/>
          </a:p>
          <a:p>
            <a:r>
              <a:rPr lang="en-ID" dirty="0"/>
              <a:t>- </a:t>
            </a:r>
            <a:r>
              <a:rPr lang="en-ID" dirty="0" err="1"/>
              <a:t>Pemantauan</a:t>
            </a:r>
            <a:r>
              <a:rPr lang="en-ID" dirty="0"/>
              <a:t> </a:t>
            </a:r>
            <a:r>
              <a:rPr lang="en-ID" dirty="0" err="1"/>
              <a:t>Berkelanjutan</a:t>
            </a:r>
            <a:endParaRPr lang="en-ID" dirty="0"/>
          </a:p>
          <a:p>
            <a:r>
              <a:rPr lang="en-ID" dirty="0" err="1"/>
              <a:t>Memindai</a:t>
            </a:r>
            <a:r>
              <a:rPr lang="en-ID" dirty="0"/>
              <a:t> </a:t>
            </a:r>
            <a:r>
              <a:rPr lang="en-ID" dirty="0" err="1"/>
              <a:t>sistem</a:t>
            </a:r>
            <a:r>
              <a:rPr lang="en-ID" dirty="0"/>
              <a:t> dan </a:t>
            </a:r>
            <a:r>
              <a:rPr lang="en-ID" dirty="0" err="1"/>
              <a:t>aplikasi</a:t>
            </a:r>
            <a:r>
              <a:rPr lang="en-ID" dirty="0"/>
              <a:t> </a:t>
            </a:r>
            <a:r>
              <a:rPr lang="en-ID" dirty="0" err="1"/>
              <a:t>secara</a:t>
            </a:r>
            <a:r>
              <a:rPr lang="en-ID" dirty="0"/>
              <a:t> </a:t>
            </a:r>
            <a:r>
              <a:rPr lang="en-ID" dirty="0" err="1"/>
              <a:t>teratur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mencari</a:t>
            </a:r>
            <a:r>
              <a:rPr lang="en-ID" dirty="0"/>
              <a:t> </a:t>
            </a:r>
            <a:r>
              <a:rPr lang="en-ID" dirty="0" err="1"/>
              <a:t>kerentanan</a:t>
            </a:r>
            <a:r>
              <a:rPr lang="en-ID" dirty="0"/>
              <a:t>, </a:t>
            </a:r>
            <a:r>
              <a:rPr lang="en-ID" dirty="0" err="1"/>
              <a:t>menggunakan</a:t>
            </a:r>
            <a:r>
              <a:rPr lang="en-ID" dirty="0"/>
              <a:t> </a:t>
            </a:r>
            <a:r>
              <a:rPr lang="en-ID" dirty="0" err="1"/>
              <a:t>alat</a:t>
            </a:r>
            <a:r>
              <a:rPr lang="en-ID" dirty="0"/>
              <a:t> </a:t>
            </a:r>
            <a:r>
              <a:rPr lang="en-ID" dirty="0" err="1"/>
              <a:t>bantu</a:t>
            </a:r>
            <a:r>
              <a:rPr lang="en-ID" dirty="0"/>
              <a:t> </a:t>
            </a:r>
            <a:r>
              <a:rPr lang="en-ID" dirty="0" err="1"/>
              <a:t>otomatis</a:t>
            </a:r>
            <a:r>
              <a:rPr lang="en-ID" dirty="0"/>
              <a:t> dan </a:t>
            </a:r>
            <a:r>
              <a:rPr lang="en-ID" dirty="0" err="1"/>
              <a:t>pemeriksaan</a:t>
            </a:r>
            <a:r>
              <a:rPr lang="en-ID" dirty="0"/>
              <a:t> manual.</a:t>
            </a:r>
          </a:p>
          <a:p>
            <a:r>
              <a:rPr lang="en-ID" dirty="0"/>
              <a:t>- </a:t>
            </a:r>
            <a:r>
              <a:rPr lang="en-ID" dirty="0" err="1"/>
              <a:t>Penilaian</a:t>
            </a:r>
            <a:r>
              <a:rPr lang="en-ID" dirty="0"/>
              <a:t> </a:t>
            </a:r>
            <a:r>
              <a:rPr lang="en-ID" dirty="0" err="1"/>
              <a:t>Risiko</a:t>
            </a:r>
            <a:endParaRPr lang="en-ID" dirty="0"/>
          </a:p>
          <a:p>
            <a:r>
              <a:rPr lang="en-ID" dirty="0" err="1"/>
              <a:t>Memprioritaskan</a:t>
            </a:r>
            <a:r>
              <a:rPr lang="en-ID" dirty="0"/>
              <a:t> </a:t>
            </a:r>
            <a:r>
              <a:rPr lang="en-ID" dirty="0" err="1"/>
              <a:t>kerentanan</a:t>
            </a:r>
            <a:r>
              <a:rPr lang="en-ID" dirty="0"/>
              <a:t> </a:t>
            </a:r>
            <a:r>
              <a:rPr lang="en-ID" dirty="0" err="1"/>
              <a:t>berdasarkan</a:t>
            </a:r>
            <a:r>
              <a:rPr lang="en-ID" dirty="0"/>
              <a:t> </a:t>
            </a:r>
            <a:r>
              <a:rPr lang="en-ID" dirty="0" err="1"/>
              <a:t>tingkat</a:t>
            </a:r>
            <a:r>
              <a:rPr lang="en-ID" dirty="0"/>
              <a:t> </a:t>
            </a:r>
            <a:r>
              <a:rPr lang="en-ID" dirty="0" err="1"/>
              <a:t>keparahan</a:t>
            </a:r>
            <a:r>
              <a:rPr lang="en-ID" dirty="0"/>
              <a:t> dan </a:t>
            </a:r>
            <a:r>
              <a:rPr lang="en-ID" dirty="0" err="1"/>
              <a:t>potensi</a:t>
            </a:r>
            <a:r>
              <a:rPr lang="en-ID" dirty="0"/>
              <a:t> </a:t>
            </a:r>
            <a:r>
              <a:rPr lang="en-ID" dirty="0" err="1"/>
              <a:t>dampaknya</a:t>
            </a:r>
            <a:r>
              <a:rPr lang="en-ID" dirty="0"/>
              <a:t> </a:t>
            </a:r>
            <a:r>
              <a:rPr lang="en-ID" dirty="0" err="1"/>
              <a:t>terhadap</a:t>
            </a:r>
            <a:r>
              <a:rPr lang="en-ID" dirty="0"/>
              <a:t> </a:t>
            </a:r>
            <a:r>
              <a:rPr lang="en-ID" dirty="0" err="1"/>
              <a:t>organisasi</a:t>
            </a:r>
            <a:r>
              <a:rPr lang="en-ID" dirty="0"/>
              <a:t>.</a:t>
            </a:r>
          </a:p>
          <a:p>
            <a:r>
              <a:rPr lang="en-ID" dirty="0"/>
              <a:t>- </a:t>
            </a:r>
            <a:r>
              <a:rPr lang="sv-SE" dirty="0"/>
              <a:t>Remediasi &amp; Pelaporan</a:t>
            </a:r>
          </a:p>
          <a:p>
            <a:r>
              <a:rPr lang="sv-SE" dirty="0"/>
              <a:t>Menerapkan strategi remediasi, melacak efektivitas perbaikan, dan melaporkan kerentanan kepada pemangku kepentingan.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ECB66A-84AC-4FF3-ADE9-89DD2BB48BAC}" type="slidenum">
              <a:rPr lang="en-ID" smtClean="0"/>
              <a:t>53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28743421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dirty="0"/>
              <a:t>Kesimpulan: </a:t>
            </a:r>
            <a:r>
              <a:rPr lang="en-ID" dirty="0" err="1"/>
              <a:t>Merangkul</a:t>
            </a:r>
            <a:r>
              <a:rPr lang="en-ID" dirty="0"/>
              <a:t> </a:t>
            </a:r>
            <a:r>
              <a:rPr lang="en-ID" dirty="0" err="1"/>
              <a:t>Analisis</a:t>
            </a:r>
            <a:r>
              <a:rPr lang="en-ID" dirty="0"/>
              <a:t> </a:t>
            </a:r>
            <a:r>
              <a:rPr lang="en-ID" dirty="0" err="1"/>
              <a:t>Kerentanan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Keamanan</a:t>
            </a:r>
            <a:r>
              <a:rPr lang="en-ID" dirty="0"/>
              <a:t> </a:t>
            </a:r>
            <a:r>
              <a:rPr lang="en-ID" dirty="0" err="1"/>
              <a:t>Siber</a:t>
            </a:r>
            <a:r>
              <a:rPr lang="en-ID" dirty="0"/>
              <a:t> yang </a:t>
            </a:r>
            <a:r>
              <a:rPr lang="en-ID" dirty="0" err="1"/>
              <a:t>Lebih</a:t>
            </a:r>
            <a:r>
              <a:rPr lang="en-ID" dirty="0"/>
              <a:t> </a:t>
            </a:r>
            <a:r>
              <a:rPr lang="en-ID" dirty="0" err="1"/>
              <a:t>Kuat</a:t>
            </a:r>
            <a:endParaRPr lang="en-ID" dirty="0"/>
          </a:p>
          <a:p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memasukkan</a:t>
            </a:r>
            <a:r>
              <a:rPr lang="en-ID" dirty="0"/>
              <a:t> </a:t>
            </a:r>
            <a:r>
              <a:rPr lang="en-ID" dirty="0" err="1"/>
              <a:t>analisis</a:t>
            </a:r>
            <a:r>
              <a:rPr lang="en-ID" dirty="0"/>
              <a:t> </a:t>
            </a:r>
            <a:r>
              <a:rPr lang="en-ID" dirty="0" err="1"/>
              <a:t>kerentanan</a:t>
            </a:r>
            <a:r>
              <a:rPr lang="en-ID" dirty="0"/>
              <a:t> </a:t>
            </a:r>
            <a:r>
              <a:rPr lang="en-ID" dirty="0" err="1"/>
              <a:t>ke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strategi </a:t>
            </a:r>
            <a:r>
              <a:rPr lang="en-ID" dirty="0" err="1"/>
              <a:t>keamanan</a:t>
            </a:r>
            <a:r>
              <a:rPr lang="en-ID" dirty="0"/>
              <a:t> Anda, Anda </a:t>
            </a:r>
            <a:r>
              <a:rPr lang="en-ID" dirty="0" err="1"/>
              <a:t>bisa</a:t>
            </a:r>
            <a:r>
              <a:rPr lang="en-ID" dirty="0"/>
              <a:t> </a:t>
            </a:r>
            <a:r>
              <a:rPr lang="en-ID" dirty="0" err="1"/>
              <a:t>secara</a:t>
            </a:r>
            <a:r>
              <a:rPr lang="en-ID" dirty="0"/>
              <a:t> </a:t>
            </a:r>
            <a:r>
              <a:rPr lang="en-ID" dirty="0" err="1"/>
              <a:t>proaktif</a:t>
            </a:r>
            <a:r>
              <a:rPr lang="en-ID" dirty="0"/>
              <a:t> </a:t>
            </a:r>
            <a:r>
              <a:rPr lang="en-ID" dirty="0" err="1"/>
              <a:t>mengidentifikasi</a:t>
            </a:r>
            <a:r>
              <a:rPr lang="en-ID" dirty="0"/>
              <a:t> dan </a:t>
            </a:r>
            <a:r>
              <a:rPr lang="en-ID" dirty="0" err="1"/>
              <a:t>memitigasi</a:t>
            </a:r>
            <a:r>
              <a:rPr lang="en-ID" dirty="0"/>
              <a:t> </a:t>
            </a:r>
            <a:r>
              <a:rPr lang="en-ID" dirty="0" err="1"/>
              <a:t>kelemahan</a:t>
            </a:r>
            <a:r>
              <a:rPr lang="en-ID" dirty="0"/>
              <a:t>, </a:t>
            </a:r>
            <a:r>
              <a:rPr lang="en-ID" dirty="0" err="1"/>
              <a:t>sehingga</a:t>
            </a:r>
            <a:r>
              <a:rPr lang="en-ID" dirty="0"/>
              <a:t> </a:t>
            </a:r>
            <a:r>
              <a:rPr lang="en-ID" dirty="0" err="1"/>
              <a:t>meningkatkan</a:t>
            </a:r>
            <a:r>
              <a:rPr lang="en-ID" dirty="0"/>
              <a:t> </a:t>
            </a:r>
            <a:r>
              <a:rPr lang="en-ID" dirty="0" err="1"/>
              <a:t>ketahanan</a:t>
            </a:r>
            <a:r>
              <a:rPr lang="en-ID" dirty="0"/>
              <a:t> </a:t>
            </a:r>
            <a:r>
              <a:rPr lang="en-ID" dirty="0" err="1"/>
              <a:t>organisasi</a:t>
            </a:r>
            <a:r>
              <a:rPr lang="en-ID" dirty="0"/>
              <a:t> Anda </a:t>
            </a:r>
            <a:r>
              <a:rPr lang="en-ID" dirty="0" err="1"/>
              <a:t>terhadap</a:t>
            </a:r>
            <a:r>
              <a:rPr lang="en-ID" dirty="0"/>
              <a:t> </a:t>
            </a:r>
            <a:r>
              <a:rPr lang="en-ID" dirty="0" err="1"/>
              <a:t>serangan</a:t>
            </a:r>
            <a:r>
              <a:rPr lang="en-ID" dirty="0"/>
              <a:t> </a:t>
            </a:r>
            <a:r>
              <a:rPr lang="en-ID" dirty="0" err="1"/>
              <a:t>siber</a:t>
            </a:r>
            <a:r>
              <a:rPr lang="en-ID" dirty="0"/>
              <a:t>. </a:t>
            </a:r>
            <a:r>
              <a:rPr lang="en-ID" dirty="0" err="1"/>
              <a:t>Ingatlah</a:t>
            </a:r>
            <a:r>
              <a:rPr lang="en-ID" dirty="0"/>
              <a:t>, </a:t>
            </a:r>
            <a:r>
              <a:rPr lang="en-ID" dirty="0" err="1"/>
              <a:t>pemantauan</a:t>
            </a:r>
            <a:r>
              <a:rPr lang="en-ID" dirty="0"/>
              <a:t> </a:t>
            </a:r>
            <a:r>
              <a:rPr lang="en-ID" dirty="0" err="1"/>
              <a:t>berkelanjutan</a:t>
            </a:r>
            <a:r>
              <a:rPr lang="en-ID" dirty="0"/>
              <a:t>, </a:t>
            </a:r>
            <a:r>
              <a:rPr lang="en-ID" dirty="0" err="1"/>
              <a:t>perbaikan</a:t>
            </a:r>
            <a:r>
              <a:rPr lang="en-ID" dirty="0"/>
              <a:t> </a:t>
            </a:r>
            <a:r>
              <a:rPr lang="en-ID" dirty="0" err="1"/>
              <a:t>tepat</a:t>
            </a:r>
            <a:r>
              <a:rPr lang="en-ID" dirty="0"/>
              <a:t> </a:t>
            </a:r>
            <a:r>
              <a:rPr lang="en-ID" dirty="0" err="1"/>
              <a:t>waktu</a:t>
            </a:r>
            <a:r>
              <a:rPr lang="en-ID" dirty="0"/>
              <a:t>, dan </a:t>
            </a:r>
            <a:r>
              <a:rPr lang="en-ID" dirty="0" err="1"/>
              <a:t>peningkatan</a:t>
            </a:r>
            <a:r>
              <a:rPr lang="en-ID" dirty="0"/>
              <a:t> </a:t>
            </a:r>
            <a:r>
              <a:rPr lang="en-ID" dirty="0" err="1"/>
              <a:t>berkelanjutan</a:t>
            </a:r>
            <a:r>
              <a:rPr lang="en-ID" dirty="0"/>
              <a:t> sangat </a:t>
            </a:r>
            <a:r>
              <a:rPr lang="en-ID" dirty="0" err="1"/>
              <a:t>penting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mempertahankan</a:t>
            </a:r>
            <a:r>
              <a:rPr lang="en-ID" dirty="0"/>
              <a:t> </a:t>
            </a:r>
            <a:r>
              <a:rPr lang="en-ID" dirty="0" err="1"/>
              <a:t>postur</a:t>
            </a:r>
            <a:r>
              <a:rPr lang="en-ID" dirty="0"/>
              <a:t> </a:t>
            </a:r>
            <a:r>
              <a:rPr lang="en-ID" dirty="0" err="1"/>
              <a:t>keamanan</a:t>
            </a:r>
            <a:r>
              <a:rPr lang="en-ID" dirty="0"/>
              <a:t> </a:t>
            </a:r>
            <a:r>
              <a:rPr lang="en-ID" dirty="0" err="1"/>
              <a:t>siber</a:t>
            </a:r>
            <a:r>
              <a:rPr lang="en-ID" dirty="0"/>
              <a:t> yang </a:t>
            </a:r>
            <a:r>
              <a:rPr lang="en-ID" dirty="0" err="1"/>
              <a:t>aman</a:t>
            </a:r>
            <a:r>
              <a:rPr lang="en-ID" dirty="0"/>
              <a:t> dan </a:t>
            </a:r>
            <a:r>
              <a:rPr lang="en-ID" dirty="0" err="1"/>
              <a:t>kuat</a:t>
            </a:r>
            <a:r>
              <a:rPr lang="en-ID" dirty="0"/>
              <a:t>.</a:t>
            </a:r>
          </a:p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ECB66A-84AC-4FF3-ADE9-89DD2BB48BAC}" type="slidenum">
              <a:rPr lang="en-ID" smtClean="0"/>
              <a:t>54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80279319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dirty="0" err="1"/>
              <a:t>Metodologi</a:t>
            </a:r>
            <a:r>
              <a:rPr lang="en-ID" dirty="0"/>
              <a:t> </a:t>
            </a:r>
            <a:r>
              <a:rPr lang="en-ID" dirty="0" err="1"/>
              <a:t>Pengujian</a:t>
            </a:r>
            <a:r>
              <a:rPr lang="en-ID" dirty="0"/>
              <a:t> </a:t>
            </a:r>
            <a:r>
              <a:rPr lang="en-ID" dirty="0" err="1"/>
              <a:t>Penetrasi</a:t>
            </a:r>
            <a:r>
              <a:rPr lang="en-ID" dirty="0"/>
              <a:t> </a:t>
            </a:r>
            <a:r>
              <a:rPr lang="en-ID" dirty="0" err="1"/>
              <a:t>Eksternal</a:t>
            </a:r>
            <a:endParaRPr lang="en-ID" dirty="0"/>
          </a:p>
          <a:p>
            <a:r>
              <a:rPr lang="en-ID" dirty="0"/>
              <a:t>Bab 6.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ECB66A-84AC-4FF3-ADE9-89DD2BB48BAC}" type="slidenum">
              <a:rPr lang="en-ID" smtClean="0"/>
              <a:t>55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7316913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dirty="0" err="1"/>
              <a:t>Metodologi</a:t>
            </a:r>
            <a:r>
              <a:rPr lang="en-ID" dirty="0"/>
              <a:t> </a:t>
            </a:r>
            <a:r>
              <a:rPr lang="en-ID" dirty="0" err="1"/>
              <a:t>Pengujian</a:t>
            </a:r>
            <a:r>
              <a:rPr lang="en-ID" dirty="0"/>
              <a:t> </a:t>
            </a:r>
            <a:r>
              <a:rPr lang="en-ID" dirty="0" err="1"/>
              <a:t>Penetrasi</a:t>
            </a:r>
            <a:r>
              <a:rPr lang="en-ID" dirty="0"/>
              <a:t> </a:t>
            </a:r>
            <a:r>
              <a:rPr lang="en-ID" dirty="0" err="1"/>
              <a:t>Eksternal</a:t>
            </a:r>
            <a:endParaRPr lang="en-ID" dirty="0"/>
          </a:p>
          <a:p>
            <a:r>
              <a:rPr lang="en-ID" dirty="0" err="1"/>
              <a:t>Presentasi</a:t>
            </a:r>
            <a:r>
              <a:rPr lang="en-ID" dirty="0"/>
              <a:t> </a:t>
            </a: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menguraikan</a:t>
            </a:r>
            <a:r>
              <a:rPr lang="en-ID" dirty="0"/>
              <a:t> proses </a:t>
            </a:r>
            <a:r>
              <a:rPr lang="en-ID" dirty="0" err="1"/>
              <a:t>sistematis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melakukan</a:t>
            </a:r>
            <a:r>
              <a:rPr lang="en-ID" dirty="0"/>
              <a:t> </a:t>
            </a:r>
            <a:r>
              <a:rPr lang="en-ID" dirty="0" err="1"/>
              <a:t>pengujian</a:t>
            </a:r>
            <a:r>
              <a:rPr lang="en-ID" dirty="0"/>
              <a:t> </a:t>
            </a:r>
            <a:r>
              <a:rPr lang="en-ID" dirty="0" err="1"/>
              <a:t>penetrasi</a:t>
            </a:r>
            <a:r>
              <a:rPr lang="en-ID" dirty="0"/>
              <a:t> </a:t>
            </a:r>
            <a:r>
              <a:rPr lang="en-ID" dirty="0" err="1"/>
              <a:t>eksternal</a:t>
            </a:r>
            <a:r>
              <a:rPr lang="en-ID" dirty="0"/>
              <a:t>, </a:t>
            </a:r>
            <a:r>
              <a:rPr lang="en-ID" dirty="0" err="1"/>
              <a:t>sebuah</a:t>
            </a:r>
            <a:r>
              <a:rPr lang="en-ID" dirty="0"/>
              <a:t> </a:t>
            </a:r>
            <a:r>
              <a:rPr lang="en-ID" dirty="0" err="1"/>
              <a:t>langkah</a:t>
            </a:r>
            <a:r>
              <a:rPr lang="en-ID" dirty="0"/>
              <a:t> </a:t>
            </a:r>
            <a:r>
              <a:rPr lang="en-ID" dirty="0" err="1"/>
              <a:t>keamanan</a:t>
            </a:r>
            <a:r>
              <a:rPr lang="en-ID" dirty="0"/>
              <a:t> yang sangat </a:t>
            </a:r>
            <a:r>
              <a:rPr lang="en-ID" dirty="0" err="1"/>
              <a:t>penting</a:t>
            </a:r>
            <a:r>
              <a:rPr lang="en-ID" dirty="0"/>
              <a:t> </a:t>
            </a:r>
            <a:r>
              <a:rPr lang="en-ID" dirty="0" err="1"/>
              <a:t>bagi</a:t>
            </a:r>
            <a:r>
              <a:rPr lang="en-ID" dirty="0"/>
              <a:t> </a:t>
            </a:r>
            <a:r>
              <a:rPr lang="en-ID" dirty="0" err="1"/>
              <a:t>organisasi</a:t>
            </a:r>
            <a:r>
              <a:rPr lang="en-ID" dirty="0"/>
              <a:t>.</a:t>
            </a:r>
          </a:p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ECB66A-84AC-4FF3-ADE9-89DD2BB48BAC}" type="slidenum">
              <a:rPr lang="en-ID" smtClean="0"/>
              <a:t>56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42508929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dirty="0" err="1"/>
              <a:t>Tujuan</a:t>
            </a:r>
            <a:r>
              <a:rPr lang="en-ID" dirty="0"/>
              <a:t> dan Ruang </a:t>
            </a:r>
            <a:r>
              <a:rPr lang="en-ID" dirty="0" err="1"/>
              <a:t>Lingkup</a:t>
            </a:r>
            <a:endParaRPr lang="en-ID" dirty="0"/>
          </a:p>
          <a:p>
            <a:r>
              <a:rPr lang="en-ID" dirty="0"/>
              <a:t>- </a:t>
            </a:r>
            <a:r>
              <a:rPr lang="en-ID" dirty="0" err="1"/>
              <a:t>Tujuan</a:t>
            </a:r>
            <a:endParaRPr lang="en-ID" dirty="0"/>
          </a:p>
          <a:p>
            <a:r>
              <a:rPr lang="en-ID" dirty="0" err="1"/>
              <a:t>Tujuan</a:t>
            </a:r>
            <a:r>
              <a:rPr lang="en-ID" dirty="0"/>
              <a:t> </a:t>
            </a:r>
            <a:r>
              <a:rPr lang="en-ID" dirty="0" err="1"/>
              <a:t>utamanya</a:t>
            </a:r>
            <a:r>
              <a:rPr lang="en-ID" dirty="0"/>
              <a:t> </a:t>
            </a:r>
            <a:r>
              <a:rPr lang="en-ID" dirty="0" err="1"/>
              <a:t>adalah</a:t>
            </a:r>
            <a:r>
              <a:rPr lang="en-ID" dirty="0"/>
              <a:t> </a:t>
            </a:r>
            <a:r>
              <a:rPr lang="en-ID" dirty="0" err="1"/>
              <a:t>mengidentifikasi</a:t>
            </a:r>
            <a:r>
              <a:rPr lang="en-ID" dirty="0"/>
              <a:t> </a:t>
            </a:r>
            <a:r>
              <a:rPr lang="en-ID" dirty="0" err="1"/>
              <a:t>kerentanan</a:t>
            </a:r>
            <a:r>
              <a:rPr lang="en-ID" dirty="0"/>
              <a:t> dan </a:t>
            </a:r>
            <a:r>
              <a:rPr lang="en-ID" dirty="0" err="1"/>
              <a:t>vektor</a:t>
            </a:r>
            <a:r>
              <a:rPr lang="en-ID" dirty="0"/>
              <a:t> </a:t>
            </a:r>
            <a:r>
              <a:rPr lang="en-ID" dirty="0" err="1"/>
              <a:t>serangan</a:t>
            </a:r>
            <a:r>
              <a:rPr lang="en-ID" dirty="0"/>
              <a:t> </a:t>
            </a:r>
            <a:r>
              <a:rPr lang="en-ID" dirty="0" err="1"/>
              <a:t>potensial</a:t>
            </a:r>
            <a:r>
              <a:rPr lang="en-ID" dirty="0"/>
              <a:t> yang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membahayakan</a:t>
            </a:r>
            <a:r>
              <a:rPr lang="en-ID" dirty="0"/>
              <a:t> </a:t>
            </a:r>
            <a:r>
              <a:rPr lang="en-ID" dirty="0" err="1"/>
              <a:t>postur</a:t>
            </a:r>
            <a:r>
              <a:rPr lang="en-ID" dirty="0"/>
              <a:t> </a:t>
            </a:r>
            <a:r>
              <a:rPr lang="en-ID" dirty="0" err="1"/>
              <a:t>keamanan</a:t>
            </a:r>
            <a:r>
              <a:rPr lang="en-ID" dirty="0"/>
              <a:t> </a:t>
            </a:r>
            <a:r>
              <a:rPr lang="en-ID" dirty="0" err="1"/>
              <a:t>organisasi</a:t>
            </a:r>
            <a:r>
              <a:rPr lang="en-ID" dirty="0"/>
              <a:t>.</a:t>
            </a:r>
          </a:p>
          <a:p>
            <a:r>
              <a:rPr lang="en-ID" dirty="0"/>
              <a:t>- </a:t>
            </a:r>
            <a:r>
              <a:rPr lang="en-ID" dirty="0" err="1"/>
              <a:t>Cakupan</a:t>
            </a:r>
            <a:endParaRPr lang="en-ID" dirty="0"/>
          </a:p>
          <a:p>
            <a:r>
              <a:rPr lang="en-ID" dirty="0" err="1"/>
              <a:t>Cakupan</a:t>
            </a:r>
            <a:r>
              <a:rPr lang="en-ID" dirty="0"/>
              <a:t> </a:t>
            </a:r>
            <a:r>
              <a:rPr lang="en-ID" dirty="0" err="1"/>
              <a:t>mendefinisikan</a:t>
            </a:r>
            <a:r>
              <a:rPr lang="en-ID" dirty="0"/>
              <a:t> </a:t>
            </a:r>
            <a:r>
              <a:rPr lang="en-ID" dirty="0" err="1"/>
              <a:t>aset</a:t>
            </a:r>
            <a:r>
              <a:rPr lang="en-ID" dirty="0"/>
              <a:t> </a:t>
            </a:r>
            <a:r>
              <a:rPr lang="en-ID" dirty="0" err="1"/>
              <a:t>jaringan</a:t>
            </a:r>
            <a:r>
              <a:rPr lang="en-ID" dirty="0"/>
              <a:t>, </a:t>
            </a:r>
            <a:r>
              <a:rPr lang="en-ID" dirty="0" err="1"/>
              <a:t>sistem</a:t>
            </a:r>
            <a:r>
              <a:rPr lang="en-ID" dirty="0"/>
              <a:t>, dan </a:t>
            </a:r>
            <a:r>
              <a:rPr lang="en-ID" dirty="0" err="1"/>
              <a:t>aplikasi</a:t>
            </a:r>
            <a:r>
              <a:rPr lang="en-ID" dirty="0"/>
              <a:t> </a:t>
            </a:r>
            <a:r>
              <a:rPr lang="en-ID" dirty="0" err="1"/>
              <a:t>tertentu</a:t>
            </a:r>
            <a:r>
              <a:rPr lang="en-ID" dirty="0"/>
              <a:t> yang </a:t>
            </a:r>
            <a:r>
              <a:rPr lang="en-ID" dirty="0" err="1"/>
              <a:t>ditargetkan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pengujian</a:t>
            </a:r>
            <a:r>
              <a:rPr lang="en-ID" dirty="0"/>
              <a:t>, </a:t>
            </a:r>
            <a:r>
              <a:rPr lang="en-ID" dirty="0" err="1"/>
              <a:t>termasuk</a:t>
            </a:r>
            <a:r>
              <a:rPr lang="en-ID" dirty="0"/>
              <a:t> </a:t>
            </a:r>
            <a:r>
              <a:rPr lang="en-ID" dirty="0" err="1"/>
              <a:t>aplikasi</a:t>
            </a:r>
            <a:r>
              <a:rPr lang="en-ID" dirty="0"/>
              <a:t> web yang </a:t>
            </a:r>
            <a:r>
              <a:rPr lang="en-ID" dirty="0" err="1"/>
              <a:t>menghadap</a:t>
            </a:r>
            <a:r>
              <a:rPr lang="en-ID" dirty="0"/>
              <a:t> </a:t>
            </a:r>
            <a:r>
              <a:rPr lang="en-ID" dirty="0" err="1"/>
              <a:t>ke</a:t>
            </a:r>
            <a:r>
              <a:rPr lang="en-ID" dirty="0"/>
              <a:t> </a:t>
            </a:r>
            <a:r>
              <a:rPr lang="en-ID" dirty="0" err="1"/>
              <a:t>luar</a:t>
            </a:r>
            <a:r>
              <a:rPr lang="en-ID" dirty="0"/>
              <a:t>, </a:t>
            </a:r>
            <a:r>
              <a:rPr lang="en-ID" dirty="0" err="1"/>
              <a:t>infrastruktur</a:t>
            </a:r>
            <a:r>
              <a:rPr lang="en-ID" dirty="0"/>
              <a:t> </a:t>
            </a:r>
            <a:r>
              <a:rPr lang="en-ID" dirty="0" err="1"/>
              <a:t>jaringan</a:t>
            </a:r>
            <a:r>
              <a:rPr lang="en-ID" dirty="0"/>
              <a:t>, dan </a:t>
            </a:r>
            <a:r>
              <a:rPr lang="en-ID" dirty="0" err="1"/>
              <a:t>layanan</a:t>
            </a:r>
            <a:r>
              <a:rPr lang="en-ID" dirty="0"/>
              <a:t> </a:t>
            </a:r>
            <a:r>
              <a:rPr lang="en-ID" dirty="0" err="1"/>
              <a:t>bisnis</a:t>
            </a:r>
            <a:r>
              <a:rPr lang="en-ID" dirty="0"/>
              <a:t> </a:t>
            </a:r>
            <a:r>
              <a:rPr lang="en-ID" dirty="0" err="1"/>
              <a:t>penting</a:t>
            </a:r>
            <a:r>
              <a:rPr lang="en-ID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ECB66A-84AC-4FF3-ADE9-89DD2BB48BAC}" type="slidenum">
              <a:rPr lang="en-ID" smtClean="0"/>
              <a:t>57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70856085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dirty="0" err="1"/>
              <a:t>Pengujian</a:t>
            </a:r>
            <a:r>
              <a:rPr lang="en-ID" dirty="0"/>
              <a:t> </a:t>
            </a:r>
            <a:r>
              <a:rPr lang="en-ID" dirty="0" err="1"/>
              <a:t>Penetrasi</a:t>
            </a:r>
            <a:r>
              <a:rPr lang="en-ID" dirty="0"/>
              <a:t> </a:t>
            </a:r>
            <a:r>
              <a:rPr lang="en-ID" dirty="0" err="1"/>
              <a:t>Eksternal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ECB66A-84AC-4FF3-ADE9-89DD2BB48BAC}" type="slidenum">
              <a:rPr lang="en-ID" smtClean="0"/>
              <a:t>58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31315039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dirty="0" err="1"/>
              <a:t>Pengumpulan</a:t>
            </a:r>
            <a:r>
              <a:rPr lang="en-ID" dirty="0"/>
              <a:t> </a:t>
            </a:r>
            <a:r>
              <a:rPr lang="en-ID" dirty="0" err="1"/>
              <a:t>Informasi</a:t>
            </a:r>
            <a:r>
              <a:rPr lang="en-ID" dirty="0"/>
              <a:t> dan </a:t>
            </a:r>
            <a:r>
              <a:rPr lang="en-ID" dirty="0" err="1"/>
              <a:t>Pengintaian</a:t>
            </a:r>
            <a:endParaRPr lang="en-ID" dirty="0"/>
          </a:p>
          <a:p>
            <a:r>
              <a:rPr lang="en-ID" dirty="0"/>
              <a:t>- </a:t>
            </a:r>
            <a:r>
              <a:rPr lang="en-ID" dirty="0" err="1"/>
              <a:t>Pasif</a:t>
            </a:r>
            <a:endParaRPr lang="en-ID" dirty="0"/>
          </a:p>
          <a:p>
            <a:r>
              <a:rPr lang="en-ID" dirty="0" err="1"/>
              <a:t>Mengumpulkan</a:t>
            </a:r>
            <a:r>
              <a:rPr lang="en-ID" dirty="0"/>
              <a:t> </a:t>
            </a:r>
            <a:r>
              <a:rPr lang="en-ID" dirty="0" err="1"/>
              <a:t>informasi</a:t>
            </a:r>
            <a:r>
              <a:rPr lang="en-ID" dirty="0"/>
              <a:t> yang </a:t>
            </a:r>
            <a:r>
              <a:rPr lang="en-ID" dirty="0" err="1"/>
              <a:t>tersedia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umum</a:t>
            </a:r>
            <a:r>
              <a:rPr lang="en-ID" dirty="0"/>
              <a:t> </a:t>
            </a:r>
            <a:r>
              <a:rPr lang="en-ID" dirty="0" err="1"/>
              <a:t>seperti</a:t>
            </a:r>
            <a:r>
              <a:rPr lang="en-ID" dirty="0"/>
              <a:t> detail </a:t>
            </a:r>
            <a:r>
              <a:rPr lang="en-ID" dirty="0" err="1"/>
              <a:t>registrasi</a:t>
            </a:r>
            <a:r>
              <a:rPr lang="en-ID" dirty="0"/>
              <a:t> domain, </a:t>
            </a:r>
            <a:r>
              <a:rPr lang="en-ID" dirty="0" err="1"/>
              <a:t>konten</a:t>
            </a:r>
            <a:r>
              <a:rPr lang="en-ID" dirty="0"/>
              <a:t> situs web, dan </a:t>
            </a:r>
            <a:r>
              <a:rPr lang="en-ID" dirty="0" err="1"/>
              <a:t>profil</a:t>
            </a:r>
            <a:r>
              <a:rPr lang="en-ID" dirty="0"/>
              <a:t> media </a:t>
            </a:r>
            <a:r>
              <a:rPr lang="en-ID" dirty="0" err="1"/>
              <a:t>sosial</a:t>
            </a:r>
            <a:r>
              <a:rPr lang="en-ID" dirty="0"/>
              <a:t>.</a:t>
            </a:r>
          </a:p>
          <a:p>
            <a:r>
              <a:rPr lang="en-ID" dirty="0"/>
              <a:t>- </a:t>
            </a:r>
            <a:r>
              <a:rPr lang="en-ID" dirty="0" err="1"/>
              <a:t>Aktif</a:t>
            </a:r>
            <a:endParaRPr lang="en-ID" dirty="0"/>
          </a:p>
          <a:p>
            <a:r>
              <a:rPr lang="en-ID" dirty="0" err="1"/>
              <a:t>Memindai</a:t>
            </a:r>
            <a:r>
              <a:rPr lang="en-ID" dirty="0"/>
              <a:t> port, </a:t>
            </a:r>
            <a:r>
              <a:rPr lang="en-ID" dirty="0" err="1"/>
              <a:t>mengidentifikasi</a:t>
            </a:r>
            <a:r>
              <a:rPr lang="en-ID" dirty="0"/>
              <a:t> </a:t>
            </a:r>
            <a:r>
              <a:rPr lang="en-ID" dirty="0" err="1"/>
              <a:t>layanan</a:t>
            </a:r>
            <a:r>
              <a:rPr lang="en-ID" dirty="0"/>
              <a:t> yang </a:t>
            </a:r>
            <a:r>
              <a:rPr lang="en-ID" dirty="0" err="1"/>
              <a:t>sedang</a:t>
            </a:r>
            <a:r>
              <a:rPr lang="en-ID" dirty="0"/>
              <a:t> </a:t>
            </a:r>
            <a:r>
              <a:rPr lang="en-ID" dirty="0" err="1"/>
              <a:t>berjalan</a:t>
            </a:r>
            <a:r>
              <a:rPr lang="en-ID" dirty="0"/>
              <a:t>, dan </a:t>
            </a:r>
            <a:r>
              <a:rPr lang="en-ID" dirty="0" err="1"/>
              <a:t>melakukan</a:t>
            </a:r>
            <a:r>
              <a:rPr lang="en-ID" dirty="0"/>
              <a:t> </a:t>
            </a:r>
            <a:r>
              <a:rPr lang="en-ID" dirty="0" err="1"/>
              <a:t>pemindaian</a:t>
            </a:r>
            <a:r>
              <a:rPr lang="en-ID" dirty="0"/>
              <a:t> </a:t>
            </a:r>
            <a:r>
              <a:rPr lang="en-ID" dirty="0" err="1"/>
              <a:t>pengintaian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mengumpulkan</a:t>
            </a:r>
            <a:r>
              <a:rPr lang="en-ID" dirty="0"/>
              <a:t> </a:t>
            </a:r>
            <a:r>
              <a:rPr lang="en-ID" dirty="0" err="1"/>
              <a:t>informasi</a:t>
            </a:r>
            <a:r>
              <a:rPr lang="en-ID" dirty="0"/>
              <a:t> </a:t>
            </a:r>
            <a:r>
              <a:rPr lang="en-ID" dirty="0" err="1"/>
              <a:t>tentang</a:t>
            </a:r>
            <a:r>
              <a:rPr lang="en-ID" dirty="0"/>
              <a:t> </a:t>
            </a:r>
            <a:r>
              <a:rPr lang="en-ID" dirty="0" err="1"/>
              <a:t>jaringan</a:t>
            </a:r>
            <a:r>
              <a:rPr lang="en-ID" dirty="0"/>
              <a:t> target.</a:t>
            </a:r>
          </a:p>
          <a:p>
            <a:r>
              <a:rPr lang="en-ID" dirty="0"/>
              <a:t>- </a:t>
            </a:r>
            <a:r>
              <a:rPr lang="en-ID" dirty="0" err="1"/>
              <a:t>Intelijen</a:t>
            </a:r>
            <a:r>
              <a:rPr lang="en-ID" dirty="0"/>
              <a:t> </a:t>
            </a:r>
            <a:r>
              <a:rPr lang="en-ID" dirty="0" err="1"/>
              <a:t>Sumber</a:t>
            </a:r>
            <a:r>
              <a:rPr lang="en-ID" dirty="0"/>
              <a:t> Terbuka</a:t>
            </a:r>
          </a:p>
          <a:p>
            <a:r>
              <a:rPr lang="en-ID" dirty="0" err="1"/>
              <a:t>Memanfaatkan</a:t>
            </a:r>
            <a:r>
              <a:rPr lang="en-ID" dirty="0"/>
              <a:t> platform </a:t>
            </a:r>
            <a:r>
              <a:rPr lang="en-ID" dirty="0" err="1"/>
              <a:t>intelijen</a:t>
            </a:r>
            <a:r>
              <a:rPr lang="en-ID" dirty="0"/>
              <a:t> </a:t>
            </a:r>
            <a:r>
              <a:rPr lang="en-ID" dirty="0" err="1"/>
              <a:t>sumber</a:t>
            </a:r>
            <a:r>
              <a:rPr lang="en-ID" dirty="0"/>
              <a:t> </a:t>
            </a:r>
            <a:r>
              <a:rPr lang="en-ID" dirty="0" err="1"/>
              <a:t>terbuka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mengumpulkan</a:t>
            </a:r>
            <a:r>
              <a:rPr lang="en-ID" dirty="0"/>
              <a:t> </a:t>
            </a:r>
            <a:r>
              <a:rPr lang="en-ID" dirty="0" err="1"/>
              <a:t>informasi</a:t>
            </a:r>
            <a:r>
              <a:rPr lang="en-ID" dirty="0"/>
              <a:t> </a:t>
            </a:r>
            <a:r>
              <a:rPr lang="en-ID" dirty="0" err="1"/>
              <a:t>tentang</a:t>
            </a:r>
            <a:r>
              <a:rPr lang="en-ID" dirty="0"/>
              <a:t> </a:t>
            </a:r>
            <a:r>
              <a:rPr lang="en-ID" dirty="0" err="1"/>
              <a:t>organisasi</a:t>
            </a:r>
            <a:r>
              <a:rPr lang="en-ID" dirty="0"/>
              <a:t> target, </a:t>
            </a:r>
            <a:r>
              <a:rPr lang="en-ID" dirty="0" err="1"/>
              <a:t>karyawan</a:t>
            </a:r>
            <a:r>
              <a:rPr lang="en-ID" dirty="0"/>
              <a:t>, dan </a:t>
            </a:r>
            <a:r>
              <a:rPr lang="en-ID" dirty="0" err="1"/>
              <a:t>aktivitas</a:t>
            </a:r>
            <a:r>
              <a:rPr lang="en-ID" dirty="0"/>
              <a:t> </a:t>
            </a:r>
            <a:r>
              <a:rPr lang="en-ID" dirty="0" err="1"/>
              <a:t>bisnisnya</a:t>
            </a:r>
            <a:r>
              <a:rPr lang="en-ID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ECB66A-84AC-4FF3-ADE9-89DD2BB48BAC}" type="slidenum">
              <a:rPr lang="en-ID" smtClean="0"/>
              <a:t>59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9206900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dirty="0" err="1"/>
              <a:t>Analisis</a:t>
            </a:r>
            <a:r>
              <a:rPr lang="en-ID" dirty="0"/>
              <a:t> </a:t>
            </a:r>
            <a:r>
              <a:rPr lang="en-ID" dirty="0" err="1"/>
              <a:t>Keamanan</a:t>
            </a:r>
            <a:r>
              <a:rPr lang="en-ID" dirty="0"/>
              <a:t> dan </a:t>
            </a:r>
            <a:r>
              <a:rPr lang="en-ID" dirty="0" err="1"/>
              <a:t>Metodologi</a:t>
            </a:r>
            <a:r>
              <a:rPr lang="en-ID" dirty="0"/>
              <a:t> </a:t>
            </a:r>
            <a:r>
              <a:rPr lang="en-ID" dirty="0" err="1"/>
              <a:t>Pengujian</a:t>
            </a:r>
            <a:r>
              <a:rPr lang="en-ID" dirty="0"/>
              <a:t> </a:t>
            </a:r>
            <a:r>
              <a:rPr lang="en-ID" dirty="0" err="1"/>
              <a:t>Penetrasi</a:t>
            </a:r>
            <a:endParaRPr lang="en-ID" dirty="0"/>
          </a:p>
          <a:p>
            <a:endParaRPr lang="en-ID" dirty="0"/>
          </a:p>
          <a:p>
            <a:r>
              <a:rPr lang="en-ID" dirty="0" err="1"/>
              <a:t>Selamat</a:t>
            </a:r>
            <a:r>
              <a:rPr lang="en-ID" dirty="0"/>
              <a:t> </a:t>
            </a:r>
            <a:r>
              <a:rPr lang="en-ID" dirty="0" err="1"/>
              <a:t>datang</a:t>
            </a:r>
            <a:r>
              <a:rPr lang="en-ID" dirty="0"/>
              <a:t>! </a:t>
            </a:r>
            <a:r>
              <a:rPr lang="en-ID" dirty="0" err="1"/>
              <a:t>Presentasi</a:t>
            </a:r>
            <a:r>
              <a:rPr lang="en-ID" dirty="0"/>
              <a:t> </a:t>
            </a: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menguraikan</a:t>
            </a:r>
            <a:r>
              <a:rPr lang="en-ID" dirty="0"/>
              <a:t> </a:t>
            </a:r>
            <a:r>
              <a:rPr lang="en-ID" dirty="0" err="1"/>
              <a:t>metodologi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analisis</a:t>
            </a:r>
            <a:r>
              <a:rPr lang="en-ID" dirty="0"/>
              <a:t> </a:t>
            </a:r>
            <a:r>
              <a:rPr lang="en-ID" dirty="0" err="1"/>
              <a:t>keamanan</a:t>
            </a:r>
            <a:r>
              <a:rPr lang="en-ID" dirty="0"/>
              <a:t> dan </a:t>
            </a:r>
            <a:r>
              <a:rPr lang="en-ID" dirty="0" err="1"/>
              <a:t>pengujian</a:t>
            </a:r>
            <a:r>
              <a:rPr lang="en-ID" dirty="0"/>
              <a:t> </a:t>
            </a:r>
            <a:r>
              <a:rPr lang="en-ID" dirty="0" err="1"/>
              <a:t>penetrasi</a:t>
            </a:r>
            <a:r>
              <a:rPr lang="en-ID" dirty="0"/>
              <a:t>, yang sangat </a:t>
            </a:r>
            <a:r>
              <a:rPr lang="en-ID" dirty="0" err="1"/>
              <a:t>penting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mengidentifikasi</a:t>
            </a:r>
            <a:r>
              <a:rPr lang="en-ID" dirty="0"/>
              <a:t> dan </a:t>
            </a:r>
            <a:r>
              <a:rPr lang="en-ID" dirty="0" err="1"/>
              <a:t>memitigasi</a:t>
            </a:r>
            <a:r>
              <a:rPr lang="en-ID" dirty="0"/>
              <a:t> </a:t>
            </a:r>
            <a:r>
              <a:rPr lang="en-ID" dirty="0" err="1"/>
              <a:t>kerentanan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sistem</a:t>
            </a:r>
            <a:r>
              <a:rPr lang="en-ID" dirty="0"/>
              <a:t> Anda.</a:t>
            </a:r>
          </a:p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ECB66A-84AC-4FF3-ADE9-89DD2BB48BAC}" type="slidenum">
              <a:rPr lang="en-ID" smtClean="0"/>
              <a:t>6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08744792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dirty="0" err="1"/>
              <a:t>Membuat</a:t>
            </a:r>
            <a:r>
              <a:rPr lang="en-ID" dirty="0"/>
              <a:t> Peta </a:t>
            </a:r>
            <a:r>
              <a:rPr lang="en-ID" dirty="0" err="1"/>
              <a:t>Topologi</a:t>
            </a:r>
            <a:r>
              <a:rPr lang="en-ID" dirty="0"/>
              <a:t> </a:t>
            </a:r>
            <a:r>
              <a:rPr lang="en-ID" dirty="0" err="1"/>
              <a:t>Jaringan</a:t>
            </a:r>
            <a:endParaRPr lang="en-ID" dirty="0"/>
          </a:p>
          <a:p>
            <a:r>
              <a:rPr lang="en-ID" dirty="0"/>
              <a:t>- </a:t>
            </a:r>
            <a:r>
              <a:rPr lang="en-ID" dirty="0" err="1"/>
              <a:t>Penemuan</a:t>
            </a:r>
            <a:r>
              <a:rPr lang="en-ID" dirty="0"/>
              <a:t> </a:t>
            </a:r>
            <a:r>
              <a:rPr lang="en-ID" dirty="0" err="1"/>
              <a:t>Jaringan</a:t>
            </a:r>
            <a:endParaRPr lang="en-ID" dirty="0"/>
          </a:p>
          <a:p>
            <a:r>
              <a:rPr lang="en-ID" dirty="0" err="1"/>
              <a:t>Memindai</a:t>
            </a:r>
            <a:r>
              <a:rPr lang="en-ID" dirty="0"/>
              <a:t> </a:t>
            </a:r>
            <a:r>
              <a:rPr lang="en-ID" dirty="0" err="1"/>
              <a:t>jaringan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mengidentifikasi</a:t>
            </a:r>
            <a:r>
              <a:rPr lang="en-ID" dirty="0"/>
              <a:t> </a:t>
            </a:r>
            <a:r>
              <a:rPr lang="en-ID" dirty="0" err="1"/>
              <a:t>semua</a:t>
            </a:r>
            <a:r>
              <a:rPr lang="en-ID" dirty="0"/>
              <a:t> </a:t>
            </a:r>
            <a:r>
              <a:rPr lang="en-ID" dirty="0" err="1"/>
              <a:t>perangkat</a:t>
            </a:r>
            <a:r>
              <a:rPr lang="en-ID" dirty="0"/>
              <a:t> yang </a:t>
            </a:r>
            <a:r>
              <a:rPr lang="en-ID" dirty="0" err="1"/>
              <a:t>terhubung</a:t>
            </a:r>
            <a:r>
              <a:rPr lang="en-ID" dirty="0"/>
              <a:t> dan </a:t>
            </a:r>
            <a:r>
              <a:rPr lang="en-ID" dirty="0" err="1"/>
              <a:t>perannya</a:t>
            </a:r>
            <a:r>
              <a:rPr lang="en-ID" dirty="0"/>
              <a:t>.</a:t>
            </a:r>
          </a:p>
          <a:p>
            <a:r>
              <a:rPr lang="en-ID" dirty="0"/>
              <a:t>- </a:t>
            </a:r>
            <a:r>
              <a:rPr lang="en-ID" dirty="0" err="1"/>
              <a:t>Identifikasi</a:t>
            </a:r>
            <a:r>
              <a:rPr lang="en-ID" dirty="0"/>
              <a:t> </a:t>
            </a:r>
            <a:r>
              <a:rPr lang="en-ID" dirty="0" err="1"/>
              <a:t>Layanan</a:t>
            </a:r>
            <a:endParaRPr lang="en-ID" dirty="0"/>
          </a:p>
          <a:p>
            <a:r>
              <a:rPr lang="en-ID" dirty="0" err="1"/>
              <a:t>Memetakan</a:t>
            </a:r>
            <a:r>
              <a:rPr lang="en-ID" dirty="0"/>
              <a:t> </a:t>
            </a:r>
            <a:r>
              <a:rPr lang="en-ID" dirty="0" err="1"/>
              <a:t>layanan</a:t>
            </a:r>
            <a:r>
              <a:rPr lang="en-ID" dirty="0"/>
              <a:t> yang </a:t>
            </a:r>
            <a:r>
              <a:rPr lang="en-ID" dirty="0" err="1"/>
              <a:t>sedang</a:t>
            </a:r>
            <a:r>
              <a:rPr lang="en-ID" dirty="0"/>
              <a:t> </a:t>
            </a:r>
            <a:r>
              <a:rPr lang="en-ID" dirty="0" err="1"/>
              <a:t>berjalan</a:t>
            </a:r>
            <a:r>
              <a:rPr lang="en-ID" dirty="0"/>
              <a:t> dan port yang </a:t>
            </a:r>
            <a:r>
              <a:rPr lang="en-ID" dirty="0" err="1"/>
              <a:t>terkait</a:t>
            </a:r>
            <a:r>
              <a:rPr lang="en-ID" dirty="0"/>
              <a:t> pada </a:t>
            </a:r>
            <a:r>
              <a:rPr lang="en-ID" dirty="0" err="1"/>
              <a:t>setiap</a:t>
            </a:r>
            <a:r>
              <a:rPr lang="en-ID" dirty="0"/>
              <a:t> </a:t>
            </a:r>
            <a:r>
              <a:rPr lang="en-ID" dirty="0" err="1"/>
              <a:t>perangkat</a:t>
            </a:r>
            <a:r>
              <a:rPr lang="en-ID" dirty="0"/>
              <a:t> yang </a:t>
            </a:r>
            <a:r>
              <a:rPr lang="en-ID" dirty="0" err="1"/>
              <a:t>teridentifikasi</a:t>
            </a:r>
            <a:r>
              <a:rPr lang="en-ID" dirty="0"/>
              <a:t>.</a:t>
            </a:r>
          </a:p>
          <a:p>
            <a:r>
              <a:rPr lang="en-ID" dirty="0"/>
              <a:t>- </a:t>
            </a:r>
            <a:r>
              <a:rPr lang="en-ID" dirty="0" err="1"/>
              <a:t>Analisis</a:t>
            </a:r>
            <a:r>
              <a:rPr lang="en-ID" dirty="0"/>
              <a:t> </a:t>
            </a:r>
            <a:r>
              <a:rPr lang="en-ID" dirty="0" err="1"/>
              <a:t>Aliran</a:t>
            </a:r>
            <a:r>
              <a:rPr lang="en-ID" dirty="0"/>
              <a:t> Data</a:t>
            </a:r>
          </a:p>
          <a:p>
            <a:r>
              <a:rPr lang="en-ID" dirty="0" err="1"/>
              <a:t>Menentukan</a:t>
            </a:r>
            <a:r>
              <a:rPr lang="en-ID" dirty="0"/>
              <a:t> </a:t>
            </a:r>
            <a:r>
              <a:rPr lang="en-ID" dirty="0" err="1"/>
              <a:t>aliran</a:t>
            </a:r>
            <a:r>
              <a:rPr lang="en-ID" dirty="0"/>
              <a:t> data </a:t>
            </a:r>
            <a:r>
              <a:rPr lang="en-ID" dirty="0" err="1"/>
              <a:t>antara</a:t>
            </a:r>
            <a:r>
              <a:rPr lang="en-ID" dirty="0"/>
              <a:t> </a:t>
            </a:r>
            <a:r>
              <a:rPr lang="en-ID" dirty="0" err="1"/>
              <a:t>perangkat</a:t>
            </a:r>
            <a:r>
              <a:rPr lang="en-ID" dirty="0"/>
              <a:t> dan </a:t>
            </a:r>
            <a:r>
              <a:rPr lang="en-ID" dirty="0" err="1"/>
              <a:t>mengidentifikasi</a:t>
            </a:r>
            <a:r>
              <a:rPr lang="en-ID" dirty="0"/>
              <a:t> </a:t>
            </a:r>
            <a:r>
              <a:rPr lang="en-ID" dirty="0" err="1"/>
              <a:t>titik-titik</a:t>
            </a:r>
            <a:r>
              <a:rPr lang="en-ID" dirty="0"/>
              <a:t> </a:t>
            </a:r>
            <a:r>
              <a:rPr lang="en-ID" dirty="0" err="1"/>
              <a:t>kelemahan</a:t>
            </a:r>
            <a:r>
              <a:rPr lang="en-ID" dirty="0"/>
              <a:t> </a:t>
            </a:r>
            <a:r>
              <a:rPr lang="en-ID" dirty="0" err="1"/>
              <a:t>potensial</a:t>
            </a:r>
            <a:r>
              <a:rPr lang="en-ID" dirty="0"/>
              <a:t>.</a:t>
            </a:r>
          </a:p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ECB66A-84AC-4FF3-ADE9-89DD2BB48BAC}" type="slidenum">
              <a:rPr lang="en-ID" smtClean="0"/>
              <a:t>60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069694320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dirty="0" err="1"/>
              <a:t>Identifikasi</a:t>
            </a:r>
            <a:r>
              <a:rPr lang="en-ID" dirty="0"/>
              <a:t> dan </a:t>
            </a:r>
            <a:r>
              <a:rPr lang="en-ID" dirty="0" err="1"/>
              <a:t>Analisis</a:t>
            </a:r>
            <a:r>
              <a:rPr lang="en-ID" dirty="0"/>
              <a:t> </a:t>
            </a:r>
            <a:r>
              <a:rPr lang="en-ID" dirty="0" err="1"/>
              <a:t>Kerentanan</a:t>
            </a:r>
            <a:endParaRPr lang="en-ID" dirty="0"/>
          </a:p>
          <a:p>
            <a:r>
              <a:rPr lang="en-ID" dirty="0"/>
              <a:t>- </a:t>
            </a:r>
            <a:r>
              <a:rPr lang="en-ID" dirty="0" err="1"/>
              <a:t>Pemindaian</a:t>
            </a:r>
            <a:r>
              <a:rPr lang="en-ID" dirty="0"/>
              <a:t> </a:t>
            </a:r>
            <a:r>
              <a:rPr lang="en-ID" dirty="0" err="1"/>
              <a:t>Kerentanan</a:t>
            </a:r>
            <a:endParaRPr lang="en-ID" dirty="0"/>
          </a:p>
          <a:p>
            <a:r>
              <a:rPr lang="en-ID" dirty="0" err="1"/>
              <a:t>Menggunakan</a:t>
            </a:r>
            <a:r>
              <a:rPr lang="en-ID" dirty="0"/>
              <a:t> </a:t>
            </a:r>
            <a:r>
              <a:rPr lang="en-ID" dirty="0" err="1"/>
              <a:t>alat</a:t>
            </a:r>
            <a:r>
              <a:rPr lang="en-ID" dirty="0"/>
              <a:t> </a:t>
            </a:r>
            <a:r>
              <a:rPr lang="en-ID" dirty="0" err="1"/>
              <a:t>otomatis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memindai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mengetahui</a:t>
            </a:r>
            <a:r>
              <a:rPr lang="en-ID" dirty="0"/>
              <a:t> </a:t>
            </a:r>
            <a:r>
              <a:rPr lang="en-ID" dirty="0" err="1"/>
              <a:t>kerentanan</a:t>
            </a:r>
            <a:r>
              <a:rPr lang="en-ID" dirty="0"/>
              <a:t> yang </a:t>
            </a:r>
            <a:r>
              <a:rPr lang="en-ID" dirty="0" err="1"/>
              <a:t>diketahui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sistem</a:t>
            </a:r>
            <a:r>
              <a:rPr lang="en-ID" dirty="0"/>
              <a:t> </a:t>
            </a:r>
            <a:r>
              <a:rPr lang="en-ID" dirty="0" err="1"/>
              <a:t>operasi</a:t>
            </a:r>
            <a:r>
              <a:rPr lang="en-ID" dirty="0"/>
              <a:t>, </a:t>
            </a:r>
            <a:r>
              <a:rPr lang="en-ID" dirty="0" err="1"/>
              <a:t>aplikasi</a:t>
            </a:r>
            <a:r>
              <a:rPr lang="en-ID" dirty="0"/>
              <a:t>, dan </a:t>
            </a:r>
            <a:r>
              <a:rPr lang="en-ID" dirty="0" err="1"/>
              <a:t>perangkat</a:t>
            </a:r>
            <a:r>
              <a:rPr lang="en-ID" dirty="0"/>
              <a:t> </a:t>
            </a:r>
            <a:r>
              <a:rPr lang="en-ID" dirty="0" err="1"/>
              <a:t>jaringan</a:t>
            </a:r>
            <a:r>
              <a:rPr lang="en-ID" dirty="0"/>
              <a:t>.</a:t>
            </a:r>
          </a:p>
          <a:p>
            <a:r>
              <a:rPr lang="en-ID" dirty="0"/>
              <a:t>- </a:t>
            </a:r>
            <a:r>
              <a:rPr lang="en-ID" dirty="0" err="1"/>
              <a:t>Analisis</a:t>
            </a:r>
            <a:r>
              <a:rPr lang="en-ID" dirty="0"/>
              <a:t> Manual</a:t>
            </a:r>
          </a:p>
          <a:p>
            <a:r>
              <a:rPr lang="en-ID" dirty="0" err="1"/>
              <a:t>Melakukan</a:t>
            </a:r>
            <a:r>
              <a:rPr lang="en-ID" dirty="0"/>
              <a:t> </a:t>
            </a:r>
            <a:r>
              <a:rPr lang="en-ID" dirty="0" err="1"/>
              <a:t>analisis</a:t>
            </a:r>
            <a:r>
              <a:rPr lang="en-ID" dirty="0"/>
              <a:t> </a:t>
            </a:r>
            <a:r>
              <a:rPr lang="en-ID" dirty="0" err="1"/>
              <a:t>mendalam</a:t>
            </a:r>
            <a:r>
              <a:rPr lang="en-ID" dirty="0"/>
              <a:t> </a:t>
            </a:r>
            <a:r>
              <a:rPr lang="en-ID" dirty="0" err="1"/>
              <a:t>terhadap</a:t>
            </a:r>
            <a:r>
              <a:rPr lang="en-ID" dirty="0"/>
              <a:t> </a:t>
            </a:r>
            <a:r>
              <a:rPr lang="en-ID" dirty="0" err="1"/>
              <a:t>kerentanan</a:t>
            </a:r>
            <a:r>
              <a:rPr lang="en-ID" dirty="0"/>
              <a:t> yang </a:t>
            </a:r>
            <a:r>
              <a:rPr lang="en-ID" dirty="0" err="1"/>
              <a:t>teridentifikasi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menilai</a:t>
            </a:r>
            <a:r>
              <a:rPr lang="en-ID" dirty="0"/>
              <a:t> </a:t>
            </a:r>
            <a:r>
              <a:rPr lang="en-ID" dirty="0" err="1"/>
              <a:t>tingkat</a:t>
            </a:r>
            <a:r>
              <a:rPr lang="en-ID" dirty="0"/>
              <a:t> </a:t>
            </a:r>
            <a:r>
              <a:rPr lang="en-ID" dirty="0" err="1"/>
              <a:t>keparahan</a:t>
            </a:r>
            <a:r>
              <a:rPr lang="en-ID" dirty="0"/>
              <a:t>, </a:t>
            </a:r>
            <a:r>
              <a:rPr lang="en-ID" dirty="0" err="1"/>
              <a:t>eksploitasi</a:t>
            </a:r>
            <a:r>
              <a:rPr lang="en-ID" dirty="0"/>
              <a:t>, dan </a:t>
            </a:r>
            <a:r>
              <a:rPr lang="en-ID" dirty="0" err="1"/>
              <a:t>potensi</a:t>
            </a:r>
            <a:r>
              <a:rPr lang="en-ID" dirty="0"/>
              <a:t> </a:t>
            </a:r>
            <a:r>
              <a:rPr lang="en-ID" dirty="0" err="1"/>
              <a:t>dampaknya</a:t>
            </a:r>
            <a:r>
              <a:rPr lang="en-ID" dirty="0"/>
              <a:t>.</a:t>
            </a:r>
          </a:p>
          <a:p>
            <a:r>
              <a:rPr lang="en-ID" dirty="0"/>
              <a:t>- </a:t>
            </a:r>
            <a:r>
              <a:rPr lang="en-ID" dirty="0" err="1"/>
              <a:t>Penilaian</a:t>
            </a:r>
            <a:r>
              <a:rPr lang="en-ID" dirty="0"/>
              <a:t> </a:t>
            </a:r>
            <a:r>
              <a:rPr lang="en-ID" dirty="0" err="1"/>
              <a:t>Risiko</a:t>
            </a:r>
            <a:endParaRPr lang="en-ID" dirty="0"/>
          </a:p>
          <a:p>
            <a:r>
              <a:rPr lang="en-ID" dirty="0" err="1"/>
              <a:t>Memprioritaskan</a:t>
            </a:r>
            <a:r>
              <a:rPr lang="en-ID" dirty="0"/>
              <a:t> </a:t>
            </a:r>
            <a:r>
              <a:rPr lang="en-ID" dirty="0" err="1"/>
              <a:t>kerentanan</a:t>
            </a:r>
            <a:r>
              <a:rPr lang="en-ID" dirty="0"/>
              <a:t> </a:t>
            </a:r>
            <a:r>
              <a:rPr lang="en-ID" dirty="0" err="1"/>
              <a:t>berdasarkan</a:t>
            </a:r>
            <a:r>
              <a:rPr lang="en-ID" dirty="0"/>
              <a:t> </a:t>
            </a:r>
            <a:r>
              <a:rPr lang="en-ID" dirty="0" err="1"/>
              <a:t>tingkat</a:t>
            </a:r>
            <a:r>
              <a:rPr lang="en-ID" dirty="0"/>
              <a:t> </a:t>
            </a:r>
            <a:r>
              <a:rPr lang="en-ID" dirty="0" err="1"/>
              <a:t>keparahan</a:t>
            </a:r>
            <a:r>
              <a:rPr lang="en-ID" dirty="0"/>
              <a:t>, </a:t>
            </a:r>
            <a:r>
              <a:rPr lang="en-ID" dirty="0" err="1"/>
              <a:t>kemungkinan</a:t>
            </a:r>
            <a:r>
              <a:rPr lang="en-ID" dirty="0"/>
              <a:t> </a:t>
            </a:r>
            <a:r>
              <a:rPr lang="en-ID" dirty="0" err="1"/>
              <a:t>eksploitasi</a:t>
            </a:r>
            <a:r>
              <a:rPr lang="en-ID" dirty="0"/>
              <a:t>, dan </a:t>
            </a:r>
            <a:r>
              <a:rPr lang="en-ID" dirty="0" err="1"/>
              <a:t>potensi</a:t>
            </a:r>
            <a:r>
              <a:rPr lang="en-ID" dirty="0"/>
              <a:t> </a:t>
            </a:r>
            <a:r>
              <a:rPr lang="en-ID" dirty="0" err="1"/>
              <a:t>dampaknya</a:t>
            </a:r>
            <a:r>
              <a:rPr lang="en-ID" dirty="0"/>
              <a:t> </a:t>
            </a:r>
            <a:r>
              <a:rPr lang="en-ID" dirty="0" err="1"/>
              <a:t>terhadap</a:t>
            </a:r>
            <a:r>
              <a:rPr lang="en-ID" dirty="0"/>
              <a:t> </a:t>
            </a:r>
            <a:r>
              <a:rPr lang="en-ID" dirty="0" err="1"/>
              <a:t>postur</a:t>
            </a:r>
            <a:r>
              <a:rPr lang="en-ID" dirty="0"/>
              <a:t> </a:t>
            </a:r>
            <a:r>
              <a:rPr lang="en-ID" dirty="0" err="1"/>
              <a:t>keamanan</a:t>
            </a:r>
            <a:r>
              <a:rPr lang="en-ID" dirty="0"/>
              <a:t> </a:t>
            </a:r>
            <a:r>
              <a:rPr lang="en-ID" dirty="0" err="1"/>
              <a:t>organisasi</a:t>
            </a:r>
            <a:r>
              <a:rPr lang="en-ID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ECB66A-84AC-4FF3-ADE9-89DD2BB48BAC}" type="slidenum">
              <a:rPr lang="en-ID" smtClean="0"/>
              <a:t>61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65082806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dirty="0" err="1"/>
              <a:t>Eksploitasi</a:t>
            </a:r>
            <a:r>
              <a:rPr lang="en-ID" dirty="0"/>
              <a:t> dan </a:t>
            </a:r>
            <a:r>
              <a:rPr lang="en-ID" dirty="0" err="1"/>
              <a:t>Upaya</a:t>
            </a:r>
            <a:r>
              <a:rPr lang="en-ID" dirty="0"/>
              <a:t> </a:t>
            </a:r>
            <a:r>
              <a:rPr lang="en-ID" dirty="0" err="1"/>
              <a:t>Eksploitasi</a:t>
            </a:r>
            <a:endParaRPr lang="en-ID" dirty="0"/>
          </a:p>
          <a:p>
            <a:r>
              <a:rPr lang="en-ID" dirty="0"/>
              <a:t>- </a:t>
            </a:r>
            <a:r>
              <a:rPr lang="en-ID" dirty="0" err="1"/>
              <a:t>Eksploitasi</a:t>
            </a:r>
            <a:endParaRPr lang="en-ID" dirty="0"/>
          </a:p>
          <a:p>
            <a:r>
              <a:rPr lang="en-ID" dirty="0" err="1"/>
              <a:t>Mencoba</a:t>
            </a:r>
            <a:r>
              <a:rPr lang="en-ID" dirty="0"/>
              <a:t> </a:t>
            </a:r>
            <a:r>
              <a:rPr lang="en-ID" dirty="0" err="1"/>
              <a:t>mengeksploitasi</a:t>
            </a:r>
            <a:r>
              <a:rPr lang="en-ID" dirty="0"/>
              <a:t> </a:t>
            </a:r>
            <a:r>
              <a:rPr lang="en-ID" dirty="0" err="1"/>
              <a:t>kerentanan</a:t>
            </a:r>
            <a:r>
              <a:rPr lang="en-ID" dirty="0"/>
              <a:t> yang </a:t>
            </a:r>
            <a:r>
              <a:rPr lang="en-ID" dirty="0" err="1"/>
              <a:t>telah</a:t>
            </a:r>
            <a:r>
              <a:rPr lang="en-ID" dirty="0"/>
              <a:t> </a:t>
            </a:r>
            <a:r>
              <a:rPr lang="en-ID" dirty="0" err="1"/>
              <a:t>diidentifikasi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menggunakan</a:t>
            </a:r>
            <a:r>
              <a:rPr lang="en-ID" dirty="0"/>
              <a:t> </a:t>
            </a:r>
            <a:r>
              <a:rPr lang="en-ID" dirty="0" err="1"/>
              <a:t>teknik</a:t>
            </a:r>
            <a:r>
              <a:rPr lang="en-ID" dirty="0"/>
              <a:t> dan </a:t>
            </a:r>
            <a:r>
              <a:rPr lang="en-ID" dirty="0" err="1"/>
              <a:t>alat</a:t>
            </a:r>
            <a:r>
              <a:rPr lang="en-ID" dirty="0"/>
              <a:t> </a:t>
            </a:r>
            <a:r>
              <a:rPr lang="en-ID" dirty="0" err="1"/>
              <a:t>serangan</a:t>
            </a:r>
            <a:r>
              <a:rPr lang="en-ID" dirty="0"/>
              <a:t> yang </a:t>
            </a:r>
            <a:r>
              <a:rPr lang="en-ID" dirty="0" err="1"/>
              <a:t>telah</a:t>
            </a:r>
            <a:r>
              <a:rPr lang="en-ID" dirty="0"/>
              <a:t> </a:t>
            </a:r>
            <a:r>
              <a:rPr lang="en-ID" dirty="0" err="1"/>
              <a:t>diketahui</a:t>
            </a:r>
            <a:r>
              <a:rPr lang="en-ID" dirty="0"/>
              <a:t>.</a:t>
            </a:r>
          </a:p>
          <a:p>
            <a:r>
              <a:rPr lang="en-ID" dirty="0"/>
              <a:t>- Bukti </a:t>
            </a:r>
            <a:r>
              <a:rPr lang="en-ID" dirty="0" err="1"/>
              <a:t>Konsep</a:t>
            </a:r>
            <a:endParaRPr lang="en-ID" dirty="0"/>
          </a:p>
          <a:p>
            <a:r>
              <a:rPr lang="en-ID" dirty="0" err="1"/>
              <a:t>Mengembangkan</a:t>
            </a:r>
            <a:r>
              <a:rPr lang="en-ID" dirty="0"/>
              <a:t> dan </a:t>
            </a:r>
            <a:r>
              <a:rPr lang="en-ID" dirty="0" err="1"/>
              <a:t>menguji</a:t>
            </a:r>
            <a:r>
              <a:rPr lang="en-ID" dirty="0"/>
              <a:t> </a:t>
            </a:r>
            <a:r>
              <a:rPr lang="en-ID" dirty="0" err="1"/>
              <a:t>eksploitasi</a:t>
            </a:r>
            <a:r>
              <a:rPr lang="en-ID" dirty="0"/>
              <a:t> </a:t>
            </a:r>
            <a:r>
              <a:rPr lang="en-ID" dirty="0" err="1"/>
              <a:t>bukti</a:t>
            </a:r>
            <a:r>
              <a:rPr lang="en-ID" dirty="0"/>
              <a:t> </a:t>
            </a:r>
            <a:r>
              <a:rPr lang="en-ID" dirty="0" err="1"/>
              <a:t>konsep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menunjukkan</a:t>
            </a:r>
            <a:r>
              <a:rPr lang="en-ID" dirty="0"/>
              <a:t> </a:t>
            </a:r>
            <a:r>
              <a:rPr lang="en-ID" dirty="0" err="1"/>
              <a:t>eksploitasi</a:t>
            </a:r>
            <a:r>
              <a:rPr lang="en-ID" dirty="0"/>
              <a:t> </a:t>
            </a:r>
            <a:r>
              <a:rPr lang="en-ID" dirty="0" err="1"/>
              <a:t>kerentanan</a:t>
            </a:r>
            <a:r>
              <a:rPr lang="en-ID" dirty="0"/>
              <a:t>.</a:t>
            </a:r>
          </a:p>
          <a:p>
            <a:r>
              <a:rPr lang="en-ID" dirty="0"/>
              <a:t>- </a:t>
            </a:r>
            <a:r>
              <a:rPr lang="en-ID" dirty="0" err="1"/>
              <a:t>Penilaian</a:t>
            </a:r>
            <a:r>
              <a:rPr lang="en-ID" dirty="0"/>
              <a:t> </a:t>
            </a:r>
            <a:r>
              <a:rPr lang="en-ID" dirty="0" err="1"/>
              <a:t>Dampak</a:t>
            </a:r>
            <a:endParaRPr lang="en-ID" dirty="0"/>
          </a:p>
          <a:p>
            <a:r>
              <a:rPr lang="en-ID" dirty="0" err="1"/>
              <a:t>Mengevaluasi</a:t>
            </a:r>
            <a:r>
              <a:rPr lang="en-ID" dirty="0"/>
              <a:t> </a:t>
            </a:r>
            <a:r>
              <a:rPr lang="en-ID" dirty="0" err="1"/>
              <a:t>dampak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</a:t>
            </a:r>
            <a:r>
              <a:rPr lang="en-ID" dirty="0" err="1"/>
              <a:t>eksploitasi</a:t>
            </a:r>
            <a:r>
              <a:rPr lang="en-ID" dirty="0"/>
              <a:t> yang </a:t>
            </a:r>
            <a:r>
              <a:rPr lang="en-ID" dirty="0" err="1"/>
              <a:t>berhasil</a:t>
            </a:r>
            <a:r>
              <a:rPr lang="en-ID" dirty="0"/>
              <a:t>, </a:t>
            </a:r>
            <a:r>
              <a:rPr lang="en-ID" dirty="0" err="1"/>
              <a:t>seperti</a:t>
            </a:r>
            <a:r>
              <a:rPr lang="en-ID" dirty="0"/>
              <a:t> </a:t>
            </a:r>
            <a:r>
              <a:rPr lang="en-ID" dirty="0" err="1"/>
              <a:t>eksfiltrasi</a:t>
            </a:r>
            <a:r>
              <a:rPr lang="en-ID" dirty="0"/>
              <a:t> data, </a:t>
            </a:r>
            <a:r>
              <a:rPr lang="en-ID" dirty="0" err="1"/>
              <a:t>kompromi</a:t>
            </a:r>
            <a:r>
              <a:rPr lang="en-ID" dirty="0"/>
              <a:t> </a:t>
            </a:r>
            <a:r>
              <a:rPr lang="en-ID" dirty="0" err="1"/>
              <a:t>sistem</a:t>
            </a:r>
            <a:r>
              <a:rPr lang="en-ID" dirty="0"/>
              <a:t>, </a:t>
            </a:r>
            <a:r>
              <a:rPr lang="en-ID" dirty="0" err="1"/>
              <a:t>atau</a:t>
            </a:r>
            <a:r>
              <a:rPr lang="en-ID" dirty="0"/>
              <a:t> </a:t>
            </a:r>
            <a:r>
              <a:rPr lang="en-ID" dirty="0" err="1"/>
              <a:t>penolakan</a:t>
            </a:r>
            <a:r>
              <a:rPr lang="en-ID" dirty="0"/>
              <a:t> </a:t>
            </a:r>
            <a:r>
              <a:rPr lang="en-ID" dirty="0" err="1"/>
              <a:t>layanan</a:t>
            </a:r>
            <a:r>
              <a:rPr lang="en-ID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ECB66A-84AC-4FF3-ADE9-89DD2BB48BAC}" type="slidenum">
              <a:rPr lang="en-ID" smtClean="0"/>
              <a:t>62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64724280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i-FI" dirty="0"/>
              <a:t>Pergerakan Lateral dan Eskalasi Hak Istimewa</a:t>
            </a:r>
          </a:p>
          <a:p>
            <a:r>
              <a:rPr lang="fi-FI" dirty="0"/>
              <a:t>- Pergerakan Lateral</a:t>
            </a:r>
          </a:p>
          <a:p>
            <a:r>
              <a:rPr lang="fi-FI" dirty="0"/>
              <a:t>Berpindah dari satu sistem yang disusupi ke sistem lain dalam jaringan target, dengan tujuan untuk mendapatkan akses ke sistem atau data yang lebih berharga.</a:t>
            </a:r>
          </a:p>
          <a:p>
            <a:r>
              <a:rPr lang="fi-FI" dirty="0"/>
              <a:t>- Eskalasi Hak Istimewa</a:t>
            </a:r>
          </a:p>
          <a:p>
            <a:r>
              <a:rPr lang="fi-FI" dirty="0"/>
              <a:t>Mencoba meningkatkan hak istimewa dari akun pengguna tingkat rendah ke akun tingkat yang lebih tinggi dengan hak administratif.</a:t>
            </a:r>
          </a:p>
          <a:p>
            <a:r>
              <a:rPr lang="fi-FI" dirty="0"/>
              <a:t>- Kontrol Sistem</a:t>
            </a:r>
          </a:p>
          <a:p>
            <a:r>
              <a:rPr lang="fi-FI" dirty="0"/>
              <a:t>Mendapatkan kendali atas sistem penting, seperti server, database, atau aplikasi, yang memungkinkan penyerang untuk melakukan tindakan jahat.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ECB66A-84AC-4FF3-ADE9-89DD2BB48BAC}" type="slidenum">
              <a:rPr lang="en-ID" smtClean="0"/>
              <a:t>63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9142989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dirty="0" err="1"/>
              <a:t>Penyaringan</a:t>
            </a:r>
            <a:r>
              <a:rPr lang="en-ID" dirty="0"/>
              <a:t> dan </a:t>
            </a:r>
            <a:r>
              <a:rPr lang="en-ID" dirty="0" err="1"/>
              <a:t>Pelaporan</a:t>
            </a:r>
            <a:r>
              <a:rPr lang="en-ID" dirty="0"/>
              <a:t> Data</a:t>
            </a:r>
          </a:p>
          <a:p>
            <a:r>
              <a:rPr lang="en-ID" dirty="0"/>
              <a:t>- </a:t>
            </a:r>
            <a:r>
              <a:rPr lang="en-ID" dirty="0" err="1"/>
              <a:t>Penyaringan</a:t>
            </a:r>
            <a:r>
              <a:rPr lang="en-ID" dirty="0"/>
              <a:t> Data</a:t>
            </a:r>
          </a:p>
          <a:p>
            <a:r>
              <a:rPr lang="en-ID" dirty="0" err="1"/>
              <a:t>Mencoba</a:t>
            </a:r>
            <a:r>
              <a:rPr lang="en-ID" dirty="0"/>
              <a:t> </a:t>
            </a:r>
            <a:r>
              <a:rPr lang="en-ID" dirty="0" err="1"/>
              <a:t>mencuri</a:t>
            </a:r>
            <a:r>
              <a:rPr lang="en-ID" dirty="0"/>
              <a:t> data </a:t>
            </a:r>
            <a:r>
              <a:rPr lang="en-ID" dirty="0" err="1"/>
              <a:t>sensitif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</a:t>
            </a:r>
            <a:r>
              <a:rPr lang="en-ID" dirty="0" err="1"/>
              <a:t>sistem</a:t>
            </a:r>
            <a:r>
              <a:rPr lang="en-ID" dirty="0"/>
              <a:t> yang </a:t>
            </a:r>
            <a:r>
              <a:rPr lang="en-ID" dirty="0" err="1"/>
              <a:t>disusupi</a:t>
            </a:r>
            <a:r>
              <a:rPr lang="en-ID" dirty="0"/>
              <a:t> dan </a:t>
            </a:r>
            <a:r>
              <a:rPr lang="en-ID" dirty="0" err="1"/>
              <a:t>mengeksfiltrasi</a:t>
            </a:r>
            <a:r>
              <a:rPr lang="en-ID" dirty="0"/>
              <a:t> data </a:t>
            </a:r>
            <a:r>
              <a:rPr lang="en-ID" dirty="0" err="1"/>
              <a:t>tersebut</a:t>
            </a:r>
            <a:r>
              <a:rPr lang="en-ID" dirty="0"/>
              <a:t> </a:t>
            </a:r>
            <a:r>
              <a:rPr lang="en-ID" dirty="0" err="1"/>
              <a:t>ke</a:t>
            </a:r>
            <a:r>
              <a:rPr lang="en-ID" dirty="0"/>
              <a:t> </a:t>
            </a:r>
            <a:r>
              <a:rPr lang="en-ID" dirty="0" err="1"/>
              <a:t>lokasi</a:t>
            </a:r>
            <a:r>
              <a:rPr lang="en-ID" dirty="0"/>
              <a:t> </a:t>
            </a:r>
            <a:r>
              <a:rPr lang="en-ID" dirty="0" err="1"/>
              <a:t>jarak</a:t>
            </a:r>
            <a:r>
              <a:rPr lang="en-ID" dirty="0"/>
              <a:t> </a:t>
            </a:r>
            <a:r>
              <a:rPr lang="en-ID" dirty="0" err="1"/>
              <a:t>jauh</a:t>
            </a:r>
            <a:r>
              <a:rPr lang="en-ID" dirty="0"/>
              <a:t> yang </a:t>
            </a:r>
            <a:r>
              <a:rPr lang="en-ID" dirty="0" err="1"/>
              <a:t>dikendalikan</a:t>
            </a:r>
            <a:r>
              <a:rPr lang="en-ID" dirty="0"/>
              <a:t> oleh </a:t>
            </a:r>
            <a:r>
              <a:rPr lang="en-ID" dirty="0" err="1"/>
              <a:t>penyerang</a:t>
            </a:r>
            <a:r>
              <a:rPr lang="en-ID" dirty="0"/>
              <a:t>.</a:t>
            </a:r>
          </a:p>
          <a:p>
            <a:r>
              <a:rPr lang="en-ID" dirty="0"/>
              <a:t>- </a:t>
            </a:r>
            <a:r>
              <a:rPr lang="en-ID" dirty="0" err="1"/>
              <a:t>Pelaporan</a:t>
            </a:r>
            <a:endParaRPr lang="en-ID" dirty="0"/>
          </a:p>
          <a:p>
            <a:r>
              <a:rPr lang="en-ID" dirty="0" err="1"/>
              <a:t>Membuat</a:t>
            </a:r>
            <a:r>
              <a:rPr lang="en-ID" dirty="0"/>
              <a:t> </a:t>
            </a:r>
            <a:r>
              <a:rPr lang="en-ID" dirty="0" err="1"/>
              <a:t>laporan</a:t>
            </a:r>
            <a:r>
              <a:rPr lang="en-ID" dirty="0"/>
              <a:t> </a:t>
            </a:r>
            <a:r>
              <a:rPr lang="en-ID" dirty="0" err="1"/>
              <a:t>komprehensif</a:t>
            </a:r>
            <a:r>
              <a:rPr lang="en-ID" dirty="0"/>
              <a:t> yang </a:t>
            </a:r>
            <a:r>
              <a:rPr lang="en-ID" dirty="0" err="1"/>
              <a:t>menguraikan</a:t>
            </a:r>
            <a:r>
              <a:rPr lang="en-ID" dirty="0"/>
              <a:t> </a:t>
            </a:r>
            <a:r>
              <a:rPr lang="en-ID" dirty="0" err="1"/>
              <a:t>temuan</a:t>
            </a:r>
            <a:r>
              <a:rPr lang="en-ID" dirty="0"/>
              <a:t>, </a:t>
            </a:r>
            <a:r>
              <a:rPr lang="en-ID" dirty="0" err="1"/>
              <a:t>termasuk</a:t>
            </a:r>
            <a:r>
              <a:rPr lang="en-ID" dirty="0"/>
              <a:t> </a:t>
            </a:r>
            <a:r>
              <a:rPr lang="en-ID" dirty="0" err="1"/>
              <a:t>kerentanan</a:t>
            </a:r>
            <a:r>
              <a:rPr lang="en-ID" dirty="0"/>
              <a:t> yang </a:t>
            </a:r>
            <a:r>
              <a:rPr lang="en-ID" dirty="0" err="1"/>
              <a:t>teridentifikasi</a:t>
            </a:r>
            <a:r>
              <a:rPr lang="en-ID" dirty="0"/>
              <a:t>, </a:t>
            </a:r>
            <a:r>
              <a:rPr lang="en-ID" dirty="0" err="1"/>
              <a:t>eksploitasi</a:t>
            </a:r>
            <a:r>
              <a:rPr lang="en-ID" dirty="0"/>
              <a:t> yang </a:t>
            </a:r>
            <a:r>
              <a:rPr lang="en-ID" dirty="0" err="1"/>
              <a:t>berhasil</a:t>
            </a:r>
            <a:r>
              <a:rPr lang="en-ID" dirty="0"/>
              <a:t> </a:t>
            </a:r>
            <a:r>
              <a:rPr lang="en-ID" dirty="0" err="1"/>
              <a:t>dilakukan</a:t>
            </a:r>
            <a:r>
              <a:rPr lang="en-ID" dirty="0"/>
              <a:t>, dan </a:t>
            </a:r>
            <a:r>
              <a:rPr lang="en-ID" dirty="0" err="1"/>
              <a:t>rekomendasi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perbaikan</a:t>
            </a:r>
            <a:r>
              <a:rPr lang="en-ID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ECB66A-84AC-4FF3-ADE9-89DD2BB48BAC}" type="slidenum">
              <a:rPr lang="en-ID" smtClean="0"/>
              <a:t>64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14926891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dirty="0" err="1"/>
              <a:t>Rekomendasi</a:t>
            </a:r>
            <a:r>
              <a:rPr lang="en-ID" dirty="0"/>
              <a:t> </a:t>
            </a:r>
            <a:r>
              <a:rPr lang="en-ID" dirty="0" err="1"/>
              <a:t>Remediasi</a:t>
            </a:r>
            <a:endParaRPr lang="en-ID" dirty="0"/>
          </a:p>
          <a:p>
            <a:r>
              <a:rPr lang="en-ID" dirty="0"/>
              <a:t>- </a:t>
            </a:r>
            <a:r>
              <a:rPr lang="en-ID" dirty="0" err="1"/>
              <a:t>Menambal</a:t>
            </a:r>
            <a:endParaRPr lang="en-ID" dirty="0"/>
          </a:p>
          <a:p>
            <a:r>
              <a:rPr lang="en-ID" dirty="0" err="1"/>
              <a:t>Menerapkan</a:t>
            </a:r>
            <a:r>
              <a:rPr lang="en-ID" dirty="0"/>
              <a:t> </a:t>
            </a:r>
            <a:r>
              <a:rPr lang="en-ID" dirty="0" err="1"/>
              <a:t>tambalan</a:t>
            </a:r>
            <a:r>
              <a:rPr lang="en-ID" dirty="0"/>
              <a:t> </a:t>
            </a:r>
            <a:r>
              <a:rPr lang="en-ID" dirty="0" err="1"/>
              <a:t>keamanan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memperbaiki</a:t>
            </a:r>
            <a:r>
              <a:rPr lang="en-ID" dirty="0"/>
              <a:t> </a:t>
            </a:r>
            <a:r>
              <a:rPr lang="en-ID" dirty="0" err="1"/>
              <a:t>kerentanan</a:t>
            </a:r>
            <a:r>
              <a:rPr lang="en-ID" dirty="0"/>
              <a:t> yang </a:t>
            </a:r>
            <a:r>
              <a:rPr lang="en-ID" dirty="0" err="1"/>
              <a:t>diketahui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perangkat</a:t>
            </a:r>
            <a:r>
              <a:rPr lang="en-ID" dirty="0"/>
              <a:t> </a:t>
            </a:r>
            <a:r>
              <a:rPr lang="en-ID" dirty="0" err="1"/>
              <a:t>lunak</a:t>
            </a:r>
            <a:r>
              <a:rPr lang="en-ID" dirty="0"/>
              <a:t> dan </a:t>
            </a:r>
            <a:r>
              <a:rPr lang="en-ID" dirty="0" err="1"/>
              <a:t>sistem</a:t>
            </a:r>
            <a:r>
              <a:rPr lang="en-ID" dirty="0"/>
              <a:t> </a:t>
            </a:r>
            <a:r>
              <a:rPr lang="en-ID" dirty="0" err="1"/>
              <a:t>operasi</a:t>
            </a:r>
            <a:r>
              <a:rPr lang="en-ID" dirty="0"/>
              <a:t>.</a:t>
            </a:r>
          </a:p>
          <a:p>
            <a:r>
              <a:rPr lang="en-ID" dirty="0"/>
              <a:t>- </a:t>
            </a:r>
            <a:r>
              <a:rPr lang="en-ID" dirty="0" err="1"/>
              <a:t>Konfigurasi</a:t>
            </a:r>
            <a:r>
              <a:rPr lang="en-ID" dirty="0"/>
              <a:t> Firewall</a:t>
            </a:r>
          </a:p>
          <a:p>
            <a:r>
              <a:rPr lang="en-ID" dirty="0" err="1"/>
              <a:t>Memperkuat</a:t>
            </a:r>
            <a:r>
              <a:rPr lang="en-ID" dirty="0"/>
              <a:t> </a:t>
            </a:r>
            <a:r>
              <a:rPr lang="en-ID" dirty="0" err="1"/>
              <a:t>aturan</a:t>
            </a:r>
            <a:r>
              <a:rPr lang="en-ID" dirty="0"/>
              <a:t> firewall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memblokir</a:t>
            </a:r>
            <a:r>
              <a:rPr lang="en-ID" dirty="0"/>
              <a:t> </a:t>
            </a:r>
            <a:r>
              <a:rPr lang="en-ID" dirty="0" err="1"/>
              <a:t>akses</a:t>
            </a:r>
            <a:r>
              <a:rPr lang="en-ID" dirty="0"/>
              <a:t> yang </a:t>
            </a:r>
            <a:r>
              <a:rPr lang="en-ID" dirty="0" err="1"/>
              <a:t>tidak</a:t>
            </a:r>
            <a:r>
              <a:rPr lang="en-ID" dirty="0"/>
              <a:t> </a:t>
            </a:r>
            <a:r>
              <a:rPr lang="en-ID" dirty="0" err="1"/>
              <a:t>sah</a:t>
            </a:r>
            <a:r>
              <a:rPr lang="en-ID" dirty="0"/>
              <a:t> dan </a:t>
            </a:r>
            <a:r>
              <a:rPr lang="en-ID" dirty="0" err="1"/>
              <a:t>mencegah</a:t>
            </a:r>
            <a:r>
              <a:rPr lang="en-ID" dirty="0"/>
              <a:t> </a:t>
            </a:r>
            <a:r>
              <a:rPr lang="en-ID" dirty="0" err="1"/>
              <a:t>lalu</a:t>
            </a:r>
            <a:r>
              <a:rPr lang="en-ID" dirty="0"/>
              <a:t> </a:t>
            </a:r>
            <a:r>
              <a:rPr lang="en-ID" dirty="0" err="1"/>
              <a:t>lintas</a:t>
            </a:r>
            <a:r>
              <a:rPr lang="en-ID" dirty="0"/>
              <a:t> </a:t>
            </a:r>
            <a:r>
              <a:rPr lang="en-ID" dirty="0" err="1"/>
              <a:t>berbahaya</a:t>
            </a:r>
            <a:r>
              <a:rPr lang="en-ID" dirty="0"/>
              <a:t> </a:t>
            </a:r>
            <a:r>
              <a:rPr lang="en-ID" dirty="0" err="1"/>
              <a:t>memasuki</a:t>
            </a:r>
            <a:r>
              <a:rPr lang="en-ID" dirty="0"/>
              <a:t> </a:t>
            </a:r>
            <a:r>
              <a:rPr lang="en-ID" dirty="0" err="1"/>
              <a:t>jaringan</a:t>
            </a:r>
            <a:r>
              <a:rPr lang="en-ID" dirty="0"/>
              <a:t>.</a:t>
            </a:r>
          </a:p>
          <a:p>
            <a:r>
              <a:rPr lang="en-ID" dirty="0"/>
              <a:t>- </a:t>
            </a:r>
            <a:r>
              <a:rPr lang="en-ID" dirty="0" err="1"/>
              <a:t>Pelatihan</a:t>
            </a:r>
            <a:r>
              <a:rPr lang="en-ID" dirty="0"/>
              <a:t> </a:t>
            </a:r>
            <a:r>
              <a:rPr lang="en-ID" dirty="0" err="1"/>
              <a:t>Kesadaran</a:t>
            </a:r>
            <a:r>
              <a:rPr lang="en-ID" dirty="0"/>
              <a:t> </a:t>
            </a:r>
            <a:r>
              <a:rPr lang="en-ID" dirty="0" err="1"/>
              <a:t>Keamanan</a:t>
            </a:r>
            <a:endParaRPr lang="en-ID" dirty="0"/>
          </a:p>
          <a:p>
            <a:r>
              <a:rPr lang="en-ID" dirty="0" err="1"/>
              <a:t>Mengedukasi</a:t>
            </a:r>
            <a:r>
              <a:rPr lang="en-ID" dirty="0"/>
              <a:t> </a:t>
            </a:r>
            <a:r>
              <a:rPr lang="en-ID" dirty="0" err="1"/>
              <a:t>pengguna</a:t>
            </a:r>
            <a:r>
              <a:rPr lang="en-ID" dirty="0"/>
              <a:t> </a:t>
            </a:r>
            <a:r>
              <a:rPr lang="en-ID" dirty="0" err="1"/>
              <a:t>tentang</a:t>
            </a:r>
            <a:r>
              <a:rPr lang="en-ID" dirty="0"/>
              <a:t> </a:t>
            </a:r>
            <a:r>
              <a:rPr lang="en-ID" dirty="0" err="1"/>
              <a:t>ancaman</a:t>
            </a:r>
            <a:r>
              <a:rPr lang="en-ID" dirty="0"/>
              <a:t> dunia maya yang </a:t>
            </a:r>
            <a:r>
              <a:rPr lang="en-ID" dirty="0" err="1"/>
              <a:t>umum</a:t>
            </a:r>
            <a:r>
              <a:rPr lang="en-ID" dirty="0"/>
              <a:t> </a:t>
            </a:r>
            <a:r>
              <a:rPr lang="en-ID" dirty="0" err="1"/>
              <a:t>terjadi</a:t>
            </a:r>
            <a:r>
              <a:rPr lang="en-ID" dirty="0"/>
              <a:t> dan </a:t>
            </a:r>
            <a:r>
              <a:rPr lang="en-ID" dirty="0" err="1"/>
              <a:t>praktik</a:t>
            </a:r>
            <a:r>
              <a:rPr lang="en-ID" dirty="0"/>
              <a:t> </a:t>
            </a:r>
            <a:r>
              <a:rPr lang="en-ID" dirty="0" err="1"/>
              <a:t>terbaik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mencegah</a:t>
            </a:r>
            <a:r>
              <a:rPr lang="en-ID" dirty="0"/>
              <a:t> </a:t>
            </a:r>
            <a:r>
              <a:rPr lang="en-ID" dirty="0" err="1"/>
              <a:t>serangan</a:t>
            </a:r>
            <a:r>
              <a:rPr lang="en-ID" dirty="0"/>
              <a:t> phishing, </a:t>
            </a:r>
            <a:r>
              <a:rPr lang="en-ID" dirty="0" err="1"/>
              <a:t>infeksi</a:t>
            </a:r>
            <a:r>
              <a:rPr lang="en-ID" dirty="0"/>
              <a:t> malware, dan </a:t>
            </a:r>
            <a:r>
              <a:rPr lang="en-ID" dirty="0" err="1"/>
              <a:t>insiden</a:t>
            </a:r>
            <a:r>
              <a:rPr lang="en-ID" dirty="0"/>
              <a:t> </a:t>
            </a:r>
            <a:r>
              <a:rPr lang="en-ID" dirty="0" err="1"/>
              <a:t>keamanan</a:t>
            </a:r>
            <a:r>
              <a:rPr lang="en-ID" dirty="0"/>
              <a:t> </a:t>
            </a:r>
            <a:r>
              <a:rPr lang="en-ID" dirty="0" err="1"/>
              <a:t>lainnya</a:t>
            </a:r>
            <a:r>
              <a:rPr lang="en-ID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ECB66A-84AC-4FF3-ADE9-89DD2BB48BAC}" type="slidenum">
              <a:rPr lang="en-ID" smtClean="0"/>
              <a:t>65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653509933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Metodologi Pengujian Penetrasi Jaringan Internal</a:t>
            </a:r>
          </a:p>
          <a:p>
            <a:r>
              <a:rPr lang="sv-SE" dirty="0"/>
              <a:t>Bab 7.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ECB66A-84AC-4FF3-ADE9-89DD2BB48BAC}" type="slidenum">
              <a:rPr lang="en-ID" smtClean="0"/>
              <a:t>66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726360585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Metodologi Pengujian Penetrasi Jaringan Internal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ECB66A-84AC-4FF3-ADE9-89DD2BB48BAC}" type="slidenum">
              <a:rPr lang="en-ID" smtClean="0"/>
              <a:t>67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976713877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dirty="0" err="1"/>
              <a:t>Memahami</a:t>
            </a:r>
            <a:r>
              <a:rPr lang="en-ID" dirty="0"/>
              <a:t> Ruang </a:t>
            </a:r>
            <a:r>
              <a:rPr lang="en-ID" dirty="0" err="1"/>
              <a:t>Lingkup</a:t>
            </a:r>
            <a:r>
              <a:rPr lang="en-ID" dirty="0"/>
              <a:t> dan </a:t>
            </a:r>
            <a:r>
              <a:rPr lang="en-ID" dirty="0" err="1"/>
              <a:t>Tujuan</a:t>
            </a:r>
            <a:endParaRPr lang="en-ID" dirty="0"/>
          </a:p>
          <a:p>
            <a:r>
              <a:rPr lang="en-ID" dirty="0"/>
              <a:t>- </a:t>
            </a:r>
            <a:r>
              <a:rPr lang="en-ID" dirty="0" err="1"/>
              <a:t>Dampak</a:t>
            </a:r>
            <a:r>
              <a:rPr lang="en-ID" dirty="0"/>
              <a:t> </a:t>
            </a:r>
            <a:r>
              <a:rPr lang="en-ID" dirty="0" err="1"/>
              <a:t>Bisnis</a:t>
            </a:r>
            <a:endParaRPr lang="en-ID" dirty="0"/>
          </a:p>
          <a:p>
            <a:r>
              <a:rPr lang="en-ID" dirty="0" err="1"/>
              <a:t>Memahami</a:t>
            </a:r>
            <a:r>
              <a:rPr lang="en-ID" dirty="0"/>
              <a:t> </a:t>
            </a:r>
            <a:r>
              <a:rPr lang="en-ID" dirty="0" err="1"/>
              <a:t>tujuan</a:t>
            </a:r>
            <a:r>
              <a:rPr lang="en-ID" dirty="0"/>
              <a:t> </a:t>
            </a:r>
            <a:r>
              <a:rPr lang="en-ID" dirty="0" err="1"/>
              <a:t>bisnis</a:t>
            </a:r>
            <a:r>
              <a:rPr lang="en-ID" dirty="0"/>
              <a:t>, </a:t>
            </a:r>
            <a:r>
              <a:rPr lang="en-ID" dirty="0" err="1"/>
              <a:t>sistem</a:t>
            </a:r>
            <a:r>
              <a:rPr lang="en-ID" dirty="0"/>
              <a:t> </a:t>
            </a:r>
            <a:r>
              <a:rPr lang="en-ID" dirty="0" err="1"/>
              <a:t>penting</a:t>
            </a:r>
            <a:r>
              <a:rPr lang="en-ID" dirty="0"/>
              <a:t>, dan </a:t>
            </a:r>
            <a:r>
              <a:rPr lang="en-ID" dirty="0" err="1"/>
              <a:t>potensi</a:t>
            </a:r>
            <a:r>
              <a:rPr lang="en-ID" dirty="0"/>
              <a:t> </a:t>
            </a:r>
            <a:r>
              <a:rPr lang="en-ID" dirty="0" err="1"/>
              <a:t>risiko</a:t>
            </a:r>
            <a:r>
              <a:rPr lang="en-ID" dirty="0"/>
              <a:t> sangat </a:t>
            </a:r>
            <a:r>
              <a:rPr lang="en-ID" dirty="0" err="1"/>
              <a:t>penting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pengujian</a:t>
            </a:r>
            <a:r>
              <a:rPr lang="en-ID" dirty="0"/>
              <a:t> </a:t>
            </a:r>
            <a:r>
              <a:rPr lang="en-ID" dirty="0" err="1"/>
              <a:t>penetrasi</a:t>
            </a:r>
            <a:r>
              <a:rPr lang="en-ID" dirty="0"/>
              <a:t> yang </a:t>
            </a:r>
            <a:r>
              <a:rPr lang="en-ID" dirty="0" err="1"/>
              <a:t>efektif</a:t>
            </a:r>
            <a:r>
              <a:rPr lang="en-ID" dirty="0"/>
              <a:t>. Hal </a:t>
            </a: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termasuk</a:t>
            </a:r>
            <a:r>
              <a:rPr lang="en-ID" dirty="0"/>
              <a:t> </a:t>
            </a:r>
            <a:r>
              <a:rPr lang="en-ID" dirty="0" err="1"/>
              <a:t>mengidentifikasi</a:t>
            </a:r>
            <a:r>
              <a:rPr lang="en-ID" dirty="0"/>
              <a:t> data </a:t>
            </a:r>
            <a:r>
              <a:rPr lang="en-ID" dirty="0" err="1"/>
              <a:t>sensitif</a:t>
            </a:r>
            <a:r>
              <a:rPr lang="en-ID" dirty="0"/>
              <a:t> dan proses </a:t>
            </a:r>
            <a:r>
              <a:rPr lang="en-ID" dirty="0" err="1"/>
              <a:t>bisnis</a:t>
            </a:r>
            <a:r>
              <a:rPr lang="en-ID" dirty="0"/>
              <a:t> yang </a:t>
            </a:r>
            <a:r>
              <a:rPr lang="en-ID" dirty="0" err="1"/>
              <a:t>perlu</a:t>
            </a:r>
            <a:r>
              <a:rPr lang="en-ID" dirty="0"/>
              <a:t> </a:t>
            </a:r>
            <a:r>
              <a:rPr lang="en-ID" dirty="0" err="1"/>
              <a:t>dilindungi</a:t>
            </a:r>
            <a:r>
              <a:rPr lang="en-ID" dirty="0"/>
              <a:t>.</a:t>
            </a:r>
          </a:p>
          <a:p>
            <a:r>
              <a:rPr lang="en-ID" dirty="0"/>
              <a:t>- </a:t>
            </a:r>
            <a:r>
              <a:rPr lang="en-ID" dirty="0" err="1"/>
              <a:t>Cakupan</a:t>
            </a:r>
            <a:r>
              <a:rPr lang="en-ID" dirty="0"/>
              <a:t> Teknis</a:t>
            </a:r>
          </a:p>
          <a:p>
            <a:r>
              <a:rPr lang="en-ID" dirty="0" err="1"/>
              <a:t>Menentukan</a:t>
            </a:r>
            <a:r>
              <a:rPr lang="en-ID" dirty="0"/>
              <a:t> </a:t>
            </a:r>
            <a:r>
              <a:rPr lang="en-ID" dirty="0" err="1"/>
              <a:t>segmen</a:t>
            </a:r>
            <a:r>
              <a:rPr lang="en-ID" dirty="0"/>
              <a:t> </a:t>
            </a:r>
            <a:r>
              <a:rPr lang="en-ID" dirty="0" err="1"/>
              <a:t>jaringan</a:t>
            </a:r>
            <a:r>
              <a:rPr lang="en-ID" dirty="0"/>
              <a:t>, </a:t>
            </a:r>
            <a:r>
              <a:rPr lang="en-ID" dirty="0" err="1"/>
              <a:t>perangkat</a:t>
            </a:r>
            <a:r>
              <a:rPr lang="en-ID" dirty="0"/>
              <a:t>, dan </a:t>
            </a:r>
            <a:r>
              <a:rPr lang="en-ID" dirty="0" err="1"/>
              <a:t>aplikasi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cakupan</a:t>
            </a:r>
            <a:r>
              <a:rPr lang="en-ID" dirty="0"/>
              <a:t> </a:t>
            </a:r>
            <a:r>
              <a:rPr lang="en-ID" dirty="0" err="1"/>
              <a:t>pengujian</a:t>
            </a:r>
            <a:r>
              <a:rPr lang="en-ID" dirty="0"/>
              <a:t> </a:t>
            </a:r>
            <a:r>
              <a:rPr lang="en-ID" dirty="0" err="1"/>
              <a:t>sangatlah</a:t>
            </a:r>
            <a:r>
              <a:rPr lang="en-ID" dirty="0"/>
              <a:t> </a:t>
            </a:r>
            <a:r>
              <a:rPr lang="en-ID" dirty="0" err="1"/>
              <a:t>penting</a:t>
            </a:r>
            <a:r>
              <a:rPr lang="en-ID" dirty="0"/>
              <a:t>. Hal </a:t>
            </a: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memastikan</a:t>
            </a:r>
            <a:r>
              <a:rPr lang="en-ID" dirty="0"/>
              <a:t> uji </a:t>
            </a:r>
            <a:r>
              <a:rPr lang="en-ID" dirty="0" err="1"/>
              <a:t>penetrasi</a:t>
            </a:r>
            <a:r>
              <a:rPr lang="en-ID" dirty="0"/>
              <a:t> </a:t>
            </a:r>
            <a:r>
              <a:rPr lang="en-ID" dirty="0" err="1"/>
              <a:t>berfokus</a:t>
            </a:r>
            <a:r>
              <a:rPr lang="en-ID" dirty="0"/>
              <a:t> pada target yang paling </a:t>
            </a:r>
            <a:r>
              <a:rPr lang="en-ID" dirty="0" err="1"/>
              <a:t>relevan</a:t>
            </a:r>
            <a:r>
              <a:rPr lang="en-ID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ECB66A-84AC-4FF3-ADE9-89DD2BB48BAC}" type="slidenum">
              <a:rPr lang="en-ID" smtClean="0"/>
              <a:t>68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18331936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dirty="0" err="1"/>
              <a:t>Pengintaian</a:t>
            </a:r>
            <a:r>
              <a:rPr lang="en-ID" dirty="0"/>
              <a:t> dan </a:t>
            </a:r>
            <a:r>
              <a:rPr lang="en-ID" dirty="0" err="1"/>
              <a:t>Pengumpulan</a:t>
            </a:r>
            <a:r>
              <a:rPr lang="en-ID" dirty="0"/>
              <a:t> </a:t>
            </a:r>
            <a:r>
              <a:rPr lang="en-ID" dirty="0" err="1"/>
              <a:t>Informasi</a:t>
            </a:r>
            <a:endParaRPr lang="en-ID" dirty="0"/>
          </a:p>
          <a:p>
            <a:r>
              <a:rPr lang="en-ID" dirty="0"/>
              <a:t>- </a:t>
            </a:r>
            <a:r>
              <a:rPr lang="en-ID" dirty="0" err="1"/>
              <a:t>Intelijen</a:t>
            </a:r>
            <a:r>
              <a:rPr lang="en-ID" dirty="0"/>
              <a:t> </a:t>
            </a:r>
            <a:r>
              <a:rPr lang="en-ID" dirty="0" err="1"/>
              <a:t>Sumber</a:t>
            </a:r>
            <a:r>
              <a:rPr lang="en-ID" dirty="0"/>
              <a:t> Terbuka (OSINT)</a:t>
            </a:r>
          </a:p>
          <a:p>
            <a:r>
              <a:rPr lang="en-ID" dirty="0" err="1"/>
              <a:t>Mengumpulkan</a:t>
            </a:r>
            <a:r>
              <a:rPr lang="en-ID" dirty="0"/>
              <a:t> </a:t>
            </a:r>
            <a:r>
              <a:rPr lang="en-ID" dirty="0" err="1"/>
              <a:t>informasi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</a:t>
            </a:r>
            <a:r>
              <a:rPr lang="en-ID" dirty="0" err="1"/>
              <a:t>sumber-sumber</a:t>
            </a:r>
            <a:r>
              <a:rPr lang="en-ID" dirty="0"/>
              <a:t> yang </a:t>
            </a:r>
            <a:r>
              <a:rPr lang="en-ID" dirty="0" err="1"/>
              <a:t>tersedia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umum</a:t>
            </a:r>
            <a:r>
              <a:rPr lang="en-ID" dirty="0"/>
              <a:t> </a:t>
            </a:r>
            <a:r>
              <a:rPr lang="en-ID" dirty="0" err="1"/>
              <a:t>seperti</a:t>
            </a:r>
            <a:r>
              <a:rPr lang="en-ID" dirty="0"/>
              <a:t> situs web, media </a:t>
            </a:r>
            <a:r>
              <a:rPr lang="en-ID" dirty="0" err="1"/>
              <a:t>sosial</a:t>
            </a:r>
            <a:r>
              <a:rPr lang="en-ID" dirty="0"/>
              <a:t>, dan </a:t>
            </a:r>
            <a:r>
              <a:rPr lang="en-ID" dirty="0" err="1"/>
              <a:t>laporan</a:t>
            </a:r>
            <a:r>
              <a:rPr lang="en-ID" dirty="0"/>
              <a:t> </a:t>
            </a:r>
            <a:r>
              <a:rPr lang="en-ID" dirty="0" err="1"/>
              <a:t>industri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mendapatkan</a:t>
            </a:r>
            <a:r>
              <a:rPr lang="en-ID" dirty="0"/>
              <a:t> </a:t>
            </a:r>
            <a:r>
              <a:rPr lang="en-ID" dirty="0" err="1"/>
              <a:t>wawasan</a:t>
            </a:r>
            <a:r>
              <a:rPr lang="en-ID" dirty="0"/>
              <a:t> </a:t>
            </a:r>
            <a:r>
              <a:rPr lang="en-ID" dirty="0" err="1"/>
              <a:t>tentang</a:t>
            </a:r>
            <a:r>
              <a:rPr lang="en-ID" dirty="0"/>
              <a:t> </a:t>
            </a:r>
            <a:r>
              <a:rPr lang="en-ID" dirty="0" err="1"/>
              <a:t>struktur</a:t>
            </a:r>
            <a:r>
              <a:rPr lang="en-ID" dirty="0"/>
              <a:t>, </a:t>
            </a:r>
            <a:r>
              <a:rPr lang="en-ID" dirty="0" err="1"/>
              <a:t>teknologi</a:t>
            </a:r>
            <a:r>
              <a:rPr lang="en-ID" dirty="0"/>
              <a:t>, dan </a:t>
            </a:r>
            <a:r>
              <a:rPr lang="en-ID" dirty="0" err="1"/>
              <a:t>kerentanan</a:t>
            </a:r>
            <a:r>
              <a:rPr lang="en-ID" dirty="0"/>
              <a:t> </a:t>
            </a:r>
            <a:r>
              <a:rPr lang="en-ID" dirty="0" err="1"/>
              <a:t>organisasi</a:t>
            </a:r>
            <a:r>
              <a:rPr lang="en-ID" dirty="0"/>
              <a:t> target.</a:t>
            </a:r>
          </a:p>
          <a:p>
            <a:r>
              <a:rPr lang="en-ID" dirty="0"/>
              <a:t>- </a:t>
            </a:r>
            <a:r>
              <a:rPr lang="en-ID" dirty="0" err="1"/>
              <a:t>Pemindaian</a:t>
            </a:r>
            <a:r>
              <a:rPr lang="en-ID" dirty="0"/>
              <a:t> </a:t>
            </a:r>
            <a:r>
              <a:rPr lang="en-ID" dirty="0" err="1"/>
              <a:t>Pasif</a:t>
            </a:r>
            <a:endParaRPr lang="en-ID" dirty="0"/>
          </a:p>
          <a:p>
            <a:r>
              <a:rPr lang="en-ID" dirty="0" err="1"/>
              <a:t>Mengumpulkan</a:t>
            </a:r>
            <a:r>
              <a:rPr lang="en-ID" dirty="0"/>
              <a:t> </a:t>
            </a:r>
            <a:r>
              <a:rPr lang="en-ID" dirty="0" err="1"/>
              <a:t>informasi</a:t>
            </a:r>
            <a:r>
              <a:rPr lang="en-ID" dirty="0"/>
              <a:t> </a:t>
            </a:r>
            <a:r>
              <a:rPr lang="en-ID" dirty="0" err="1"/>
              <a:t>tentang</a:t>
            </a:r>
            <a:r>
              <a:rPr lang="en-ID" dirty="0"/>
              <a:t> </a:t>
            </a:r>
            <a:r>
              <a:rPr lang="en-ID" dirty="0" err="1"/>
              <a:t>jaringan</a:t>
            </a:r>
            <a:r>
              <a:rPr lang="en-ID" dirty="0"/>
              <a:t> target </a:t>
            </a:r>
            <a:r>
              <a:rPr lang="en-ID" dirty="0" err="1"/>
              <a:t>tanpa</a:t>
            </a:r>
            <a:r>
              <a:rPr lang="en-ID" dirty="0"/>
              <a:t> </a:t>
            </a:r>
            <a:r>
              <a:rPr lang="en-ID" dirty="0" err="1"/>
              <a:t>berinteraksi</a:t>
            </a:r>
            <a:r>
              <a:rPr lang="en-ID" dirty="0"/>
              <a:t> </a:t>
            </a:r>
            <a:r>
              <a:rPr lang="en-ID" dirty="0" err="1"/>
              <a:t>secara</a:t>
            </a:r>
            <a:r>
              <a:rPr lang="en-ID" dirty="0"/>
              <a:t> </a:t>
            </a:r>
            <a:r>
              <a:rPr lang="en-ID" dirty="0" err="1"/>
              <a:t>aktif</a:t>
            </a:r>
            <a:r>
              <a:rPr lang="en-ID" dirty="0"/>
              <a:t> </a:t>
            </a:r>
            <a:r>
              <a:rPr lang="en-ID" dirty="0" err="1"/>
              <a:t>dengannya</a:t>
            </a:r>
            <a:r>
              <a:rPr lang="en-ID" dirty="0"/>
              <a:t>. Hal </a:t>
            </a: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termasuk</a:t>
            </a:r>
            <a:r>
              <a:rPr lang="en-ID" dirty="0"/>
              <a:t> </a:t>
            </a:r>
            <a:r>
              <a:rPr lang="en-ID" dirty="0" err="1"/>
              <a:t>mengidentifikasi</a:t>
            </a:r>
            <a:r>
              <a:rPr lang="en-ID" dirty="0"/>
              <a:t> port, </a:t>
            </a:r>
            <a:r>
              <a:rPr lang="en-ID" dirty="0" err="1"/>
              <a:t>layanan</a:t>
            </a:r>
            <a:r>
              <a:rPr lang="en-ID" dirty="0"/>
              <a:t>, dan </a:t>
            </a:r>
            <a:r>
              <a:rPr lang="en-ID" dirty="0" err="1"/>
              <a:t>perangkat</a:t>
            </a:r>
            <a:r>
              <a:rPr lang="en-ID" dirty="0"/>
              <a:t> </a:t>
            </a:r>
            <a:r>
              <a:rPr lang="en-ID" dirty="0" err="1"/>
              <a:t>jaringan</a:t>
            </a:r>
            <a:r>
              <a:rPr lang="en-ID" dirty="0"/>
              <a:t> yang </a:t>
            </a:r>
            <a:r>
              <a:rPr lang="en-ID" dirty="0" err="1"/>
              <a:t>terbuka</a:t>
            </a:r>
            <a:r>
              <a:rPr lang="en-ID" dirty="0"/>
              <a:t>.</a:t>
            </a:r>
          </a:p>
          <a:p>
            <a:r>
              <a:rPr lang="en-ID" dirty="0"/>
              <a:t>- </a:t>
            </a:r>
            <a:r>
              <a:rPr lang="en-ID" dirty="0" err="1"/>
              <a:t>Jejak</a:t>
            </a:r>
            <a:r>
              <a:rPr lang="en-ID" dirty="0"/>
              <a:t> kaki</a:t>
            </a:r>
          </a:p>
          <a:p>
            <a:r>
              <a:rPr lang="en-ID" dirty="0" err="1"/>
              <a:t>Mengumpulkan</a:t>
            </a:r>
            <a:r>
              <a:rPr lang="en-ID" dirty="0"/>
              <a:t> </a:t>
            </a:r>
            <a:r>
              <a:rPr lang="en-ID" dirty="0" err="1"/>
              <a:t>informasi</a:t>
            </a:r>
            <a:r>
              <a:rPr lang="en-ID" dirty="0"/>
              <a:t> </a:t>
            </a:r>
            <a:r>
              <a:rPr lang="en-ID" dirty="0" err="1"/>
              <a:t>tentang</a:t>
            </a:r>
            <a:r>
              <a:rPr lang="en-ID" dirty="0"/>
              <a:t> </a:t>
            </a:r>
            <a:r>
              <a:rPr lang="en-ID" dirty="0" err="1"/>
              <a:t>infrastruktur</a:t>
            </a:r>
            <a:r>
              <a:rPr lang="en-ID" dirty="0"/>
              <a:t> </a:t>
            </a:r>
            <a:r>
              <a:rPr lang="en-ID" dirty="0" err="1"/>
              <a:t>jaringan</a:t>
            </a:r>
            <a:r>
              <a:rPr lang="en-ID" dirty="0"/>
              <a:t> target, </a:t>
            </a:r>
            <a:r>
              <a:rPr lang="en-ID" dirty="0" err="1"/>
              <a:t>termasuk</a:t>
            </a:r>
            <a:r>
              <a:rPr lang="en-ID" dirty="0"/>
              <a:t> </a:t>
            </a:r>
            <a:r>
              <a:rPr lang="en-ID" dirty="0" err="1"/>
              <a:t>alamat</a:t>
            </a:r>
            <a:r>
              <a:rPr lang="en-ID" dirty="0"/>
              <a:t> IP, domain, dan </a:t>
            </a:r>
            <a:r>
              <a:rPr lang="en-ID" dirty="0" err="1"/>
              <a:t>catatan</a:t>
            </a:r>
            <a:r>
              <a:rPr lang="en-ID" dirty="0"/>
              <a:t> DNS. Hal </a:t>
            </a: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memberikan</a:t>
            </a:r>
            <a:r>
              <a:rPr lang="en-ID" dirty="0"/>
              <a:t> </a:t>
            </a:r>
            <a:r>
              <a:rPr lang="en-ID" dirty="0" err="1"/>
              <a:t>gambaran</a:t>
            </a:r>
            <a:r>
              <a:rPr lang="en-ID" dirty="0"/>
              <a:t> </a:t>
            </a:r>
            <a:r>
              <a:rPr lang="en-ID" dirty="0" err="1"/>
              <a:t>rinci</a:t>
            </a:r>
            <a:r>
              <a:rPr lang="en-ID" dirty="0"/>
              <a:t> </a:t>
            </a:r>
            <a:r>
              <a:rPr lang="en-ID" dirty="0" err="1"/>
              <a:t>tentang</a:t>
            </a:r>
            <a:r>
              <a:rPr lang="en-ID" dirty="0"/>
              <a:t> </a:t>
            </a:r>
            <a:r>
              <a:rPr lang="en-ID" dirty="0" err="1"/>
              <a:t>topologi</a:t>
            </a:r>
            <a:r>
              <a:rPr lang="en-ID" dirty="0"/>
              <a:t> </a:t>
            </a:r>
            <a:r>
              <a:rPr lang="en-ID" dirty="0" err="1"/>
              <a:t>jaringan</a:t>
            </a:r>
            <a:r>
              <a:rPr lang="en-ID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ECB66A-84AC-4FF3-ADE9-89DD2BB48BAC}" type="slidenum">
              <a:rPr lang="en-ID" smtClean="0"/>
              <a:t>69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1099450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dirty="0" err="1"/>
              <a:t>Masalah</a:t>
            </a:r>
            <a:r>
              <a:rPr lang="en-ID" dirty="0"/>
              <a:t> dan </a:t>
            </a:r>
            <a:r>
              <a:rPr lang="en-ID" dirty="0" err="1"/>
              <a:t>Tantangan</a:t>
            </a:r>
            <a:r>
              <a:rPr lang="en-ID" dirty="0"/>
              <a:t> </a:t>
            </a:r>
            <a:r>
              <a:rPr lang="en-ID" dirty="0" err="1"/>
              <a:t>Keamanan</a:t>
            </a:r>
            <a:endParaRPr lang="en-ID" dirty="0"/>
          </a:p>
          <a:p>
            <a:r>
              <a:rPr lang="en-ID" dirty="0"/>
              <a:t>- </a:t>
            </a:r>
            <a:r>
              <a:rPr lang="en-ID" dirty="0" err="1"/>
              <a:t>Pelanggaran</a:t>
            </a:r>
            <a:r>
              <a:rPr lang="en-ID" dirty="0"/>
              <a:t> Data</a:t>
            </a:r>
          </a:p>
          <a:p>
            <a:r>
              <a:rPr lang="en-ID" dirty="0" err="1"/>
              <a:t>Akses</a:t>
            </a:r>
            <a:r>
              <a:rPr lang="en-ID" dirty="0"/>
              <a:t> yang </a:t>
            </a:r>
            <a:r>
              <a:rPr lang="en-ID" dirty="0" err="1"/>
              <a:t>tidak</a:t>
            </a:r>
            <a:r>
              <a:rPr lang="en-ID" dirty="0"/>
              <a:t> </a:t>
            </a:r>
            <a:r>
              <a:rPr lang="en-ID" dirty="0" err="1"/>
              <a:t>sah</a:t>
            </a:r>
            <a:r>
              <a:rPr lang="en-ID" dirty="0"/>
              <a:t> </a:t>
            </a:r>
            <a:r>
              <a:rPr lang="en-ID" dirty="0" err="1"/>
              <a:t>ke</a:t>
            </a:r>
            <a:r>
              <a:rPr lang="en-ID" dirty="0"/>
              <a:t> </a:t>
            </a:r>
            <a:r>
              <a:rPr lang="en-ID" dirty="0" err="1"/>
              <a:t>informasi</a:t>
            </a:r>
            <a:r>
              <a:rPr lang="en-ID" dirty="0"/>
              <a:t> </a:t>
            </a:r>
            <a:r>
              <a:rPr lang="en-ID" dirty="0" err="1"/>
              <a:t>sensitif</a:t>
            </a:r>
            <a:r>
              <a:rPr lang="en-ID" dirty="0"/>
              <a:t>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menyebabkan</a:t>
            </a:r>
            <a:r>
              <a:rPr lang="en-ID" dirty="0"/>
              <a:t> </a:t>
            </a:r>
            <a:r>
              <a:rPr lang="en-ID" dirty="0" err="1"/>
              <a:t>kerugian</a:t>
            </a:r>
            <a:r>
              <a:rPr lang="en-ID" dirty="0"/>
              <a:t> </a:t>
            </a:r>
            <a:r>
              <a:rPr lang="en-ID" dirty="0" err="1"/>
              <a:t>finansial</a:t>
            </a:r>
            <a:r>
              <a:rPr lang="en-ID" dirty="0"/>
              <a:t>, </a:t>
            </a:r>
            <a:r>
              <a:rPr lang="en-ID" dirty="0" err="1"/>
              <a:t>kerusakan</a:t>
            </a:r>
            <a:r>
              <a:rPr lang="en-ID" dirty="0"/>
              <a:t> </a:t>
            </a:r>
            <a:r>
              <a:rPr lang="en-ID" dirty="0" err="1"/>
              <a:t>reputasi</a:t>
            </a:r>
            <a:r>
              <a:rPr lang="en-ID" dirty="0"/>
              <a:t>, dan </a:t>
            </a:r>
            <a:r>
              <a:rPr lang="en-ID" dirty="0" err="1"/>
              <a:t>konsekuensi</a:t>
            </a:r>
            <a:r>
              <a:rPr lang="en-ID" dirty="0"/>
              <a:t> </a:t>
            </a:r>
            <a:r>
              <a:rPr lang="en-ID" dirty="0" err="1"/>
              <a:t>hukum</a:t>
            </a:r>
            <a:r>
              <a:rPr lang="en-ID" dirty="0"/>
              <a:t>.</a:t>
            </a:r>
          </a:p>
          <a:p>
            <a:endParaRPr lang="en-ID" dirty="0"/>
          </a:p>
          <a:p>
            <a:r>
              <a:rPr lang="en-ID" dirty="0"/>
              <a:t>- </a:t>
            </a:r>
            <a:r>
              <a:rPr lang="sv-SE" dirty="0"/>
              <a:t>Kejahatan dunia maya</a:t>
            </a:r>
          </a:p>
          <a:p>
            <a:r>
              <a:rPr lang="sv-SE" dirty="0"/>
              <a:t>Ransomware, serangan phishing, dan malware merupakan ancaman yang signifikan bagi organisasi dari semua ukuran.</a:t>
            </a:r>
          </a:p>
          <a:p>
            <a:endParaRPr lang="en-ID" dirty="0"/>
          </a:p>
          <a:p>
            <a:r>
              <a:rPr lang="en-ID" dirty="0"/>
              <a:t>- </a:t>
            </a:r>
            <a:r>
              <a:rPr lang="en-ID" dirty="0" err="1"/>
              <a:t>Persyaratan</a:t>
            </a:r>
            <a:r>
              <a:rPr lang="en-ID" dirty="0"/>
              <a:t> </a:t>
            </a:r>
            <a:r>
              <a:rPr lang="en-ID" dirty="0" err="1"/>
              <a:t>Kepatuhan</a:t>
            </a:r>
            <a:endParaRPr lang="en-ID" dirty="0"/>
          </a:p>
          <a:p>
            <a:r>
              <a:rPr lang="en-ID" dirty="0" err="1"/>
              <a:t>Memenuhi</a:t>
            </a:r>
            <a:r>
              <a:rPr lang="en-ID" dirty="0"/>
              <a:t> </a:t>
            </a:r>
            <a:r>
              <a:rPr lang="en-ID" dirty="0" err="1"/>
              <a:t>peraturan</a:t>
            </a:r>
            <a:r>
              <a:rPr lang="en-ID" dirty="0"/>
              <a:t> dan </a:t>
            </a:r>
            <a:r>
              <a:rPr lang="en-ID" dirty="0" err="1"/>
              <a:t>standar</a:t>
            </a:r>
            <a:r>
              <a:rPr lang="en-ID" dirty="0"/>
              <a:t> </a:t>
            </a:r>
            <a:r>
              <a:rPr lang="en-ID" dirty="0" err="1"/>
              <a:t>khusus</a:t>
            </a:r>
            <a:r>
              <a:rPr lang="en-ID" dirty="0"/>
              <a:t> </a:t>
            </a:r>
            <a:r>
              <a:rPr lang="en-ID" dirty="0" err="1"/>
              <a:t>industri</a:t>
            </a:r>
            <a:r>
              <a:rPr lang="en-ID" dirty="0"/>
              <a:t> sangat </a:t>
            </a:r>
            <a:r>
              <a:rPr lang="en-ID" dirty="0" err="1"/>
              <a:t>penting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menjaga</a:t>
            </a:r>
            <a:r>
              <a:rPr lang="en-ID" dirty="0"/>
              <a:t> </a:t>
            </a:r>
            <a:r>
              <a:rPr lang="en-ID" dirty="0" err="1"/>
              <a:t>kepercayaan</a:t>
            </a:r>
            <a:r>
              <a:rPr lang="en-ID" dirty="0"/>
              <a:t> dan </a:t>
            </a:r>
            <a:r>
              <a:rPr lang="en-ID" dirty="0" err="1"/>
              <a:t>menghindari</a:t>
            </a:r>
            <a:r>
              <a:rPr lang="en-ID" dirty="0"/>
              <a:t> </a:t>
            </a:r>
            <a:r>
              <a:rPr lang="en-ID" dirty="0" err="1"/>
              <a:t>penalti</a:t>
            </a:r>
            <a:r>
              <a:rPr lang="en-ID" dirty="0"/>
              <a:t>.</a:t>
            </a:r>
          </a:p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ECB66A-84AC-4FF3-ADE9-89DD2BB48BAC}" type="slidenum">
              <a:rPr lang="en-ID" smtClean="0"/>
              <a:t>7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795750376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i-FI" dirty="0"/>
              <a:t>Pemetaan Jaringan dan Identifikasi Aset</a:t>
            </a:r>
          </a:p>
          <a:p>
            <a:r>
              <a:rPr lang="fi-FI" dirty="0"/>
              <a:t>- Topologi Jaringan</a:t>
            </a:r>
          </a:p>
          <a:p>
            <a:r>
              <a:rPr lang="fi-FI" dirty="0"/>
              <a:t>Membuat peta rinci jaringan target, termasuk semua perangkat, koneksi, dan protokol. Hal ini memberikan pemahaman yang komprehensif tentang tata letak dan struktur jaringan.</a:t>
            </a:r>
          </a:p>
          <a:p>
            <a:r>
              <a:rPr lang="en-ID" dirty="0"/>
              <a:t>- </a:t>
            </a:r>
            <a:r>
              <a:rPr lang="en-ID" dirty="0" err="1"/>
              <a:t>Inventarisasi</a:t>
            </a:r>
            <a:r>
              <a:rPr lang="en-ID" dirty="0"/>
              <a:t> </a:t>
            </a:r>
            <a:r>
              <a:rPr lang="en-ID" dirty="0" err="1"/>
              <a:t>Aset</a:t>
            </a:r>
            <a:endParaRPr lang="en-ID" dirty="0"/>
          </a:p>
          <a:p>
            <a:r>
              <a:rPr lang="en-ID" dirty="0" err="1"/>
              <a:t>Mengidentifikasi</a:t>
            </a:r>
            <a:r>
              <a:rPr lang="en-ID" dirty="0"/>
              <a:t> </a:t>
            </a:r>
            <a:r>
              <a:rPr lang="en-ID" dirty="0" err="1"/>
              <a:t>semua</a:t>
            </a:r>
            <a:r>
              <a:rPr lang="en-ID" dirty="0"/>
              <a:t> </a:t>
            </a:r>
            <a:r>
              <a:rPr lang="en-ID" dirty="0" err="1"/>
              <a:t>perangkat</a:t>
            </a:r>
            <a:r>
              <a:rPr lang="en-ID" dirty="0"/>
              <a:t>, </a:t>
            </a:r>
            <a:r>
              <a:rPr lang="en-ID" dirty="0" err="1"/>
              <a:t>sistem</a:t>
            </a:r>
            <a:r>
              <a:rPr lang="en-ID" dirty="0"/>
              <a:t>, dan </a:t>
            </a:r>
            <a:r>
              <a:rPr lang="en-ID" dirty="0" err="1"/>
              <a:t>aplikasi</a:t>
            </a:r>
            <a:r>
              <a:rPr lang="en-ID" dirty="0"/>
              <a:t> di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jaringan</a:t>
            </a:r>
            <a:r>
              <a:rPr lang="en-ID" dirty="0"/>
              <a:t>. Hal </a:t>
            </a: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termasuk</a:t>
            </a:r>
            <a:r>
              <a:rPr lang="en-ID" dirty="0"/>
              <a:t> </a:t>
            </a:r>
            <a:r>
              <a:rPr lang="en-ID" dirty="0" err="1"/>
              <a:t>mengkategorikan</a:t>
            </a:r>
            <a:r>
              <a:rPr lang="en-ID" dirty="0"/>
              <a:t> </a:t>
            </a:r>
            <a:r>
              <a:rPr lang="en-ID" dirty="0" err="1"/>
              <a:t>aset</a:t>
            </a:r>
            <a:r>
              <a:rPr lang="en-ID" dirty="0"/>
              <a:t> </a:t>
            </a:r>
            <a:r>
              <a:rPr lang="en-ID" dirty="0" err="1"/>
              <a:t>berdasarkan</a:t>
            </a:r>
            <a:r>
              <a:rPr lang="en-ID" dirty="0"/>
              <a:t> </a:t>
            </a:r>
            <a:r>
              <a:rPr lang="en-ID" dirty="0" err="1"/>
              <a:t>tingkat</a:t>
            </a:r>
            <a:r>
              <a:rPr lang="en-ID" dirty="0"/>
              <a:t> </a:t>
            </a:r>
            <a:r>
              <a:rPr lang="en-ID" dirty="0" err="1"/>
              <a:t>kepentingan</a:t>
            </a:r>
            <a:r>
              <a:rPr lang="en-ID" dirty="0"/>
              <a:t> dan </a:t>
            </a:r>
            <a:r>
              <a:rPr lang="en-ID" dirty="0" err="1"/>
              <a:t>sensitivitasnya</a:t>
            </a:r>
            <a:r>
              <a:rPr lang="en-ID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ECB66A-84AC-4FF3-ADE9-89DD2BB48BAC}" type="slidenum">
              <a:rPr lang="en-ID" smtClean="0"/>
              <a:t>70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463884970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dirty="0" err="1"/>
              <a:t>Penilaian</a:t>
            </a:r>
            <a:r>
              <a:rPr lang="en-ID" dirty="0"/>
              <a:t> dan </a:t>
            </a:r>
            <a:r>
              <a:rPr lang="en-ID" dirty="0" err="1"/>
              <a:t>Analisis</a:t>
            </a:r>
            <a:r>
              <a:rPr lang="en-ID" dirty="0"/>
              <a:t> </a:t>
            </a:r>
            <a:r>
              <a:rPr lang="en-ID" dirty="0" err="1"/>
              <a:t>Kerentanan</a:t>
            </a:r>
            <a:endParaRPr lang="en-ID" dirty="0"/>
          </a:p>
          <a:p>
            <a:r>
              <a:rPr lang="en-ID" dirty="0"/>
              <a:t>- </a:t>
            </a:r>
            <a:r>
              <a:rPr lang="en-ID" dirty="0" err="1"/>
              <a:t>Pemindaian</a:t>
            </a:r>
            <a:r>
              <a:rPr lang="en-ID" dirty="0"/>
              <a:t> </a:t>
            </a:r>
            <a:r>
              <a:rPr lang="en-ID" dirty="0" err="1"/>
              <a:t>Kerentanan</a:t>
            </a:r>
            <a:endParaRPr lang="en-ID" dirty="0"/>
          </a:p>
          <a:p>
            <a:r>
              <a:rPr lang="en-ID" dirty="0" err="1"/>
              <a:t>Menggunakan</a:t>
            </a:r>
            <a:r>
              <a:rPr lang="en-ID" dirty="0"/>
              <a:t> </a:t>
            </a:r>
            <a:r>
              <a:rPr lang="en-ID" dirty="0" err="1"/>
              <a:t>alat</a:t>
            </a:r>
            <a:r>
              <a:rPr lang="en-ID" dirty="0"/>
              <a:t> </a:t>
            </a:r>
            <a:r>
              <a:rPr lang="en-ID" dirty="0" err="1"/>
              <a:t>bantu</a:t>
            </a:r>
            <a:r>
              <a:rPr lang="en-ID" dirty="0"/>
              <a:t> </a:t>
            </a:r>
            <a:r>
              <a:rPr lang="en-ID" dirty="0" err="1"/>
              <a:t>otomatis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mengidentifikasi</a:t>
            </a:r>
            <a:r>
              <a:rPr lang="en-ID" dirty="0"/>
              <a:t> </a:t>
            </a:r>
            <a:r>
              <a:rPr lang="en-ID" dirty="0" err="1"/>
              <a:t>kerentanan</a:t>
            </a:r>
            <a:r>
              <a:rPr lang="en-ID" dirty="0"/>
              <a:t> yang </a:t>
            </a:r>
            <a:r>
              <a:rPr lang="en-ID" dirty="0" err="1"/>
              <a:t>diketahui</a:t>
            </a:r>
            <a:r>
              <a:rPr lang="en-ID" dirty="0"/>
              <a:t> pada </a:t>
            </a:r>
            <a:r>
              <a:rPr lang="en-ID" dirty="0" err="1"/>
              <a:t>perangkat</a:t>
            </a:r>
            <a:r>
              <a:rPr lang="en-ID" dirty="0"/>
              <a:t> </a:t>
            </a:r>
            <a:r>
              <a:rPr lang="en-ID" dirty="0" err="1"/>
              <a:t>lunak</a:t>
            </a:r>
            <a:r>
              <a:rPr lang="en-ID" dirty="0"/>
              <a:t>, </a:t>
            </a:r>
            <a:r>
              <a:rPr lang="en-ID" dirty="0" err="1"/>
              <a:t>sistem</a:t>
            </a:r>
            <a:r>
              <a:rPr lang="en-ID" dirty="0"/>
              <a:t> </a:t>
            </a:r>
            <a:r>
              <a:rPr lang="en-ID" dirty="0" err="1"/>
              <a:t>operasi</a:t>
            </a:r>
            <a:r>
              <a:rPr lang="en-ID" dirty="0"/>
              <a:t>, dan </a:t>
            </a:r>
            <a:r>
              <a:rPr lang="en-ID" dirty="0" err="1"/>
              <a:t>perangkat</a:t>
            </a:r>
            <a:r>
              <a:rPr lang="en-ID" dirty="0"/>
              <a:t> </a:t>
            </a:r>
            <a:r>
              <a:rPr lang="en-ID" dirty="0" err="1"/>
              <a:t>jaringan</a:t>
            </a:r>
            <a:r>
              <a:rPr lang="en-ID" dirty="0"/>
              <a:t>. Hal </a:t>
            </a: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membantu</a:t>
            </a:r>
            <a:r>
              <a:rPr lang="en-ID" dirty="0"/>
              <a:t> </a:t>
            </a:r>
            <a:r>
              <a:rPr lang="en-ID" dirty="0" err="1"/>
              <a:t>memprioritaskan</a:t>
            </a:r>
            <a:r>
              <a:rPr lang="en-ID" dirty="0"/>
              <a:t> </a:t>
            </a:r>
            <a:r>
              <a:rPr lang="en-ID" dirty="0" err="1"/>
              <a:t>kerentanan</a:t>
            </a:r>
            <a:r>
              <a:rPr lang="en-ID" dirty="0"/>
              <a:t> yang paling </a:t>
            </a:r>
            <a:r>
              <a:rPr lang="en-ID" dirty="0" err="1"/>
              <a:t>kritis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penyelidikan</a:t>
            </a:r>
            <a:r>
              <a:rPr lang="en-ID" dirty="0"/>
              <a:t> </a:t>
            </a:r>
            <a:r>
              <a:rPr lang="en-ID" dirty="0" err="1"/>
              <a:t>lebih</a:t>
            </a:r>
            <a:r>
              <a:rPr lang="en-ID" dirty="0"/>
              <a:t> </a:t>
            </a:r>
            <a:r>
              <a:rPr lang="en-ID" dirty="0" err="1"/>
              <a:t>lanjut</a:t>
            </a:r>
            <a:r>
              <a:rPr lang="en-ID" dirty="0"/>
              <a:t>.</a:t>
            </a:r>
          </a:p>
          <a:p>
            <a:r>
              <a:rPr lang="en-ID" dirty="0"/>
              <a:t>- </a:t>
            </a:r>
            <a:r>
              <a:rPr lang="en-ID" dirty="0" err="1"/>
              <a:t>Penilaian</a:t>
            </a:r>
            <a:r>
              <a:rPr lang="en-ID" dirty="0"/>
              <a:t> Manual</a:t>
            </a:r>
          </a:p>
          <a:p>
            <a:r>
              <a:rPr lang="en-ID" dirty="0" err="1"/>
              <a:t>Melakukan</a:t>
            </a:r>
            <a:r>
              <a:rPr lang="en-ID" dirty="0"/>
              <a:t> </a:t>
            </a:r>
            <a:r>
              <a:rPr lang="en-ID" dirty="0" err="1"/>
              <a:t>analisis</a:t>
            </a:r>
            <a:r>
              <a:rPr lang="en-ID" dirty="0"/>
              <a:t> manual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mengidentifikasi</a:t>
            </a:r>
            <a:r>
              <a:rPr lang="en-ID" dirty="0"/>
              <a:t> </a:t>
            </a:r>
            <a:r>
              <a:rPr lang="en-ID" dirty="0" err="1"/>
              <a:t>kerentanan</a:t>
            </a:r>
            <a:r>
              <a:rPr lang="en-ID" dirty="0"/>
              <a:t> yang </a:t>
            </a:r>
            <a:r>
              <a:rPr lang="en-ID" dirty="0" err="1"/>
              <a:t>tidak</a:t>
            </a:r>
            <a:r>
              <a:rPr lang="en-ID" dirty="0"/>
              <a:t> </a:t>
            </a:r>
            <a:r>
              <a:rPr lang="en-ID" dirty="0" err="1"/>
              <a:t>terdeteksi</a:t>
            </a:r>
            <a:r>
              <a:rPr lang="en-ID" dirty="0"/>
              <a:t> oleh </a:t>
            </a:r>
            <a:r>
              <a:rPr lang="en-ID" dirty="0" err="1"/>
              <a:t>alat</a:t>
            </a:r>
            <a:r>
              <a:rPr lang="en-ID" dirty="0"/>
              <a:t> </a:t>
            </a:r>
            <a:r>
              <a:rPr lang="en-ID" dirty="0" err="1"/>
              <a:t>otomatis</a:t>
            </a:r>
            <a:r>
              <a:rPr lang="en-ID" dirty="0"/>
              <a:t>. Hal </a:t>
            </a: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melibatkan</a:t>
            </a:r>
            <a:r>
              <a:rPr lang="en-ID" dirty="0"/>
              <a:t> </a:t>
            </a:r>
            <a:r>
              <a:rPr lang="en-ID" dirty="0" err="1"/>
              <a:t>peninjauan</a:t>
            </a:r>
            <a:r>
              <a:rPr lang="en-ID" dirty="0"/>
              <a:t> file </a:t>
            </a:r>
            <a:r>
              <a:rPr lang="en-ID" dirty="0" err="1"/>
              <a:t>konfigurasi</a:t>
            </a:r>
            <a:r>
              <a:rPr lang="en-ID" dirty="0"/>
              <a:t>, </a:t>
            </a:r>
            <a:r>
              <a:rPr lang="en-ID" dirty="0" err="1"/>
              <a:t>kode</a:t>
            </a:r>
            <a:r>
              <a:rPr lang="en-ID" dirty="0"/>
              <a:t>, dan log </a:t>
            </a:r>
            <a:r>
              <a:rPr lang="en-ID" dirty="0" err="1"/>
              <a:t>sistem</a:t>
            </a:r>
            <a:r>
              <a:rPr lang="en-ID" dirty="0"/>
              <a:t>.</a:t>
            </a:r>
          </a:p>
          <a:p>
            <a:r>
              <a:rPr lang="en-ID" dirty="0"/>
              <a:t>- </a:t>
            </a:r>
            <a:r>
              <a:rPr lang="en-ID" dirty="0" err="1"/>
              <a:t>Penentuan</a:t>
            </a:r>
            <a:r>
              <a:rPr lang="en-ID" dirty="0"/>
              <a:t> </a:t>
            </a:r>
            <a:r>
              <a:rPr lang="en-ID" dirty="0" err="1"/>
              <a:t>Prioritas</a:t>
            </a:r>
            <a:r>
              <a:rPr lang="en-ID" dirty="0"/>
              <a:t> </a:t>
            </a:r>
            <a:r>
              <a:rPr lang="en-ID" dirty="0" err="1"/>
              <a:t>Kerentanan</a:t>
            </a:r>
            <a:endParaRPr lang="en-ID" dirty="0"/>
          </a:p>
          <a:p>
            <a:r>
              <a:rPr lang="en-ID" dirty="0" err="1"/>
              <a:t>Mengurutkan</a:t>
            </a:r>
            <a:r>
              <a:rPr lang="en-ID" dirty="0"/>
              <a:t> </a:t>
            </a:r>
            <a:r>
              <a:rPr lang="en-ID" dirty="0" err="1"/>
              <a:t>kerentanan</a:t>
            </a:r>
            <a:r>
              <a:rPr lang="en-ID" dirty="0"/>
              <a:t> </a:t>
            </a:r>
            <a:r>
              <a:rPr lang="en-ID" dirty="0" err="1"/>
              <a:t>berdasarkan</a:t>
            </a:r>
            <a:r>
              <a:rPr lang="en-ID" dirty="0"/>
              <a:t> </a:t>
            </a:r>
            <a:r>
              <a:rPr lang="en-ID" dirty="0" err="1"/>
              <a:t>tingkat</a:t>
            </a:r>
            <a:r>
              <a:rPr lang="en-ID" dirty="0"/>
              <a:t> </a:t>
            </a:r>
            <a:r>
              <a:rPr lang="en-ID" dirty="0" err="1"/>
              <a:t>keparahan</a:t>
            </a:r>
            <a:r>
              <a:rPr lang="en-ID" dirty="0"/>
              <a:t>, </a:t>
            </a:r>
            <a:r>
              <a:rPr lang="en-ID" dirty="0" err="1"/>
              <a:t>eksploitasi</a:t>
            </a:r>
            <a:r>
              <a:rPr lang="en-ID" dirty="0"/>
              <a:t>, dan </a:t>
            </a:r>
            <a:r>
              <a:rPr lang="en-ID" dirty="0" err="1"/>
              <a:t>dampaknya</a:t>
            </a:r>
            <a:r>
              <a:rPr lang="en-ID" dirty="0"/>
              <a:t> </a:t>
            </a:r>
            <a:r>
              <a:rPr lang="en-ID" dirty="0" err="1"/>
              <a:t>terhadap</a:t>
            </a:r>
            <a:r>
              <a:rPr lang="en-ID" dirty="0"/>
              <a:t> </a:t>
            </a:r>
            <a:r>
              <a:rPr lang="en-ID" dirty="0" err="1"/>
              <a:t>organisasi</a:t>
            </a:r>
            <a:r>
              <a:rPr lang="en-ID" dirty="0"/>
              <a:t>. Hal </a:t>
            </a: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membantu</a:t>
            </a:r>
            <a:r>
              <a:rPr lang="en-ID" dirty="0"/>
              <a:t> </a:t>
            </a:r>
            <a:r>
              <a:rPr lang="en-ID" dirty="0" err="1"/>
              <a:t>memfokuskan</a:t>
            </a:r>
            <a:r>
              <a:rPr lang="en-ID" dirty="0"/>
              <a:t> </a:t>
            </a:r>
            <a:r>
              <a:rPr lang="en-ID" dirty="0" err="1"/>
              <a:t>upaya</a:t>
            </a:r>
            <a:r>
              <a:rPr lang="en-ID" dirty="0"/>
              <a:t> </a:t>
            </a:r>
            <a:r>
              <a:rPr lang="en-ID" dirty="0" err="1"/>
              <a:t>remediasi</a:t>
            </a:r>
            <a:r>
              <a:rPr lang="en-ID" dirty="0"/>
              <a:t> pada </a:t>
            </a:r>
            <a:r>
              <a:rPr lang="en-ID" dirty="0" err="1"/>
              <a:t>risiko</a:t>
            </a:r>
            <a:r>
              <a:rPr lang="en-ID" dirty="0"/>
              <a:t> yang paling </a:t>
            </a:r>
            <a:r>
              <a:rPr lang="en-ID" dirty="0" err="1"/>
              <a:t>kritis</a:t>
            </a:r>
            <a:r>
              <a:rPr lang="en-ID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ECB66A-84AC-4FF3-ADE9-89DD2BB48BAC}" type="slidenum">
              <a:rPr lang="en-ID" smtClean="0"/>
              <a:t>71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34083290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dirty="0" err="1"/>
              <a:t>Eksploitasi</a:t>
            </a:r>
            <a:r>
              <a:rPr lang="en-ID" dirty="0"/>
              <a:t> dan Gerakan Lateral</a:t>
            </a:r>
          </a:p>
          <a:p>
            <a:r>
              <a:rPr lang="en-ID" dirty="0"/>
              <a:t>- </a:t>
            </a:r>
            <a:r>
              <a:rPr lang="en-ID" dirty="0" err="1"/>
              <a:t>Pengembangan</a:t>
            </a:r>
            <a:r>
              <a:rPr lang="en-ID" dirty="0"/>
              <a:t> </a:t>
            </a:r>
            <a:r>
              <a:rPr lang="en-ID" dirty="0" err="1"/>
              <a:t>Eksploitasi</a:t>
            </a:r>
            <a:endParaRPr lang="en-ID" dirty="0"/>
          </a:p>
          <a:p>
            <a:r>
              <a:rPr lang="en-ID" dirty="0" err="1"/>
              <a:t>Mengembangkan</a:t>
            </a:r>
            <a:r>
              <a:rPr lang="en-ID" dirty="0"/>
              <a:t> </a:t>
            </a:r>
            <a:r>
              <a:rPr lang="en-ID" dirty="0" err="1"/>
              <a:t>atau</a:t>
            </a:r>
            <a:r>
              <a:rPr lang="en-ID" dirty="0"/>
              <a:t> </a:t>
            </a:r>
            <a:r>
              <a:rPr lang="en-ID" dirty="0" err="1"/>
              <a:t>mendapatkan</a:t>
            </a:r>
            <a:r>
              <a:rPr lang="en-ID" dirty="0"/>
              <a:t> </a:t>
            </a:r>
            <a:r>
              <a:rPr lang="en-ID" dirty="0" err="1"/>
              <a:t>eksploitasi</a:t>
            </a:r>
            <a:r>
              <a:rPr lang="en-ID" dirty="0"/>
              <a:t> yang </a:t>
            </a:r>
            <a:r>
              <a:rPr lang="en-ID" dirty="0" err="1"/>
              <a:t>memanfaatkan</a:t>
            </a:r>
            <a:r>
              <a:rPr lang="en-ID" dirty="0"/>
              <a:t> </a:t>
            </a:r>
            <a:r>
              <a:rPr lang="en-ID" dirty="0" err="1"/>
              <a:t>kerentanan</a:t>
            </a:r>
            <a:r>
              <a:rPr lang="en-ID" dirty="0"/>
              <a:t> yang </a:t>
            </a:r>
            <a:r>
              <a:rPr lang="en-ID" dirty="0" err="1"/>
              <a:t>telah</a:t>
            </a:r>
            <a:r>
              <a:rPr lang="en-ID" dirty="0"/>
              <a:t> </a:t>
            </a:r>
            <a:r>
              <a:rPr lang="en-ID" dirty="0" err="1"/>
              <a:t>diidentifikasi</a:t>
            </a:r>
            <a:r>
              <a:rPr lang="en-ID" dirty="0"/>
              <a:t>. </a:t>
            </a: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melibatkan</a:t>
            </a:r>
            <a:r>
              <a:rPr lang="en-ID" dirty="0"/>
              <a:t> </a:t>
            </a:r>
            <a:r>
              <a:rPr lang="en-ID" dirty="0" err="1"/>
              <a:t>pembuatan</a:t>
            </a:r>
            <a:r>
              <a:rPr lang="en-ID" dirty="0"/>
              <a:t> </a:t>
            </a:r>
            <a:r>
              <a:rPr lang="en-ID" dirty="0" err="1"/>
              <a:t>kode</a:t>
            </a:r>
            <a:r>
              <a:rPr lang="en-ID" dirty="0"/>
              <a:t> </a:t>
            </a:r>
            <a:r>
              <a:rPr lang="en-ID" dirty="0" err="1"/>
              <a:t>atau</a:t>
            </a:r>
            <a:r>
              <a:rPr lang="en-ID" dirty="0"/>
              <a:t> </a:t>
            </a:r>
            <a:r>
              <a:rPr lang="en-ID" dirty="0" err="1"/>
              <a:t>alat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mendapatkan</a:t>
            </a:r>
            <a:r>
              <a:rPr lang="en-ID" dirty="0"/>
              <a:t> </a:t>
            </a:r>
            <a:r>
              <a:rPr lang="en-ID" dirty="0" err="1"/>
              <a:t>akses</a:t>
            </a:r>
            <a:r>
              <a:rPr lang="en-ID" dirty="0"/>
              <a:t> </a:t>
            </a:r>
            <a:r>
              <a:rPr lang="en-ID" dirty="0" err="1"/>
              <a:t>tidak</a:t>
            </a:r>
            <a:r>
              <a:rPr lang="en-ID" dirty="0"/>
              <a:t> </a:t>
            </a:r>
            <a:r>
              <a:rPr lang="en-ID" dirty="0" err="1"/>
              <a:t>sah</a:t>
            </a:r>
            <a:r>
              <a:rPr lang="en-ID" dirty="0"/>
              <a:t> </a:t>
            </a:r>
            <a:r>
              <a:rPr lang="en-ID" dirty="0" err="1"/>
              <a:t>ke</a:t>
            </a:r>
            <a:r>
              <a:rPr lang="en-ID" dirty="0"/>
              <a:t> </a:t>
            </a:r>
            <a:r>
              <a:rPr lang="en-ID" dirty="0" err="1"/>
              <a:t>sistem</a:t>
            </a:r>
            <a:endParaRPr lang="en-ID" dirty="0"/>
          </a:p>
          <a:p>
            <a:r>
              <a:rPr lang="en-ID" dirty="0"/>
              <a:t>- </a:t>
            </a:r>
            <a:r>
              <a:rPr lang="en-ID" dirty="0" err="1"/>
              <a:t>Pengiriman</a:t>
            </a:r>
            <a:r>
              <a:rPr lang="en-ID" dirty="0"/>
              <a:t> </a:t>
            </a:r>
            <a:r>
              <a:rPr lang="en-ID" dirty="0" err="1"/>
              <a:t>Muatan</a:t>
            </a:r>
            <a:endParaRPr lang="en-ID" dirty="0"/>
          </a:p>
          <a:p>
            <a:r>
              <a:rPr lang="en-ID" dirty="0" err="1"/>
              <a:t>Mengirimkan</a:t>
            </a:r>
            <a:r>
              <a:rPr lang="en-ID" dirty="0"/>
              <a:t> </a:t>
            </a:r>
            <a:r>
              <a:rPr lang="en-ID" dirty="0" err="1"/>
              <a:t>muatan</a:t>
            </a:r>
            <a:r>
              <a:rPr lang="en-ID" dirty="0"/>
              <a:t> </a:t>
            </a:r>
            <a:r>
              <a:rPr lang="en-ID" dirty="0" err="1"/>
              <a:t>eksploitasi</a:t>
            </a:r>
            <a:r>
              <a:rPr lang="en-ID" dirty="0"/>
              <a:t> </a:t>
            </a:r>
            <a:r>
              <a:rPr lang="en-ID" dirty="0" err="1"/>
              <a:t>ke</a:t>
            </a:r>
            <a:r>
              <a:rPr lang="en-ID" dirty="0"/>
              <a:t> </a:t>
            </a:r>
            <a:r>
              <a:rPr lang="en-ID" dirty="0" err="1"/>
              <a:t>sistem</a:t>
            </a:r>
            <a:r>
              <a:rPr lang="en-ID" dirty="0"/>
              <a:t> target. Hal </a:t>
            </a: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dilakukan</a:t>
            </a:r>
            <a:r>
              <a:rPr lang="en-ID" dirty="0"/>
              <a:t> </a:t>
            </a:r>
            <a:r>
              <a:rPr lang="en-ID" dirty="0" err="1"/>
              <a:t>melalui</a:t>
            </a:r>
            <a:r>
              <a:rPr lang="en-ID" dirty="0"/>
              <a:t> </a:t>
            </a:r>
            <a:r>
              <a:rPr lang="en-ID" dirty="0" err="1"/>
              <a:t>berbagai</a:t>
            </a:r>
            <a:r>
              <a:rPr lang="en-ID" dirty="0"/>
              <a:t> </a:t>
            </a:r>
            <a:r>
              <a:rPr lang="en-ID" dirty="0" err="1"/>
              <a:t>metode</a:t>
            </a:r>
            <a:r>
              <a:rPr lang="en-ID" dirty="0"/>
              <a:t>, </a:t>
            </a:r>
            <a:r>
              <a:rPr lang="en-ID" dirty="0" err="1"/>
              <a:t>seperti</a:t>
            </a:r>
            <a:r>
              <a:rPr lang="en-ID" dirty="0"/>
              <a:t> </a:t>
            </a:r>
            <a:r>
              <a:rPr lang="en-ID" dirty="0" err="1"/>
              <a:t>lampiran</a:t>
            </a:r>
            <a:r>
              <a:rPr lang="en-ID" dirty="0"/>
              <a:t> email, situs web </a:t>
            </a:r>
            <a:r>
              <a:rPr lang="en-ID" dirty="0" err="1"/>
              <a:t>berbahaya</a:t>
            </a:r>
            <a:r>
              <a:rPr lang="en-ID" dirty="0"/>
              <a:t>, </a:t>
            </a:r>
            <a:r>
              <a:rPr lang="en-ID" dirty="0" err="1"/>
              <a:t>atau</a:t>
            </a:r>
            <a:r>
              <a:rPr lang="en-ID" dirty="0"/>
              <a:t> </a:t>
            </a:r>
            <a:r>
              <a:rPr lang="en-ID" dirty="0" err="1"/>
              <a:t>koneksi</a:t>
            </a:r>
            <a:r>
              <a:rPr lang="en-ID" dirty="0"/>
              <a:t> </a:t>
            </a:r>
            <a:r>
              <a:rPr lang="en-ID" dirty="0" err="1"/>
              <a:t>jaringan</a:t>
            </a:r>
            <a:r>
              <a:rPr lang="en-ID" dirty="0"/>
              <a:t>.</a:t>
            </a:r>
          </a:p>
          <a:p>
            <a:r>
              <a:rPr lang="en-ID" dirty="0"/>
              <a:t>- Gerakan Lateral</a:t>
            </a:r>
          </a:p>
          <a:p>
            <a:r>
              <a:rPr lang="en-ID" dirty="0" err="1"/>
              <a:t>Bergerak</a:t>
            </a:r>
            <a:r>
              <a:rPr lang="en-ID" dirty="0"/>
              <a:t> </a:t>
            </a:r>
            <a:r>
              <a:rPr lang="en-ID" dirty="0" err="1"/>
              <a:t>secara</a:t>
            </a:r>
            <a:r>
              <a:rPr lang="en-ID" dirty="0"/>
              <a:t> lateral </a:t>
            </a:r>
            <a:r>
              <a:rPr lang="en-ID" dirty="0" err="1"/>
              <a:t>melalui</a:t>
            </a:r>
            <a:r>
              <a:rPr lang="en-ID" dirty="0"/>
              <a:t> </a:t>
            </a:r>
            <a:r>
              <a:rPr lang="en-ID" dirty="0" err="1"/>
              <a:t>jaringan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mengakses</a:t>
            </a:r>
            <a:r>
              <a:rPr lang="en-ID" dirty="0"/>
              <a:t> </a:t>
            </a:r>
            <a:r>
              <a:rPr lang="en-ID" dirty="0" err="1"/>
              <a:t>sistem</a:t>
            </a:r>
            <a:r>
              <a:rPr lang="en-ID" dirty="0"/>
              <a:t> lain. Hal </a:t>
            </a: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melibatkan</a:t>
            </a:r>
            <a:r>
              <a:rPr lang="en-ID" dirty="0"/>
              <a:t> </a:t>
            </a:r>
            <a:r>
              <a:rPr lang="en-ID" dirty="0" err="1"/>
              <a:t>penggunaan</a:t>
            </a:r>
            <a:r>
              <a:rPr lang="en-ID" dirty="0"/>
              <a:t> </a:t>
            </a:r>
            <a:r>
              <a:rPr lang="en-ID" dirty="0" err="1"/>
              <a:t>sistem</a:t>
            </a:r>
            <a:r>
              <a:rPr lang="en-ID" dirty="0"/>
              <a:t> yang </a:t>
            </a:r>
            <a:r>
              <a:rPr lang="en-ID" dirty="0" err="1"/>
              <a:t>disusupi</a:t>
            </a:r>
            <a:r>
              <a:rPr lang="en-ID" dirty="0"/>
              <a:t> </a:t>
            </a:r>
            <a:r>
              <a:rPr lang="en-ID" dirty="0" err="1"/>
              <a:t>sebagai</a:t>
            </a:r>
            <a:r>
              <a:rPr lang="en-ID" dirty="0"/>
              <a:t> batu </a:t>
            </a:r>
            <a:r>
              <a:rPr lang="en-ID" dirty="0" err="1"/>
              <a:t>loncatan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mendapatkan</a:t>
            </a:r>
            <a:r>
              <a:rPr lang="en-ID" dirty="0"/>
              <a:t> </a:t>
            </a:r>
            <a:r>
              <a:rPr lang="en-ID" dirty="0" err="1"/>
              <a:t>akses</a:t>
            </a:r>
            <a:r>
              <a:rPr lang="en-ID" dirty="0"/>
              <a:t> </a:t>
            </a:r>
            <a:r>
              <a:rPr lang="en-ID" dirty="0" err="1"/>
              <a:t>ke</a:t>
            </a:r>
            <a:r>
              <a:rPr lang="en-ID" dirty="0"/>
              <a:t> target yang </a:t>
            </a:r>
            <a:r>
              <a:rPr lang="en-ID" dirty="0" err="1"/>
              <a:t>lebih</a:t>
            </a:r>
            <a:r>
              <a:rPr lang="en-ID" dirty="0"/>
              <a:t> </a:t>
            </a:r>
            <a:r>
              <a:rPr lang="en-ID" dirty="0" err="1"/>
              <a:t>berharga</a:t>
            </a:r>
            <a:r>
              <a:rPr lang="en-ID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ECB66A-84AC-4FF3-ADE9-89DD2BB48BAC}" type="slidenum">
              <a:rPr lang="en-ID" smtClean="0"/>
              <a:t>72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94301626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i-FI" dirty="0"/>
              <a:t>Eskalasi Hak Istimewa dan Pasca-Eksploitasi</a:t>
            </a:r>
          </a:p>
          <a:p>
            <a:r>
              <a:rPr lang="fi-FI" dirty="0"/>
              <a:t>- Mendapatkan Hak Istimewa</a:t>
            </a:r>
          </a:p>
          <a:p>
            <a:r>
              <a:rPr lang="fi-FI" dirty="0"/>
              <a:t>Mencoba meningkatkan hak istimewa dari pengguna tingkat rendah ke akun administrator tingkat yang lebih tinggi. Hal ini memungkinkan akses ke sistem dan data yang lebih sensitif.</a:t>
            </a:r>
          </a:p>
          <a:p>
            <a:r>
              <a:rPr lang="en-ID" dirty="0"/>
              <a:t>- </a:t>
            </a:r>
            <a:r>
              <a:rPr lang="en-ID" dirty="0" err="1"/>
              <a:t>Kegigihan</a:t>
            </a:r>
            <a:endParaRPr lang="en-ID" dirty="0"/>
          </a:p>
          <a:p>
            <a:r>
              <a:rPr lang="en-ID" dirty="0" err="1"/>
              <a:t>Menetapkan</a:t>
            </a:r>
            <a:r>
              <a:rPr lang="en-ID" dirty="0"/>
              <a:t> </a:t>
            </a:r>
            <a:r>
              <a:rPr lang="en-ID" dirty="0" err="1"/>
              <a:t>kehadiran</a:t>
            </a:r>
            <a:r>
              <a:rPr lang="en-ID" dirty="0"/>
              <a:t> yang </a:t>
            </a:r>
            <a:r>
              <a:rPr lang="en-ID" dirty="0" err="1"/>
              <a:t>terus-menerus</a:t>
            </a:r>
            <a:r>
              <a:rPr lang="en-ID" dirty="0"/>
              <a:t> pada </a:t>
            </a:r>
            <a:r>
              <a:rPr lang="en-ID" dirty="0" err="1"/>
              <a:t>sistem</a:t>
            </a:r>
            <a:r>
              <a:rPr lang="en-ID" dirty="0"/>
              <a:t> yang </a:t>
            </a:r>
            <a:r>
              <a:rPr lang="en-ID" dirty="0" err="1"/>
              <a:t>disusupi</a:t>
            </a:r>
            <a:r>
              <a:rPr lang="en-ID" dirty="0"/>
              <a:t>. Hal </a:t>
            </a: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memungkinkan</a:t>
            </a:r>
            <a:r>
              <a:rPr lang="en-ID" dirty="0"/>
              <a:t> </a:t>
            </a:r>
            <a:r>
              <a:rPr lang="en-ID" dirty="0" err="1"/>
              <a:t>penyerang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mempertahankan</a:t>
            </a:r>
            <a:r>
              <a:rPr lang="en-ID" dirty="0"/>
              <a:t> </a:t>
            </a:r>
            <a:r>
              <a:rPr lang="en-ID" dirty="0" err="1"/>
              <a:t>akses</a:t>
            </a:r>
            <a:r>
              <a:rPr lang="en-ID" dirty="0"/>
              <a:t> </a:t>
            </a:r>
            <a:r>
              <a:rPr lang="en-ID" dirty="0" err="1"/>
              <a:t>bahkan</a:t>
            </a:r>
            <a:r>
              <a:rPr lang="en-ID" dirty="0"/>
              <a:t> </a:t>
            </a:r>
            <a:r>
              <a:rPr lang="en-ID" dirty="0" err="1"/>
              <a:t>setelah</a:t>
            </a:r>
            <a:r>
              <a:rPr lang="en-ID" dirty="0"/>
              <a:t> </a:t>
            </a:r>
            <a:r>
              <a:rPr lang="en-ID" dirty="0" err="1"/>
              <a:t>serangan</a:t>
            </a:r>
            <a:r>
              <a:rPr lang="en-ID" dirty="0"/>
              <a:t> </a:t>
            </a:r>
            <a:r>
              <a:rPr lang="en-ID" dirty="0" err="1"/>
              <a:t>awal</a:t>
            </a:r>
            <a:r>
              <a:rPr lang="en-ID" dirty="0"/>
              <a:t>.</a:t>
            </a:r>
          </a:p>
          <a:p>
            <a:r>
              <a:rPr lang="en-ID" dirty="0"/>
              <a:t>- </a:t>
            </a:r>
            <a:r>
              <a:rPr lang="en-ID" dirty="0" err="1"/>
              <a:t>Eksfiltrasi</a:t>
            </a:r>
            <a:r>
              <a:rPr lang="en-ID" dirty="0"/>
              <a:t> Data</a:t>
            </a:r>
          </a:p>
          <a:p>
            <a:r>
              <a:rPr lang="en-ID" dirty="0" err="1"/>
              <a:t>Mengeksfiltrasi</a:t>
            </a:r>
            <a:r>
              <a:rPr lang="en-ID" dirty="0"/>
              <a:t> data </a:t>
            </a:r>
            <a:r>
              <a:rPr lang="en-ID" dirty="0" err="1"/>
              <a:t>sensitif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</a:t>
            </a:r>
            <a:r>
              <a:rPr lang="en-ID" dirty="0" err="1"/>
              <a:t>sistem</a:t>
            </a:r>
            <a:r>
              <a:rPr lang="en-ID" dirty="0"/>
              <a:t> target. </a:t>
            </a: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dilakukan</a:t>
            </a:r>
            <a:r>
              <a:rPr lang="en-ID" dirty="0"/>
              <a:t> </a:t>
            </a:r>
            <a:r>
              <a:rPr lang="en-ID" dirty="0" err="1"/>
              <a:t>melalui</a:t>
            </a:r>
            <a:r>
              <a:rPr lang="en-ID" dirty="0"/>
              <a:t> </a:t>
            </a:r>
            <a:r>
              <a:rPr lang="en-ID" dirty="0" err="1"/>
              <a:t>berbagai</a:t>
            </a:r>
            <a:r>
              <a:rPr lang="en-ID" dirty="0"/>
              <a:t> </a:t>
            </a:r>
            <a:r>
              <a:rPr lang="en-ID" dirty="0" err="1"/>
              <a:t>saluran</a:t>
            </a:r>
            <a:r>
              <a:rPr lang="en-ID" dirty="0"/>
              <a:t>, </a:t>
            </a:r>
            <a:r>
              <a:rPr lang="en-ID" dirty="0" err="1"/>
              <a:t>seperti</a:t>
            </a:r>
            <a:r>
              <a:rPr lang="en-ID" dirty="0"/>
              <a:t> email, FTP, </a:t>
            </a:r>
            <a:r>
              <a:rPr lang="en-ID" dirty="0" err="1"/>
              <a:t>atau</a:t>
            </a:r>
            <a:r>
              <a:rPr lang="en-ID" dirty="0"/>
              <a:t> </a:t>
            </a:r>
            <a:r>
              <a:rPr lang="en-ID" dirty="0" err="1"/>
              <a:t>penyimpanan</a:t>
            </a:r>
            <a:r>
              <a:rPr lang="en-ID" dirty="0"/>
              <a:t> </a:t>
            </a:r>
            <a:r>
              <a:rPr lang="en-ID" dirty="0" err="1"/>
              <a:t>awan</a:t>
            </a:r>
            <a:r>
              <a:rPr lang="en-ID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ECB66A-84AC-4FF3-ADE9-89DD2BB48BAC}" type="slidenum">
              <a:rPr lang="en-ID" smtClean="0"/>
              <a:t>73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515073110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dirty="0" err="1"/>
              <a:t>Melakukan</a:t>
            </a:r>
            <a:r>
              <a:rPr lang="en-ID" dirty="0"/>
              <a:t> </a:t>
            </a:r>
            <a:r>
              <a:rPr lang="en-ID" dirty="0" err="1"/>
              <a:t>Pengintaian</a:t>
            </a:r>
            <a:r>
              <a:rPr lang="en-ID" dirty="0"/>
              <a:t> </a:t>
            </a:r>
            <a:r>
              <a:rPr lang="en-ID" dirty="0" err="1"/>
              <a:t>Jaringan</a:t>
            </a:r>
            <a:endParaRPr lang="en-ID" dirty="0"/>
          </a:p>
          <a:p>
            <a:r>
              <a:rPr lang="en-ID" dirty="0"/>
              <a:t>- </a:t>
            </a:r>
            <a:r>
              <a:rPr lang="en-ID" dirty="0" err="1"/>
              <a:t>Pengambilan</a:t>
            </a:r>
            <a:r>
              <a:rPr lang="en-ID" dirty="0"/>
              <a:t> </a:t>
            </a:r>
            <a:r>
              <a:rPr lang="en-ID" dirty="0" err="1"/>
              <a:t>Paket</a:t>
            </a:r>
            <a:endParaRPr lang="en-ID" dirty="0"/>
          </a:p>
          <a:p>
            <a:r>
              <a:rPr lang="en-ID" dirty="0" err="1"/>
              <a:t>Mencegat</a:t>
            </a:r>
            <a:r>
              <a:rPr lang="en-ID" dirty="0"/>
              <a:t> dan </a:t>
            </a:r>
            <a:r>
              <a:rPr lang="en-ID" dirty="0" err="1"/>
              <a:t>menangkap</a:t>
            </a:r>
            <a:r>
              <a:rPr lang="en-ID" dirty="0"/>
              <a:t> </a:t>
            </a:r>
            <a:r>
              <a:rPr lang="en-ID" dirty="0" err="1"/>
              <a:t>paket</a:t>
            </a:r>
            <a:r>
              <a:rPr lang="en-ID" dirty="0"/>
              <a:t> </a:t>
            </a:r>
            <a:r>
              <a:rPr lang="en-ID" dirty="0" err="1"/>
              <a:t>jaringan</a:t>
            </a:r>
            <a:r>
              <a:rPr lang="en-ID" dirty="0"/>
              <a:t>, yang </a:t>
            </a:r>
            <a:r>
              <a:rPr lang="en-ID" dirty="0" err="1"/>
              <a:t>berisi</a:t>
            </a:r>
            <a:r>
              <a:rPr lang="en-ID" dirty="0"/>
              <a:t> </a:t>
            </a:r>
            <a:r>
              <a:rPr lang="en-ID" dirty="0" err="1"/>
              <a:t>informasi</a:t>
            </a:r>
            <a:r>
              <a:rPr lang="en-ID" dirty="0"/>
              <a:t> </a:t>
            </a:r>
            <a:r>
              <a:rPr lang="en-ID" dirty="0" err="1"/>
              <a:t>tentang</a:t>
            </a:r>
            <a:r>
              <a:rPr lang="en-ID" dirty="0"/>
              <a:t> </a:t>
            </a:r>
            <a:r>
              <a:rPr lang="en-ID" dirty="0" err="1"/>
              <a:t>komunikasi</a:t>
            </a:r>
            <a:r>
              <a:rPr lang="en-ID" dirty="0"/>
              <a:t> </a:t>
            </a:r>
            <a:r>
              <a:rPr lang="en-ID" dirty="0" err="1"/>
              <a:t>antar</a:t>
            </a:r>
            <a:r>
              <a:rPr lang="en-ID" dirty="0"/>
              <a:t> </a:t>
            </a:r>
            <a:r>
              <a:rPr lang="en-ID" dirty="0" err="1"/>
              <a:t>perangkat</a:t>
            </a:r>
            <a:r>
              <a:rPr lang="en-ID" dirty="0"/>
              <a:t>.</a:t>
            </a:r>
          </a:p>
          <a:p>
            <a:r>
              <a:rPr lang="en-ID" dirty="0"/>
              <a:t>- </a:t>
            </a:r>
            <a:r>
              <a:rPr lang="nn-NO" dirty="0"/>
              <a:t>Analisis Data</a:t>
            </a:r>
          </a:p>
          <a:p>
            <a:r>
              <a:rPr lang="nn-NO" dirty="0"/>
              <a:t>Menganalisis paket yang ditangkap untuk mengidentifikasi informasi sensitif, seperti kata sandi, nama pengguna, dan data rahasia.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ECB66A-84AC-4FF3-ADE9-89DD2BB48BAC}" type="slidenum">
              <a:rPr lang="en-ID" smtClean="0"/>
              <a:t>74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41831667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i-FI" dirty="0"/>
              <a:t>Melakukan Pembajakan Sesi pada Lalu Lintas Web</a:t>
            </a:r>
          </a:p>
          <a:p>
            <a:r>
              <a:rPr lang="en-ID" dirty="0"/>
              <a:t>- </a:t>
            </a:r>
            <a:r>
              <a:rPr lang="en-ID" dirty="0" err="1"/>
              <a:t>Sesi</a:t>
            </a:r>
            <a:r>
              <a:rPr lang="en-ID" dirty="0"/>
              <a:t> </a:t>
            </a:r>
            <a:r>
              <a:rPr lang="en-ID" dirty="0" err="1"/>
              <a:t>Penyadapan</a:t>
            </a:r>
            <a:endParaRPr lang="en-ID" dirty="0"/>
          </a:p>
          <a:p>
            <a:r>
              <a:rPr lang="en-ID" dirty="0" err="1"/>
              <a:t>Menangkap</a:t>
            </a:r>
            <a:r>
              <a:rPr lang="en-ID" dirty="0"/>
              <a:t> dan </a:t>
            </a:r>
            <a:r>
              <a:rPr lang="en-ID" dirty="0" err="1"/>
              <a:t>menganalisis</a:t>
            </a:r>
            <a:r>
              <a:rPr lang="en-ID" dirty="0"/>
              <a:t> </a:t>
            </a:r>
            <a:r>
              <a:rPr lang="en-ID" dirty="0" err="1"/>
              <a:t>lalu</a:t>
            </a:r>
            <a:r>
              <a:rPr lang="en-ID" dirty="0"/>
              <a:t> </a:t>
            </a:r>
            <a:r>
              <a:rPr lang="en-ID" dirty="0" err="1"/>
              <a:t>lintas</a:t>
            </a:r>
            <a:r>
              <a:rPr lang="en-ID" dirty="0"/>
              <a:t> </a:t>
            </a:r>
            <a:r>
              <a:rPr lang="en-ID" dirty="0" err="1"/>
              <a:t>jaringan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mengidentifikasi</a:t>
            </a:r>
            <a:r>
              <a:rPr lang="en-ID" dirty="0"/>
              <a:t> dan </a:t>
            </a:r>
            <a:r>
              <a:rPr lang="en-ID" dirty="0" err="1"/>
              <a:t>mencegat</a:t>
            </a:r>
            <a:r>
              <a:rPr lang="en-ID" dirty="0"/>
              <a:t> </a:t>
            </a:r>
            <a:r>
              <a:rPr lang="en-ID" dirty="0" err="1"/>
              <a:t>sesi</a:t>
            </a:r>
            <a:r>
              <a:rPr lang="en-ID" dirty="0"/>
              <a:t> web yang </a:t>
            </a:r>
            <a:r>
              <a:rPr lang="en-ID" dirty="0" err="1"/>
              <a:t>sedang</a:t>
            </a:r>
            <a:r>
              <a:rPr lang="en-ID" dirty="0"/>
              <a:t> </a:t>
            </a:r>
            <a:r>
              <a:rPr lang="en-ID" dirty="0" err="1"/>
              <a:t>berlangsung</a:t>
            </a:r>
            <a:r>
              <a:rPr lang="en-ID" dirty="0"/>
              <a:t>.</a:t>
            </a:r>
          </a:p>
          <a:p>
            <a:r>
              <a:rPr lang="en-ID" dirty="0"/>
              <a:t>- </a:t>
            </a:r>
            <a:r>
              <a:rPr lang="en-ID" dirty="0" err="1"/>
              <a:t>Pembajakan</a:t>
            </a:r>
            <a:r>
              <a:rPr lang="en-ID" dirty="0"/>
              <a:t> </a:t>
            </a:r>
            <a:r>
              <a:rPr lang="en-ID" dirty="0" err="1"/>
              <a:t>Sesi</a:t>
            </a:r>
            <a:endParaRPr lang="en-ID" dirty="0"/>
          </a:p>
          <a:p>
            <a:r>
              <a:rPr lang="en-ID" dirty="0" err="1"/>
              <a:t>Mengambil</a:t>
            </a:r>
            <a:r>
              <a:rPr lang="en-ID" dirty="0"/>
              <a:t> </a:t>
            </a:r>
            <a:r>
              <a:rPr lang="en-ID" dirty="0" err="1"/>
              <a:t>alih</a:t>
            </a:r>
            <a:r>
              <a:rPr lang="en-ID" dirty="0"/>
              <a:t> </a:t>
            </a:r>
            <a:r>
              <a:rPr lang="en-ID" dirty="0" err="1"/>
              <a:t>sesi</a:t>
            </a:r>
            <a:r>
              <a:rPr lang="en-ID" dirty="0"/>
              <a:t> web yang </a:t>
            </a:r>
            <a:r>
              <a:rPr lang="en-ID" dirty="0" err="1"/>
              <a:t>sudah</a:t>
            </a:r>
            <a:r>
              <a:rPr lang="en-ID" dirty="0"/>
              <a:t> </a:t>
            </a:r>
            <a:r>
              <a:rPr lang="en-ID" dirty="0" err="1"/>
              <a:t>ada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mengambil</a:t>
            </a:r>
            <a:r>
              <a:rPr lang="en-ID" dirty="0"/>
              <a:t> cookie </a:t>
            </a:r>
            <a:r>
              <a:rPr lang="en-ID" dirty="0" err="1"/>
              <a:t>sesi</a:t>
            </a:r>
            <a:r>
              <a:rPr lang="en-ID" dirty="0"/>
              <a:t> </a:t>
            </a:r>
            <a:r>
              <a:rPr lang="en-ID" dirty="0" err="1"/>
              <a:t>atau</a:t>
            </a:r>
            <a:r>
              <a:rPr lang="en-ID" dirty="0"/>
              <a:t> token </a:t>
            </a:r>
            <a:r>
              <a:rPr lang="en-ID" dirty="0" err="1"/>
              <a:t>otentikasi</a:t>
            </a:r>
            <a:r>
              <a:rPr lang="en-ID" dirty="0"/>
              <a:t> </a:t>
            </a:r>
            <a:r>
              <a:rPr lang="en-ID" dirty="0" err="1"/>
              <a:t>lainnya</a:t>
            </a:r>
            <a:r>
              <a:rPr lang="en-ID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ECB66A-84AC-4FF3-ADE9-89DD2BB48BAC}" type="slidenum">
              <a:rPr lang="en-ID" smtClean="0"/>
              <a:t>75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610940117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dirty="0" err="1"/>
              <a:t>Mencoba</a:t>
            </a:r>
            <a:r>
              <a:rPr lang="en-ID" dirty="0"/>
              <a:t> </a:t>
            </a:r>
            <a:r>
              <a:rPr lang="en-ID" dirty="0" err="1"/>
              <a:t>Mengirimkan</a:t>
            </a:r>
            <a:r>
              <a:rPr lang="en-ID" dirty="0"/>
              <a:t> Malware </a:t>
            </a:r>
            <a:r>
              <a:rPr lang="en-ID" dirty="0" err="1"/>
              <a:t>ke</a:t>
            </a:r>
            <a:r>
              <a:rPr lang="en-ID" dirty="0"/>
              <a:t> Host Target</a:t>
            </a:r>
          </a:p>
          <a:p>
            <a:r>
              <a:rPr lang="en-ID" dirty="0"/>
              <a:t>- </a:t>
            </a:r>
            <a:r>
              <a:rPr lang="en-ID" dirty="0" err="1"/>
              <a:t>Pengembangan</a:t>
            </a:r>
            <a:r>
              <a:rPr lang="en-ID" dirty="0"/>
              <a:t> Malware</a:t>
            </a:r>
          </a:p>
          <a:p>
            <a:r>
              <a:rPr lang="en-ID" dirty="0" err="1"/>
              <a:t>Membuat</a:t>
            </a:r>
            <a:r>
              <a:rPr lang="en-ID" dirty="0"/>
              <a:t> </a:t>
            </a:r>
            <a:r>
              <a:rPr lang="en-ID" dirty="0" err="1"/>
              <a:t>atau</a:t>
            </a:r>
            <a:r>
              <a:rPr lang="en-ID" dirty="0"/>
              <a:t> </a:t>
            </a:r>
            <a:r>
              <a:rPr lang="en-ID" dirty="0" err="1"/>
              <a:t>mendapatkan</a:t>
            </a:r>
            <a:r>
              <a:rPr lang="en-ID" dirty="0"/>
              <a:t> </a:t>
            </a:r>
            <a:r>
              <a:rPr lang="en-ID" dirty="0" err="1"/>
              <a:t>perangkat</a:t>
            </a:r>
            <a:r>
              <a:rPr lang="en-ID" dirty="0"/>
              <a:t> </a:t>
            </a:r>
            <a:r>
              <a:rPr lang="en-ID" dirty="0" err="1"/>
              <a:t>lunak</a:t>
            </a:r>
            <a:r>
              <a:rPr lang="en-ID" dirty="0"/>
              <a:t> </a:t>
            </a:r>
            <a:r>
              <a:rPr lang="en-ID" dirty="0" err="1"/>
              <a:t>berbahaya</a:t>
            </a:r>
            <a:r>
              <a:rPr lang="en-ID" dirty="0"/>
              <a:t> yang </a:t>
            </a:r>
            <a:r>
              <a:rPr lang="en-ID" dirty="0" err="1"/>
              <a:t>dirancang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membahayakan</a:t>
            </a:r>
            <a:r>
              <a:rPr lang="en-ID" dirty="0"/>
              <a:t> </a:t>
            </a:r>
            <a:r>
              <a:rPr lang="en-ID" dirty="0" err="1"/>
              <a:t>sistem</a:t>
            </a:r>
            <a:r>
              <a:rPr lang="en-ID" dirty="0"/>
              <a:t> target.</a:t>
            </a:r>
          </a:p>
          <a:p>
            <a:r>
              <a:rPr lang="en-ID" dirty="0"/>
              <a:t>- </a:t>
            </a:r>
            <a:r>
              <a:rPr lang="en-ID" dirty="0" err="1"/>
              <a:t>Pengiriman</a:t>
            </a:r>
            <a:r>
              <a:rPr lang="en-ID" dirty="0"/>
              <a:t> Malware</a:t>
            </a:r>
          </a:p>
          <a:p>
            <a:r>
              <a:rPr lang="en-ID" dirty="0" err="1"/>
              <a:t>Mengirimkan</a:t>
            </a:r>
            <a:r>
              <a:rPr lang="en-ID" dirty="0"/>
              <a:t> malware </a:t>
            </a:r>
            <a:r>
              <a:rPr lang="en-ID" dirty="0" err="1"/>
              <a:t>ke</a:t>
            </a:r>
            <a:r>
              <a:rPr lang="en-ID" dirty="0"/>
              <a:t> host target </a:t>
            </a:r>
            <a:r>
              <a:rPr lang="en-ID" dirty="0" err="1"/>
              <a:t>melalui</a:t>
            </a:r>
            <a:r>
              <a:rPr lang="en-ID" dirty="0"/>
              <a:t> </a:t>
            </a:r>
            <a:r>
              <a:rPr lang="en-ID" dirty="0" err="1"/>
              <a:t>berbagai</a:t>
            </a:r>
            <a:r>
              <a:rPr lang="en-ID" dirty="0"/>
              <a:t> </a:t>
            </a:r>
            <a:r>
              <a:rPr lang="en-ID" dirty="0" err="1"/>
              <a:t>metode</a:t>
            </a:r>
            <a:r>
              <a:rPr lang="en-ID" dirty="0"/>
              <a:t>, </a:t>
            </a:r>
            <a:r>
              <a:rPr lang="en-ID" dirty="0" err="1"/>
              <a:t>seperti</a:t>
            </a:r>
            <a:r>
              <a:rPr lang="en-ID" dirty="0"/>
              <a:t> </a:t>
            </a:r>
            <a:r>
              <a:rPr lang="en-ID" dirty="0" err="1"/>
              <a:t>lampiran</a:t>
            </a:r>
            <a:r>
              <a:rPr lang="en-ID" dirty="0"/>
              <a:t> email, situs web </a:t>
            </a:r>
            <a:r>
              <a:rPr lang="en-ID" dirty="0" err="1"/>
              <a:t>berbahaya</a:t>
            </a:r>
            <a:r>
              <a:rPr lang="en-ID" dirty="0"/>
              <a:t>, </a:t>
            </a:r>
            <a:r>
              <a:rPr lang="en-ID" dirty="0" err="1"/>
              <a:t>atau</a:t>
            </a:r>
            <a:r>
              <a:rPr lang="en-ID" dirty="0"/>
              <a:t> </a:t>
            </a:r>
            <a:r>
              <a:rPr lang="en-ID" dirty="0" err="1"/>
              <a:t>koneksi</a:t>
            </a:r>
            <a:r>
              <a:rPr lang="en-ID" dirty="0"/>
              <a:t> </a:t>
            </a:r>
            <a:r>
              <a:rPr lang="en-ID" dirty="0" err="1"/>
              <a:t>jaringan</a:t>
            </a:r>
            <a:r>
              <a:rPr lang="en-ID" dirty="0"/>
              <a:t>.</a:t>
            </a:r>
          </a:p>
          <a:p>
            <a:r>
              <a:rPr lang="en-ID" dirty="0"/>
              <a:t>- </a:t>
            </a:r>
            <a:r>
              <a:rPr lang="en-ID" dirty="0" err="1"/>
              <a:t>Eksekusi</a:t>
            </a:r>
            <a:r>
              <a:rPr lang="en-ID" dirty="0"/>
              <a:t> Malware</a:t>
            </a:r>
          </a:p>
          <a:p>
            <a:r>
              <a:rPr lang="en-ID" dirty="0" err="1"/>
              <a:t>Mengelabui</a:t>
            </a:r>
            <a:r>
              <a:rPr lang="en-ID" dirty="0"/>
              <a:t> </a:t>
            </a:r>
            <a:r>
              <a:rPr lang="en-ID" dirty="0" err="1"/>
              <a:t>pengguna</a:t>
            </a:r>
            <a:r>
              <a:rPr lang="en-ID" dirty="0"/>
              <a:t> target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mengeksekusi</a:t>
            </a:r>
            <a:r>
              <a:rPr lang="en-ID" dirty="0"/>
              <a:t> malware, </a:t>
            </a:r>
            <a:r>
              <a:rPr lang="en-ID" dirty="0" err="1"/>
              <a:t>sehingga</a:t>
            </a:r>
            <a:r>
              <a:rPr lang="en-ID" dirty="0"/>
              <a:t> malware </a:t>
            </a:r>
            <a:r>
              <a:rPr lang="en-ID" dirty="0" err="1"/>
              <a:t>tersebut</a:t>
            </a:r>
            <a:r>
              <a:rPr lang="en-ID" dirty="0"/>
              <a:t>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terinstal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sendirinya</a:t>
            </a:r>
            <a:r>
              <a:rPr lang="en-ID" dirty="0"/>
              <a:t> di </a:t>
            </a:r>
            <a:r>
              <a:rPr lang="en-ID" dirty="0" err="1"/>
              <a:t>sistem</a:t>
            </a:r>
            <a:r>
              <a:rPr lang="en-ID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ECB66A-84AC-4FF3-ADE9-89DD2BB48BAC}" type="slidenum">
              <a:rPr lang="en-ID" smtClean="0"/>
              <a:t>76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895710304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dirty="0" err="1"/>
              <a:t>Metodologi</a:t>
            </a:r>
            <a:r>
              <a:rPr lang="en-ID" dirty="0"/>
              <a:t> </a:t>
            </a:r>
            <a:r>
              <a:rPr lang="en-ID" dirty="0" err="1"/>
              <a:t>Pengujian</a:t>
            </a:r>
            <a:r>
              <a:rPr lang="en-ID" dirty="0"/>
              <a:t> </a:t>
            </a:r>
            <a:r>
              <a:rPr lang="en-ID" dirty="0" err="1"/>
              <a:t>Penetrasi</a:t>
            </a:r>
            <a:r>
              <a:rPr lang="en-ID" dirty="0"/>
              <a:t> </a:t>
            </a:r>
            <a:r>
              <a:rPr lang="en-ID" dirty="0" err="1"/>
              <a:t>Jaringan</a:t>
            </a:r>
            <a:r>
              <a:rPr lang="en-ID" dirty="0"/>
              <a:t> Perimeter</a:t>
            </a:r>
          </a:p>
          <a:p>
            <a:r>
              <a:rPr lang="en-ID" dirty="0"/>
              <a:t>Bab 8.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ECB66A-84AC-4FF3-ADE9-89DD2BB48BAC}" type="slidenum">
              <a:rPr lang="en-ID" smtClean="0"/>
              <a:t>77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818103897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dirty="0" err="1"/>
              <a:t>Metodologi</a:t>
            </a:r>
            <a:r>
              <a:rPr lang="en-ID" dirty="0"/>
              <a:t> </a:t>
            </a:r>
            <a:r>
              <a:rPr lang="en-ID" dirty="0" err="1"/>
              <a:t>Pengujian</a:t>
            </a:r>
            <a:r>
              <a:rPr lang="en-ID" dirty="0"/>
              <a:t> </a:t>
            </a:r>
            <a:r>
              <a:rPr lang="en-ID" dirty="0" err="1"/>
              <a:t>Penetrasi</a:t>
            </a:r>
            <a:r>
              <a:rPr lang="en-ID" dirty="0"/>
              <a:t> </a:t>
            </a:r>
            <a:r>
              <a:rPr lang="en-ID" dirty="0" err="1"/>
              <a:t>Jaringan</a:t>
            </a:r>
            <a:r>
              <a:rPr lang="en-ID" dirty="0"/>
              <a:t> Perimeter</a:t>
            </a:r>
          </a:p>
          <a:p>
            <a:r>
              <a:rPr lang="en-ID" dirty="0" err="1"/>
              <a:t>Presentasi</a:t>
            </a:r>
            <a:r>
              <a:rPr lang="en-ID" dirty="0"/>
              <a:t> </a:t>
            </a: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menguraikan</a:t>
            </a:r>
            <a:r>
              <a:rPr lang="en-ID" dirty="0"/>
              <a:t> </a:t>
            </a:r>
            <a:r>
              <a:rPr lang="en-ID" dirty="0" err="1"/>
              <a:t>metodologi</a:t>
            </a:r>
            <a:r>
              <a:rPr lang="en-ID" dirty="0"/>
              <a:t> yang </a:t>
            </a:r>
            <a:r>
              <a:rPr lang="en-ID" dirty="0" err="1"/>
              <a:t>komprehensif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melakukan</a:t>
            </a:r>
            <a:r>
              <a:rPr lang="en-ID" dirty="0"/>
              <a:t> </a:t>
            </a:r>
            <a:r>
              <a:rPr lang="en-ID" dirty="0" err="1"/>
              <a:t>pengujian</a:t>
            </a:r>
            <a:r>
              <a:rPr lang="en-ID" dirty="0"/>
              <a:t> </a:t>
            </a:r>
            <a:r>
              <a:rPr lang="en-ID" dirty="0" err="1"/>
              <a:t>penetrasi</a:t>
            </a:r>
            <a:r>
              <a:rPr lang="en-ID" dirty="0"/>
              <a:t> </a:t>
            </a:r>
            <a:r>
              <a:rPr lang="en-ID" dirty="0" err="1"/>
              <a:t>jaringan</a:t>
            </a:r>
            <a:r>
              <a:rPr lang="en-ID" dirty="0"/>
              <a:t> perimeter. </a:t>
            </a: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mencakup</a:t>
            </a:r>
            <a:r>
              <a:rPr lang="en-ID" dirty="0"/>
              <a:t> </a:t>
            </a:r>
            <a:r>
              <a:rPr lang="en-ID" dirty="0" err="1"/>
              <a:t>langkah-langkah</a:t>
            </a:r>
            <a:r>
              <a:rPr lang="en-ID" dirty="0"/>
              <a:t> </a:t>
            </a:r>
            <a:r>
              <a:rPr lang="en-ID" dirty="0" err="1"/>
              <a:t>utama</a:t>
            </a:r>
            <a:r>
              <a:rPr lang="en-ID" dirty="0"/>
              <a:t> yang </a:t>
            </a:r>
            <a:r>
              <a:rPr lang="en-ID" dirty="0" err="1"/>
              <a:t>terlibat</a:t>
            </a:r>
            <a:r>
              <a:rPr lang="en-ID" dirty="0"/>
              <a:t>, </a:t>
            </a:r>
            <a:r>
              <a:rPr lang="en-ID" dirty="0" err="1"/>
              <a:t>mulai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</a:t>
            </a:r>
            <a:r>
              <a:rPr lang="en-ID" dirty="0" err="1"/>
              <a:t>menentukan</a:t>
            </a:r>
            <a:r>
              <a:rPr lang="en-ID" dirty="0"/>
              <a:t> </a:t>
            </a:r>
            <a:r>
              <a:rPr lang="en-ID" dirty="0" err="1"/>
              <a:t>ruang</a:t>
            </a:r>
            <a:r>
              <a:rPr lang="en-ID" dirty="0"/>
              <a:t> </a:t>
            </a:r>
            <a:r>
              <a:rPr lang="en-ID" dirty="0" err="1"/>
              <a:t>lingkup</a:t>
            </a:r>
            <a:r>
              <a:rPr lang="en-ID" dirty="0"/>
              <a:t> dan </a:t>
            </a:r>
            <a:r>
              <a:rPr lang="en-ID" dirty="0" err="1"/>
              <a:t>tujuan</a:t>
            </a:r>
            <a:r>
              <a:rPr lang="en-ID" dirty="0"/>
              <a:t> </a:t>
            </a:r>
            <a:r>
              <a:rPr lang="en-ID" dirty="0" err="1"/>
              <a:t>hingga</a:t>
            </a:r>
            <a:r>
              <a:rPr lang="en-ID" dirty="0"/>
              <a:t> </a:t>
            </a:r>
            <a:r>
              <a:rPr lang="en-ID" dirty="0" err="1"/>
              <a:t>melaporkan</a:t>
            </a:r>
            <a:r>
              <a:rPr lang="en-ID" dirty="0"/>
              <a:t> </a:t>
            </a:r>
            <a:r>
              <a:rPr lang="en-ID" dirty="0" err="1"/>
              <a:t>temuan</a:t>
            </a:r>
            <a:r>
              <a:rPr lang="en-ID" dirty="0"/>
              <a:t> dan </a:t>
            </a:r>
            <a:r>
              <a:rPr lang="en-ID" dirty="0" err="1"/>
              <a:t>merekomendasikan</a:t>
            </a:r>
            <a:r>
              <a:rPr lang="en-ID" dirty="0"/>
              <a:t> </a:t>
            </a:r>
            <a:r>
              <a:rPr lang="en-ID" dirty="0" err="1"/>
              <a:t>perbaikan</a:t>
            </a:r>
            <a:r>
              <a:rPr lang="en-ID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ECB66A-84AC-4FF3-ADE9-89DD2BB48BAC}" type="slidenum">
              <a:rPr lang="en-ID" smtClean="0"/>
              <a:t>78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874434356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dirty="0" err="1"/>
              <a:t>Apa</a:t>
            </a:r>
            <a:r>
              <a:rPr lang="en-ID" dirty="0"/>
              <a:t> yang </a:t>
            </a:r>
            <a:r>
              <a:rPr lang="en-ID" dirty="0" err="1"/>
              <a:t>dimaksud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Jaringan</a:t>
            </a:r>
            <a:r>
              <a:rPr lang="en-ID" dirty="0"/>
              <a:t> Perimeter?</a:t>
            </a:r>
          </a:p>
          <a:p>
            <a:r>
              <a:rPr lang="en-ID" dirty="0" err="1"/>
              <a:t>Jaringan</a:t>
            </a:r>
            <a:r>
              <a:rPr lang="en-ID" dirty="0"/>
              <a:t> perimeter </a:t>
            </a:r>
            <a:r>
              <a:rPr lang="en-ID" dirty="0" err="1"/>
              <a:t>adalah</a:t>
            </a:r>
            <a:r>
              <a:rPr lang="en-ID" dirty="0"/>
              <a:t> </a:t>
            </a:r>
            <a:r>
              <a:rPr lang="en-ID" dirty="0" err="1"/>
              <a:t>lapisan</a:t>
            </a:r>
            <a:r>
              <a:rPr lang="en-ID" dirty="0"/>
              <a:t> </a:t>
            </a:r>
            <a:r>
              <a:rPr lang="en-ID" dirty="0" err="1"/>
              <a:t>terluar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</a:t>
            </a:r>
            <a:r>
              <a:rPr lang="en-ID" dirty="0" err="1"/>
              <a:t>jaringan</a:t>
            </a:r>
            <a:r>
              <a:rPr lang="en-ID" dirty="0"/>
              <a:t> </a:t>
            </a:r>
            <a:r>
              <a:rPr lang="en-ID" dirty="0" err="1"/>
              <a:t>organisasi</a:t>
            </a:r>
            <a:r>
              <a:rPr lang="en-ID" dirty="0"/>
              <a:t>. </a:t>
            </a:r>
            <a:r>
              <a:rPr lang="en-ID" dirty="0" err="1"/>
              <a:t>Jaringan</a:t>
            </a:r>
            <a:r>
              <a:rPr lang="en-ID" dirty="0"/>
              <a:t> </a:t>
            </a: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bertindak</a:t>
            </a:r>
            <a:r>
              <a:rPr lang="en-ID" dirty="0"/>
              <a:t> </a:t>
            </a:r>
            <a:r>
              <a:rPr lang="en-ID" dirty="0" err="1"/>
              <a:t>sebagai</a:t>
            </a:r>
            <a:r>
              <a:rPr lang="en-ID" dirty="0"/>
              <a:t> </a:t>
            </a:r>
            <a:r>
              <a:rPr lang="en-ID" dirty="0" err="1"/>
              <a:t>batas</a:t>
            </a:r>
            <a:r>
              <a:rPr lang="en-ID" dirty="0"/>
              <a:t> </a:t>
            </a:r>
            <a:r>
              <a:rPr lang="en-ID" dirty="0" err="1"/>
              <a:t>antara</a:t>
            </a:r>
            <a:r>
              <a:rPr lang="en-ID" dirty="0"/>
              <a:t> </a:t>
            </a:r>
            <a:r>
              <a:rPr lang="en-ID" dirty="0" err="1"/>
              <a:t>jaringan</a:t>
            </a:r>
            <a:r>
              <a:rPr lang="en-ID" dirty="0"/>
              <a:t> internal </a:t>
            </a:r>
            <a:r>
              <a:rPr lang="en-ID" dirty="0" err="1"/>
              <a:t>organisasi</a:t>
            </a:r>
            <a:r>
              <a:rPr lang="en-ID" dirty="0"/>
              <a:t> dan dunia </a:t>
            </a:r>
            <a:r>
              <a:rPr lang="en-ID" dirty="0" err="1"/>
              <a:t>luar</a:t>
            </a:r>
            <a:r>
              <a:rPr lang="en-ID" dirty="0"/>
              <a:t>. </a:t>
            </a:r>
            <a:r>
              <a:rPr lang="en-ID" dirty="0" err="1"/>
              <a:t>Jaringan</a:t>
            </a:r>
            <a:r>
              <a:rPr lang="en-ID" dirty="0"/>
              <a:t> </a:t>
            </a: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mencakup</a:t>
            </a:r>
            <a:r>
              <a:rPr lang="en-ID" dirty="0"/>
              <a:t> </a:t>
            </a:r>
            <a:r>
              <a:rPr lang="en-ID" dirty="0" err="1"/>
              <a:t>semua</a:t>
            </a:r>
            <a:r>
              <a:rPr lang="en-ID" dirty="0"/>
              <a:t> </a:t>
            </a:r>
            <a:r>
              <a:rPr lang="en-ID" dirty="0" err="1"/>
              <a:t>perangkat</a:t>
            </a:r>
            <a:r>
              <a:rPr lang="en-ID" dirty="0"/>
              <a:t> dan </a:t>
            </a:r>
            <a:r>
              <a:rPr lang="en-ID" dirty="0" err="1"/>
              <a:t>sistem</a:t>
            </a:r>
            <a:r>
              <a:rPr lang="en-ID" dirty="0"/>
              <a:t> yang </a:t>
            </a:r>
            <a:r>
              <a:rPr lang="en-ID" dirty="0" err="1"/>
              <a:t>terhubung</a:t>
            </a:r>
            <a:r>
              <a:rPr lang="en-ID" dirty="0"/>
              <a:t> </a:t>
            </a:r>
            <a:r>
              <a:rPr lang="en-ID" dirty="0" err="1"/>
              <a:t>ke</a:t>
            </a:r>
            <a:r>
              <a:rPr lang="en-ID" dirty="0"/>
              <a:t> internet </a:t>
            </a:r>
            <a:r>
              <a:rPr lang="en-ID" dirty="0" err="1"/>
              <a:t>atau</a:t>
            </a:r>
            <a:r>
              <a:rPr lang="en-ID" dirty="0"/>
              <a:t> </a:t>
            </a:r>
            <a:r>
              <a:rPr lang="en-ID" dirty="0" err="1"/>
              <a:t>jaringan</a:t>
            </a:r>
            <a:r>
              <a:rPr lang="en-ID" dirty="0"/>
              <a:t> </a:t>
            </a:r>
            <a:r>
              <a:rPr lang="en-ID" dirty="0" err="1"/>
              <a:t>eksternal</a:t>
            </a:r>
            <a:r>
              <a:rPr lang="en-ID" dirty="0"/>
              <a:t> </a:t>
            </a:r>
            <a:r>
              <a:rPr lang="en-ID" dirty="0" err="1"/>
              <a:t>lainnya</a:t>
            </a:r>
            <a:r>
              <a:rPr lang="en-ID" dirty="0"/>
              <a:t>.</a:t>
            </a:r>
          </a:p>
          <a:p>
            <a:endParaRPr lang="en-ID" dirty="0"/>
          </a:p>
          <a:p>
            <a:r>
              <a:rPr lang="en-ID" dirty="0" err="1"/>
              <a:t>Jaringan</a:t>
            </a:r>
            <a:r>
              <a:rPr lang="en-ID" dirty="0"/>
              <a:t> perimeter </a:t>
            </a:r>
            <a:r>
              <a:rPr lang="en-ID" dirty="0" err="1"/>
              <a:t>biasanya</a:t>
            </a:r>
            <a:r>
              <a:rPr lang="en-ID" dirty="0"/>
              <a:t> </a:t>
            </a:r>
            <a:r>
              <a:rPr lang="en-ID" dirty="0" err="1"/>
              <a:t>dilindungi</a:t>
            </a:r>
            <a:r>
              <a:rPr lang="en-ID" dirty="0"/>
              <a:t> oleh firewall, </a:t>
            </a:r>
            <a:r>
              <a:rPr lang="en-ID" dirty="0" err="1"/>
              <a:t>sistem</a:t>
            </a:r>
            <a:r>
              <a:rPr lang="en-ID" dirty="0"/>
              <a:t> </a:t>
            </a:r>
            <a:r>
              <a:rPr lang="en-ID" dirty="0" err="1"/>
              <a:t>deteksi</a:t>
            </a:r>
            <a:r>
              <a:rPr lang="en-ID" dirty="0"/>
              <a:t> </a:t>
            </a:r>
            <a:r>
              <a:rPr lang="en-ID" dirty="0" err="1"/>
              <a:t>intrusi</a:t>
            </a:r>
            <a:r>
              <a:rPr lang="en-ID" dirty="0"/>
              <a:t> (IDS), dan </a:t>
            </a:r>
            <a:r>
              <a:rPr lang="en-ID" dirty="0" err="1"/>
              <a:t>langkah-langkah</a:t>
            </a:r>
            <a:r>
              <a:rPr lang="en-ID" dirty="0"/>
              <a:t> </a:t>
            </a:r>
            <a:r>
              <a:rPr lang="en-ID" dirty="0" err="1"/>
              <a:t>keamanan</a:t>
            </a:r>
            <a:r>
              <a:rPr lang="en-ID" dirty="0"/>
              <a:t> </a:t>
            </a:r>
            <a:r>
              <a:rPr lang="en-ID" dirty="0" err="1"/>
              <a:t>lainnya</a:t>
            </a:r>
            <a:r>
              <a:rPr lang="en-ID" dirty="0"/>
              <a:t>. </a:t>
            </a: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adalah</a:t>
            </a:r>
            <a:r>
              <a:rPr lang="en-ID" dirty="0"/>
              <a:t> </a:t>
            </a:r>
            <a:r>
              <a:rPr lang="en-ID" dirty="0" err="1"/>
              <a:t>lapisan</a:t>
            </a:r>
            <a:r>
              <a:rPr lang="en-ID" dirty="0"/>
              <a:t> </a:t>
            </a:r>
            <a:r>
              <a:rPr lang="en-ID" dirty="0" err="1"/>
              <a:t>keamanan</a:t>
            </a:r>
            <a:r>
              <a:rPr lang="en-ID" dirty="0"/>
              <a:t> </a:t>
            </a:r>
            <a:r>
              <a:rPr lang="en-ID" dirty="0" err="1"/>
              <a:t>penting</a:t>
            </a:r>
            <a:r>
              <a:rPr lang="en-ID" dirty="0"/>
              <a:t> yang </a:t>
            </a:r>
            <a:r>
              <a:rPr lang="en-ID" dirty="0" err="1"/>
              <a:t>membantu</a:t>
            </a:r>
            <a:r>
              <a:rPr lang="en-ID" dirty="0"/>
              <a:t> </a:t>
            </a:r>
            <a:r>
              <a:rPr lang="en-ID" dirty="0" err="1"/>
              <a:t>mencegah</a:t>
            </a:r>
            <a:r>
              <a:rPr lang="en-ID" dirty="0"/>
              <a:t> </a:t>
            </a:r>
            <a:r>
              <a:rPr lang="en-ID" dirty="0" err="1"/>
              <a:t>akses</a:t>
            </a:r>
            <a:r>
              <a:rPr lang="en-ID" dirty="0"/>
              <a:t> </a:t>
            </a:r>
            <a:r>
              <a:rPr lang="en-ID" dirty="0" err="1"/>
              <a:t>tidak</a:t>
            </a:r>
            <a:r>
              <a:rPr lang="en-ID" dirty="0"/>
              <a:t> </a:t>
            </a:r>
            <a:r>
              <a:rPr lang="en-ID" dirty="0" err="1"/>
              <a:t>sah</a:t>
            </a:r>
            <a:r>
              <a:rPr lang="en-ID" dirty="0"/>
              <a:t> </a:t>
            </a:r>
            <a:r>
              <a:rPr lang="en-ID" dirty="0" err="1"/>
              <a:t>ke</a:t>
            </a:r>
            <a:r>
              <a:rPr lang="en-ID" dirty="0"/>
              <a:t> </a:t>
            </a:r>
            <a:r>
              <a:rPr lang="en-ID" dirty="0" err="1"/>
              <a:t>jaringan</a:t>
            </a:r>
            <a:r>
              <a:rPr lang="en-ID" dirty="0"/>
              <a:t> dan data internal </a:t>
            </a:r>
            <a:r>
              <a:rPr lang="en-ID" dirty="0" err="1"/>
              <a:t>organisasi</a:t>
            </a:r>
            <a:r>
              <a:rPr lang="en-ID" dirty="0"/>
              <a:t>. </a:t>
            </a: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penting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melindungi</a:t>
            </a:r>
            <a:r>
              <a:rPr lang="en-ID" dirty="0"/>
              <a:t> </a:t>
            </a:r>
            <a:r>
              <a:rPr lang="en-ID" dirty="0" err="1"/>
              <a:t>informasi</a:t>
            </a:r>
            <a:r>
              <a:rPr lang="en-ID" dirty="0"/>
              <a:t> </a:t>
            </a:r>
            <a:r>
              <a:rPr lang="en-ID" dirty="0" err="1"/>
              <a:t>sensitif</a:t>
            </a:r>
            <a:r>
              <a:rPr lang="en-ID" dirty="0"/>
              <a:t> dan </a:t>
            </a:r>
            <a:r>
              <a:rPr lang="en-ID" dirty="0" err="1"/>
              <a:t>menjaga</a:t>
            </a:r>
            <a:r>
              <a:rPr lang="en-ID" dirty="0"/>
              <a:t> </a:t>
            </a:r>
            <a:r>
              <a:rPr lang="en-ID" dirty="0" err="1"/>
              <a:t>operasi</a:t>
            </a:r>
            <a:r>
              <a:rPr lang="en-ID" dirty="0"/>
              <a:t> </a:t>
            </a:r>
            <a:r>
              <a:rPr lang="en-ID" dirty="0" err="1"/>
              <a:t>bisnis</a:t>
            </a:r>
            <a:r>
              <a:rPr lang="en-ID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ECB66A-84AC-4FF3-ADE9-89DD2BB48BAC}" type="slidenum">
              <a:rPr lang="en-ID" smtClean="0"/>
              <a:t>79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1089693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dirty="0" err="1"/>
              <a:t>Komponen</a:t>
            </a:r>
            <a:r>
              <a:rPr lang="en-ID" dirty="0"/>
              <a:t> </a:t>
            </a:r>
            <a:r>
              <a:rPr lang="en-ID" dirty="0" err="1"/>
              <a:t>Keamanan</a:t>
            </a:r>
            <a:r>
              <a:rPr lang="en-ID" dirty="0"/>
              <a:t> </a:t>
            </a:r>
            <a:r>
              <a:rPr lang="en-ID" dirty="0" err="1"/>
              <a:t>Informasi</a:t>
            </a:r>
            <a:endParaRPr lang="en-ID" dirty="0"/>
          </a:p>
          <a:p>
            <a:r>
              <a:rPr lang="en-ID" dirty="0"/>
              <a:t>- Orang</a:t>
            </a:r>
          </a:p>
          <a:p>
            <a:r>
              <a:rPr lang="en-ID" dirty="0" err="1"/>
              <a:t>Pelatihan</a:t>
            </a:r>
            <a:r>
              <a:rPr lang="en-ID" dirty="0"/>
              <a:t> </a:t>
            </a:r>
            <a:r>
              <a:rPr lang="en-ID" dirty="0" err="1"/>
              <a:t>kesadaran</a:t>
            </a:r>
            <a:r>
              <a:rPr lang="en-ID" dirty="0"/>
              <a:t> </a:t>
            </a:r>
            <a:r>
              <a:rPr lang="en-ID" dirty="0" err="1"/>
              <a:t>keamanan</a:t>
            </a:r>
            <a:r>
              <a:rPr lang="en-ID" dirty="0"/>
              <a:t> dan </a:t>
            </a:r>
            <a:r>
              <a:rPr lang="en-ID" dirty="0" err="1"/>
              <a:t>praktik</a:t>
            </a:r>
            <a:r>
              <a:rPr lang="en-ID" dirty="0"/>
              <a:t> </a:t>
            </a:r>
            <a:r>
              <a:rPr lang="en-ID" dirty="0" err="1"/>
              <a:t>terbaik</a:t>
            </a:r>
            <a:r>
              <a:rPr lang="en-ID" dirty="0"/>
              <a:t> </a:t>
            </a:r>
            <a:r>
              <a:rPr lang="en-ID" dirty="0" err="1"/>
              <a:t>bagi</a:t>
            </a:r>
            <a:r>
              <a:rPr lang="en-ID" dirty="0"/>
              <a:t> </a:t>
            </a:r>
            <a:r>
              <a:rPr lang="en-ID" dirty="0" err="1"/>
              <a:t>karyawan</a:t>
            </a:r>
            <a:r>
              <a:rPr lang="en-ID" dirty="0"/>
              <a:t> sangat </a:t>
            </a:r>
            <a:r>
              <a:rPr lang="en-ID" dirty="0" err="1"/>
              <a:t>penting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meminimalkan</a:t>
            </a:r>
            <a:r>
              <a:rPr lang="en-ID" dirty="0"/>
              <a:t> </a:t>
            </a:r>
            <a:r>
              <a:rPr lang="en-ID" dirty="0" err="1"/>
              <a:t>kesalahan</a:t>
            </a:r>
            <a:r>
              <a:rPr lang="en-ID" dirty="0"/>
              <a:t> </a:t>
            </a:r>
            <a:r>
              <a:rPr lang="en-ID" dirty="0" err="1"/>
              <a:t>manusia</a:t>
            </a:r>
            <a:r>
              <a:rPr lang="en-ID" dirty="0"/>
              <a:t>.</a:t>
            </a:r>
          </a:p>
          <a:p>
            <a:endParaRPr lang="en-ID" dirty="0"/>
          </a:p>
          <a:p>
            <a:r>
              <a:rPr lang="en-ID" dirty="0"/>
              <a:t>- Proses</a:t>
            </a:r>
          </a:p>
          <a:p>
            <a:r>
              <a:rPr lang="en-ID" dirty="0" err="1"/>
              <a:t>Kebijakan</a:t>
            </a:r>
            <a:r>
              <a:rPr lang="en-ID" dirty="0"/>
              <a:t> dan </a:t>
            </a:r>
            <a:r>
              <a:rPr lang="en-ID" dirty="0" err="1"/>
              <a:t>prosedur</a:t>
            </a:r>
            <a:r>
              <a:rPr lang="en-ID" dirty="0"/>
              <a:t> yang </a:t>
            </a:r>
            <a:r>
              <a:rPr lang="en-ID" dirty="0" err="1"/>
              <a:t>jelas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kontrol</a:t>
            </a:r>
            <a:r>
              <a:rPr lang="en-ID" dirty="0"/>
              <a:t> </a:t>
            </a:r>
            <a:r>
              <a:rPr lang="en-ID" dirty="0" err="1"/>
              <a:t>akses</a:t>
            </a:r>
            <a:r>
              <a:rPr lang="en-ID" dirty="0"/>
              <a:t>, </a:t>
            </a:r>
            <a:r>
              <a:rPr lang="en-ID" dirty="0" err="1"/>
              <a:t>respons</a:t>
            </a:r>
            <a:r>
              <a:rPr lang="en-ID" dirty="0"/>
              <a:t> </a:t>
            </a:r>
            <a:r>
              <a:rPr lang="en-ID" dirty="0" err="1"/>
              <a:t>insiden</a:t>
            </a:r>
            <a:r>
              <a:rPr lang="en-ID" dirty="0"/>
              <a:t>, dan </a:t>
            </a:r>
            <a:r>
              <a:rPr lang="en-ID" dirty="0" err="1"/>
              <a:t>manajemen</a:t>
            </a:r>
            <a:r>
              <a:rPr lang="en-ID" dirty="0"/>
              <a:t> data sangat </a:t>
            </a:r>
            <a:r>
              <a:rPr lang="en-ID" dirty="0" err="1"/>
              <a:t>penting</a:t>
            </a:r>
            <a:r>
              <a:rPr lang="en-ID" dirty="0"/>
              <a:t>.</a:t>
            </a:r>
          </a:p>
          <a:p>
            <a:endParaRPr lang="en-ID" dirty="0"/>
          </a:p>
          <a:p>
            <a:r>
              <a:rPr lang="en-ID" dirty="0"/>
              <a:t>- </a:t>
            </a:r>
            <a:r>
              <a:rPr lang="en-ID" dirty="0" err="1"/>
              <a:t>Teknologi</a:t>
            </a:r>
            <a:endParaRPr lang="en-ID" dirty="0"/>
          </a:p>
          <a:p>
            <a:r>
              <a:rPr lang="en-ID" dirty="0"/>
              <a:t>Firewall, </a:t>
            </a:r>
            <a:r>
              <a:rPr lang="en-ID" dirty="0" err="1"/>
              <a:t>sistem</a:t>
            </a:r>
            <a:r>
              <a:rPr lang="en-ID" dirty="0"/>
              <a:t> </a:t>
            </a:r>
            <a:r>
              <a:rPr lang="en-ID" dirty="0" err="1"/>
              <a:t>deteksi</a:t>
            </a:r>
            <a:r>
              <a:rPr lang="en-ID" dirty="0"/>
              <a:t> </a:t>
            </a:r>
            <a:r>
              <a:rPr lang="en-ID" dirty="0" err="1"/>
              <a:t>intrusi</a:t>
            </a:r>
            <a:r>
              <a:rPr lang="en-ID" dirty="0"/>
              <a:t>, dan </a:t>
            </a:r>
            <a:r>
              <a:rPr lang="en-ID" dirty="0" err="1"/>
              <a:t>teknologi</a:t>
            </a:r>
            <a:r>
              <a:rPr lang="en-ID" dirty="0"/>
              <a:t> </a:t>
            </a:r>
            <a:r>
              <a:rPr lang="en-ID" dirty="0" err="1"/>
              <a:t>enkripsi</a:t>
            </a:r>
            <a:r>
              <a:rPr lang="en-ID" dirty="0"/>
              <a:t> sangat </a:t>
            </a:r>
            <a:r>
              <a:rPr lang="en-ID" dirty="0" err="1"/>
              <a:t>penting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melindungi</a:t>
            </a:r>
            <a:r>
              <a:rPr lang="en-ID" dirty="0"/>
              <a:t> </a:t>
            </a:r>
            <a:r>
              <a:rPr lang="en-ID" dirty="0" err="1"/>
              <a:t>jaringan</a:t>
            </a:r>
            <a:r>
              <a:rPr lang="en-ID" dirty="0"/>
              <a:t> Anda.</a:t>
            </a:r>
          </a:p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ECB66A-84AC-4FF3-ADE9-89DD2BB48BAC}" type="slidenum">
              <a:rPr lang="en-ID" smtClean="0"/>
              <a:t>8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196889177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dirty="0" err="1"/>
              <a:t>Apa</a:t>
            </a:r>
            <a:r>
              <a:rPr lang="en-ID" dirty="0"/>
              <a:t> </a:t>
            </a:r>
            <a:r>
              <a:rPr lang="en-ID" dirty="0" err="1"/>
              <a:t>itu</a:t>
            </a:r>
            <a:r>
              <a:rPr lang="en-ID" dirty="0"/>
              <a:t> </a:t>
            </a:r>
            <a:r>
              <a:rPr lang="en-ID" dirty="0" err="1"/>
              <a:t>Pengujian</a:t>
            </a:r>
            <a:r>
              <a:rPr lang="en-ID" dirty="0"/>
              <a:t> </a:t>
            </a:r>
            <a:r>
              <a:rPr lang="en-ID" dirty="0" err="1"/>
              <a:t>Penetrasi</a:t>
            </a:r>
            <a:r>
              <a:rPr lang="en-ID" dirty="0"/>
              <a:t> </a:t>
            </a:r>
            <a:r>
              <a:rPr lang="en-ID" dirty="0" err="1"/>
              <a:t>Jaringan</a:t>
            </a:r>
            <a:r>
              <a:rPr lang="en-ID" dirty="0"/>
              <a:t> Perimeter?</a:t>
            </a:r>
          </a:p>
          <a:p>
            <a:r>
              <a:rPr lang="en-ID" dirty="0" err="1"/>
              <a:t>Pengujian</a:t>
            </a:r>
            <a:r>
              <a:rPr lang="en-ID" dirty="0"/>
              <a:t> </a:t>
            </a:r>
            <a:r>
              <a:rPr lang="en-ID" dirty="0" err="1"/>
              <a:t>penetrasi</a:t>
            </a:r>
            <a:r>
              <a:rPr lang="en-ID" dirty="0"/>
              <a:t> </a:t>
            </a:r>
            <a:r>
              <a:rPr lang="en-ID" dirty="0" err="1"/>
              <a:t>jaringan</a:t>
            </a:r>
            <a:r>
              <a:rPr lang="en-ID" dirty="0"/>
              <a:t> perimeter </a:t>
            </a:r>
            <a:r>
              <a:rPr lang="en-ID" dirty="0" err="1"/>
              <a:t>adalah</a:t>
            </a:r>
            <a:r>
              <a:rPr lang="en-ID" dirty="0"/>
              <a:t> </a:t>
            </a:r>
            <a:r>
              <a:rPr lang="en-ID" dirty="0" err="1"/>
              <a:t>metode</a:t>
            </a:r>
            <a:r>
              <a:rPr lang="en-ID" dirty="0"/>
              <a:t> </a:t>
            </a:r>
            <a:r>
              <a:rPr lang="en-ID" dirty="0" err="1"/>
              <a:t>simulasi</a:t>
            </a:r>
            <a:r>
              <a:rPr lang="en-ID" dirty="0"/>
              <a:t> </a:t>
            </a:r>
            <a:r>
              <a:rPr lang="en-ID" dirty="0" err="1"/>
              <a:t>serangan</a:t>
            </a:r>
            <a:r>
              <a:rPr lang="en-ID" dirty="0"/>
              <a:t> dunia </a:t>
            </a:r>
            <a:r>
              <a:rPr lang="en-ID" dirty="0" err="1"/>
              <a:t>nyata</a:t>
            </a:r>
            <a:r>
              <a:rPr lang="en-ID" dirty="0"/>
              <a:t> </a:t>
            </a:r>
            <a:r>
              <a:rPr lang="en-ID" dirty="0" err="1"/>
              <a:t>terhadap</a:t>
            </a:r>
            <a:r>
              <a:rPr lang="en-ID" dirty="0"/>
              <a:t> </a:t>
            </a:r>
            <a:r>
              <a:rPr lang="en-ID" dirty="0" err="1"/>
              <a:t>jaringan</a:t>
            </a:r>
            <a:r>
              <a:rPr lang="en-ID" dirty="0"/>
              <a:t> perimeter </a:t>
            </a:r>
            <a:r>
              <a:rPr lang="en-ID" dirty="0" err="1"/>
              <a:t>organisasi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mengidentifikasi</a:t>
            </a:r>
            <a:r>
              <a:rPr lang="en-ID" dirty="0"/>
              <a:t> </a:t>
            </a:r>
            <a:r>
              <a:rPr lang="en-ID" dirty="0" err="1"/>
              <a:t>kerentanan</a:t>
            </a:r>
            <a:r>
              <a:rPr lang="en-ID" dirty="0"/>
              <a:t> </a:t>
            </a:r>
            <a:r>
              <a:rPr lang="en-ID" dirty="0" err="1"/>
              <a:t>keamanan</a:t>
            </a:r>
            <a:r>
              <a:rPr lang="en-ID" dirty="0"/>
              <a:t>. </a:t>
            </a:r>
            <a:r>
              <a:rPr lang="en-ID" dirty="0" err="1"/>
              <a:t>Penguji</a:t>
            </a:r>
            <a:r>
              <a:rPr lang="en-ID" dirty="0"/>
              <a:t> </a:t>
            </a:r>
            <a:r>
              <a:rPr lang="en-ID" dirty="0" err="1"/>
              <a:t>penetrasi</a:t>
            </a:r>
            <a:r>
              <a:rPr lang="en-ID" dirty="0"/>
              <a:t> </a:t>
            </a:r>
            <a:r>
              <a:rPr lang="en-ID" dirty="0" err="1"/>
              <a:t>menggunakan</a:t>
            </a:r>
            <a:r>
              <a:rPr lang="en-ID" dirty="0"/>
              <a:t> </a:t>
            </a:r>
            <a:r>
              <a:rPr lang="en-ID" dirty="0" err="1"/>
              <a:t>berbagai</a:t>
            </a:r>
            <a:r>
              <a:rPr lang="en-ID" dirty="0"/>
              <a:t> </a:t>
            </a:r>
            <a:r>
              <a:rPr lang="en-ID" dirty="0" err="1"/>
              <a:t>teknik</a:t>
            </a:r>
            <a:r>
              <a:rPr lang="en-ID" dirty="0"/>
              <a:t> dan </a:t>
            </a:r>
            <a:r>
              <a:rPr lang="en-ID" dirty="0" err="1"/>
              <a:t>alat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mencoba</a:t>
            </a:r>
            <a:r>
              <a:rPr lang="en-ID" dirty="0"/>
              <a:t> </a:t>
            </a:r>
            <a:r>
              <a:rPr lang="en-ID" dirty="0" err="1"/>
              <a:t>mendapatkan</a:t>
            </a:r>
            <a:r>
              <a:rPr lang="en-ID" dirty="0"/>
              <a:t> </a:t>
            </a:r>
            <a:r>
              <a:rPr lang="en-ID" dirty="0" err="1"/>
              <a:t>akses</a:t>
            </a:r>
            <a:r>
              <a:rPr lang="en-ID" dirty="0"/>
              <a:t> </a:t>
            </a:r>
            <a:r>
              <a:rPr lang="en-ID" dirty="0" err="1"/>
              <a:t>tidak</a:t>
            </a:r>
            <a:r>
              <a:rPr lang="en-ID" dirty="0"/>
              <a:t> </a:t>
            </a:r>
            <a:r>
              <a:rPr lang="en-ID" dirty="0" err="1"/>
              <a:t>sah</a:t>
            </a:r>
            <a:r>
              <a:rPr lang="en-ID" dirty="0"/>
              <a:t> </a:t>
            </a:r>
            <a:r>
              <a:rPr lang="en-ID" dirty="0" err="1"/>
              <a:t>ke</a:t>
            </a:r>
            <a:r>
              <a:rPr lang="en-ID" dirty="0"/>
              <a:t> </a:t>
            </a:r>
            <a:r>
              <a:rPr lang="en-ID" dirty="0" err="1"/>
              <a:t>jaringan</a:t>
            </a:r>
            <a:r>
              <a:rPr lang="en-ID" dirty="0"/>
              <a:t> dan </a:t>
            </a:r>
            <a:r>
              <a:rPr lang="en-ID" dirty="0" err="1"/>
              <a:t>sistemnya</a:t>
            </a:r>
            <a:r>
              <a:rPr lang="en-ID" dirty="0"/>
              <a:t>. </a:t>
            </a:r>
            <a:r>
              <a:rPr lang="en-ID" dirty="0" err="1"/>
              <a:t>Mereka</a:t>
            </a:r>
            <a:r>
              <a:rPr lang="en-ID" dirty="0"/>
              <a:t> </a:t>
            </a:r>
            <a:r>
              <a:rPr lang="en-ID" dirty="0" err="1"/>
              <a:t>kemudian</a:t>
            </a:r>
            <a:r>
              <a:rPr lang="en-ID" dirty="0"/>
              <a:t> </a:t>
            </a:r>
            <a:r>
              <a:rPr lang="en-ID" dirty="0" err="1"/>
              <a:t>melaporkan</a:t>
            </a:r>
            <a:r>
              <a:rPr lang="en-ID" dirty="0"/>
              <a:t> </a:t>
            </a:r>
            <a:r>
              <a:rPr lang="en-ID" dirty="0" err="1"/>
              <a:t>temuan</a:t>
            </a:r>
            <a:r>
              <a:rPr lang="en-ID" dirty="0"/>
              <a:t> </a:t>
            </a:r>
            <a:r>
              <a:rPr lang="en-ID" dirty="0" err="1"/>
              <a:t>mereka</a:t>
            </a:r>
            <a:r>
              <a:rPr lang="en-ID" dirty="0"/>
              <a:t> </a:t>
            </a:r>
            <a:r>
              <a:rPr lang="en-ID" dirty="0" err="1"/>
              <a:t>kepada</a:t>
            </a:r>
            <a:r>
              <a:rPr lang="en-ID" dirty="0"/>
              <a:t> </a:t>
            </a:r>
            <a:r>
              <a:rPr lang="en-ID" dirty="0" err="1"/>
              <a:t>organisasi</a:t>
            </a:r>
            <a:r>
              <a:rPr lang="en-ID" dirty="0"/>
              <a:t>, </a:t>
            </a:r>
            <a:r>
              <a:rPr lang="en-ID" dirty="0" err="1"/>
              <a:t>memberikan</a:t>
            </a:r>
            <a:r>
              <a:rPr lang="en-ID" dirty="0"/>
              <a:t> </a:t>
            </a:r>
            <a:r>
              <a:rPr lang="en-ID" dirty="0" err="1"/>
              <a:t>rekomendasi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perbaikan</a:t>
            </a:r>
            <a:r>
              <a:rPr lang="en-ID" dirty="0"/>
              <a:t>. </a:t>
            </a: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adalah</a:t>
            </a:r>
            <a:r>
              <a:rPr lang="en-ID" dirty="0"/>
              <a:t> </a:t>
            </a:r>
            <a:r>
              <a:rPr lang="en-ID" dirty="0" err="1"/>
              <a:t>langkah</a:t>
            </a:r>
            <a:r>
              <a:rPr lang="en-ID" dirty="0"/>
              <a:t> </a:t>
            </a:r>
            <a:r>
              <a:rPr lang="en-ID" dirty="0" err="1"/>
              <a:t>keamanan</a:t>
            </a:r>
            <a:r>
              <a:rPr lang="en-ID" dirty="0"/>
              <a:t> </a:t>
            </a:r>
            <a:r>
              <a:rPr lang="en-ID" dirty="0" err="1"/>
              <a:t>proaktif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mengidentifikasi</a:t>
            </a:r>
            <a:r>
              <a:rPr lang="en-ID" dirty="0"/>
              <a:t> dan </a:t>
            </a:r>
            <a:r>
              <a:rPr lang="en-ID" dirty="0" err="1"/>
              <a:t>mengatasi</a:t>
            </a:r>
            <a:r>
              <a:rPr lang="en-ID" dirty="0"/>
              <a:t> </a:t>
            </a:r>
            <a:r>
              <a:rPr lang="en-ID" dirty="0" err="1"/>
              <a:t>kelemahan</a:t>
            </a:r>
            <a:r>
              <a:rPr lang="en-ID" dirty="0"/>
              <a:t> </a:t>
            </a:r>
            <a:r>
              <a:rPr lang="en-ID" dirty="0" err="1"/>
              <a:t>sebelum</a:t>
            </a:r>
            <a:r>
              <a:rPr lang="en-ID" dirty="0"/>
              <a:t> </a:t>
            </a:r>
            <a:r>
              <a:rPr lang="en-ID" dirty="0" err="1"/>
              <a:t>dieksploitasi</a:t>
            </a:r>
            <a:r>
              <a:rPr lang="en-ID" dirty="0"/>
              <a:t> oleh </a:t>
            </a:r>
            <a:r>
              <a:rPr lang="en-ID" dirty="0" err="1"/>
              <a:t>aktor</a:t>
            </a:r>
            <a:r>
              <a:rPr lang="en-ID" dirty="0"/>
              <a:t> </a:t>
            </a:r>
            <a:r>
              <a:rPr lang="en-ID" dirty="0" err="1"/>
              <a:t>jahat</a:t>
            </a:r>
            <a:r>
              <a:rPr lang="en-ID" dirty="0"/>
              <a:t>. Hal </a:t>
            </a: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membantu</a:t>
            </a:r>
            <a:r>
              <a:rPr lang="en-ID" dirty="0"/>
              <a:t> </a:t>
            </a:r>
            <a:r>
              <a:rPr lang="en-ID" dirty="0" err="1"/>
              <a:t>organisasi</a:t>
            </a:r>
            <a:r>
              <a:rPr lang="en-ID" dirty="0"/>
              <a:t> </a:t>
            </a:r>
            <a:r>
              <a:rPr lang="en-ID" dirty="0" err="1"/>
              <a:t>memperkuat</a:t>
            </a:r>
            <a:r>
              <a:rPr lang="en-ID" dirty="0"/>
              <a:t> </a:t>
            </a:r>
            <a:r>
              <a:rPr lang="en-ID" dirty="0" err="1"/>
              <a:t>postur</a:t>
            </a:r>
            <a:r>
              <a:rPr lang="en-ID" dirty="0"/>
              <a:t> </a:t>
            </a:r>
            <a:r>
              <a:rPr lang="en-ID" dirty="0" err="1"/>
              <a:t>keamanan</a:t>
            </a:r>
            <a:r>
              <a:rPr lang="en-ID" dirty="0"/>
              <a:t> </a:t>
            </a:r>
            <a:r>
              <a:rPr lang="en-ID" dirty="0" err="1"/>
              <a:t>mereka</a:t>
            </a:r>
            <a:r>
              <a:rPr lang="en-ID" dirty="0"/>
              <a:t> dan </a:t>
            </a:r>
            <a:r>
              <a:rPr lang="en-ID" dirty="0" err="1"/>
              <a:t>melindungi</a:t>
            </a:r>
            <a:r>
              <a:rPr lang="en-ID" dirty="0"/>
              <a:t> </a:t>
            </a:r>
            <a:r>
              <a:rPr lang="en-ID" dirty="0" err="1"/>
              <a:t>diri</a:t>
            </a:r>
            <a:r>
              <a:rPr lang="en-ID" dirty="0"/>
              <a:t> </a:t>
            </a:r>
            <a:r>
              <a:rPr lang="en-ID" dirty="0" err="1"/>
              <a:t>mereka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</a:t>
            </a:r>
            <a:r>
              <a:rPr lang="en-ID" dirty="0" err="1"/>
              <a:t>ancaman</a:t>
            </a:r>
            <a:r>
              <a:rPr lang="en-ID" dirty="0"/>
              <a:t> </a:t>
            </a:r>
            <a:r>
              <a:rPr lang="en-ID" dirty="0" err="1"/>
              <a:t>siber</a:t>
            </a:r>
            <a:r>
              <a:rPr lang="en-ID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ECB66A-84AC-4FF3-ADE9-89DD2BB48BAC}" type="slidenum">
              <a:rPr lang="en-ID" smtClean="0"/>
              <a:t>80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415939122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dirty="0"/>
              <a:t>Ruang </a:t>
            </a:r>
            <a:r>
              <a:rPr lang="en-ID" dirty="0" err="1"/>
              <a:t>Lingkup</a:t>
            </a:r>
            <a:r>
              <a:rPr lang="en-ID" dirty="0"/>
              <a:t> dan </a:t>
            </a:r>
            <a:r>
              <a:rPr lang="en-ID" dirty="0" err="1"/>
              <a:t>Tujuan</a:t>
            </a:r>
            <a:endParaRPr lang="en-ID" dirty="0"/>
          </a:p>
          <a:p>
            <a:r>
              <a:rPr lang="en-ID" dirty="0"/>
              <a:t>- </a:t>
            </a:r>
            <a:r>
              <a:rPr lang="en-ID" dirty="0" err="1"/>
              <a:t>Identifikasi</a:t>
            </a:r>
            <a:r>
              <a:rPr lang="en-ID" dirty="0"/>
              <a:t> </a:t>
            </a:r>
            <a:r>
              <a:rPr lang="en-ID" dirty="0" err="1"/>
              <a:t>Kerentanan</a:t>
            </a:r>
            <a:endParaRPr lang="en-ID" dirty="0"/>
          </a:p>
          <a:p>
            <a:r>
              <a:rPr lang="en-ID" dirty="0" err="1"/>
              <a:t>Temukan</a:t>
            </a:r>
            <a:r>
              <a:rPr lang="en-ID" dirty="0"/>
              <a:t> </a:t>
            </a:r>
            <a:r>
              <a:rPr lang="en-ID" dirty="0" err="1"/>
              <a:t>kelemahan</a:t>
            </a:r>
            <a:r>
              <a:rPr lang="en-ID" dirty="0"/>
              <a:t> yang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dieksploitasi</a:t>
            </a:r>
            <a:r>
              <a:rPr lang="en-ID" dirty="0"/>
              <a:t> di </a:t>
            </a:r>
            <a:r>
              <a:rPr lang="en-ID" dirty="0" err="1"/>
              <a:t>jaringan</a:t>
            </a:r>
            <a:r>
              <a:rPr lang="en-ID" dirty="0"/>
              <a:t> perimeter, </a:t>
            </a:r>
            <a:r>
              <a:rPr lang="en-ID" dirty="0" err="1"/>
              <a:t>seperti</a:t>
            </a:r>
            <a:r>
              <a:rPr lang="en-ID" dirty="0"/>
              <a:t> firewall yang salah </a:t>
            </a:r>
            <a:r>
              <a:rPr lang="en-ID" dirty="0" err="1"/>
              <a:t>konfigurasi</a:t>
            </a:r>
            <a:r>
              <a:rPr lang="en-ID" dirty="0"/>
              <a:t>, </a:t>
            </a:r>
            <a:r>
              <a:rPr lang="en-ID" dirty="0" err="1"/>
              <a:t>perangkat</a:t>
            </a:r>
            <a:r>
              <a:rPr lang="en-ID" dirty="0"/>
              <a:t> </a:t>
            </a:r>
            <a:r>
              <a:rPr lang="en-ID" dirty="0" err="1"/>
              <a:t>lunak</a:t>
            </a:r>
            <a:r>
              <a:rPr lang="en-ID" dirty="0"/>
              <a:t> yang </a:t>
            </a:r>
            <a:r>
              <a:rPr lang="en-ID" dirty="0" err="1"/>
              <a:t>ketinggalan</a:t>
            </a:r>
            <a:r>
              <a:rPr lang="en-ID" dirty="0"/>
              <a:t> zaman, </a:t>
            </a:r>
            <a:r>
              <a:rPr lang="en-ID" dirty="0" err="1"/>
              <a:t>atau</a:t>
            </a:r>
            <a:r>
              <a:rPr lang="en-ID" dirty="0"/>
              <a:t> </a:t>
            </a:r>
            <a:r>
              <a:rPr lang="en-ID" dirty="0" err="1"/>
              <a:t>protokol</a:t>
            </a:r>
            <a:r>
              <a:rPr lang="en-ID" dirty="0"/>
              <a:t> yang </a:t>
            </a:r>
            <a:r>
              <a:rPr lang="en-ID" dirty="0" err="1"/>
              <a:t>tidak</a:t>
            </a:r>
            <a:r>
              <a:rPr lang="en-ID" dirty="0"/>
              <a:t> </a:t>
            </a:r>
            <a:r>
              <a:rPr lang="en-ID" dirty="0" err="1"/>
              <a:t>aman</a:t>
            </a:r>
            <a:r>
              <a:rPr lang="en-ID" dirty="0"/>
              <a:t>.</a:t>
            </a:r>
          </a:p>
          <a:p>
            <a:r>
              <a:rPr lang="en-ID" dirty="0"/>
              <a:t>- </a:t>
            </a:r>
            <a:r>
              <a:rPr lang="en-ID" dirty="0" err="1"/>
              <a:t>Menilai</a:t>
            </a:r>
            <a:r>
              <a:rPr lang="en-ID" dirty="0"/>
              <a:t> </a:t>
            </a:r>
            <a:r>
              <a:rPr lang="en-ID" dirty="0" err="1"/>
              <a:t>Risiko</a:t>
            </a:r>
            <a:endParaRPr lang="en-ID" dirty="0"/>
          </a:p>
          <a:p>
            <a:r>
              <a:rPr lang="en-ID" dirty="0" err="1"/>
              <a:t>Tentukan</a:t>
            </a:r>
            <a:r>
              <a:rPr lang="en-ID" dirty="0"/>
              <a:t> </a:t>
            </a:r>
            <a:r>
              <a:rPr lang="en-ID" dirty="0" err="1"/>
              <a:t>kemungkinan</a:t>
            </a:r>
            <a:r>
              <a:rPr lang="en-ID" dirty="0"/>
              <a:t> dan </a:t>
            </a:r>
            <a:r>
              <a:rPr lang="en-ID" dirty="0" err="1"/>
              <a:t>dampak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</a:t>
            </a:r>
            <a:r>
              <a:rPr lang="en-ID" dirty="0" err="1"/>
              <a:t>potensi</a:t>
            </a:r>
            <a:r>
              <a:rPr lang="en-ID" dirty="0"/>
              <a:t> </a:t>
            </a:r>
            <a:r>
              <a:rPr lang="en-ID" dirty="0" err="1"/>
              <a:t>serangan</a:t>
            </a:r>
            <a:r>
              <a:rPr lang="en-ID" dirty="0"/>
              <a:t>,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membantu</a:t>
            </a:r>
            <a:r>
              <a:rPr lang="en-ID" dirty="0"/>
              <a:t> </a:t>
            </a:r>
            <a:r>
              <a:rPr lang="en-ID" dirty="0" err="1"/>
              <a:t>memprioritaskan</a:t>
            </a:r>
            <a:r>
              <a:rPr lang="en-ID" dirty="0"/>
              <a:t> </a:t>
            </a:r>
            <a:r>
              <a:rPr lang="en-ID" dirty="0" err="1"/>
              <a:t>upaya</a:t>
            </a:r>
            <a:r>
              <a:rPr lang="en-ID" dirty="0"/>
              <a:t> </a:t>
            </a:r>
            <a:r>
              <a:rPr lang="en-ID" dirty="0" err="1"/>
              <a:t>perbaikan</a:t>
            </a:r>
            <a:r>
              <a:rPr lang="en-ID" dirty="0"/>
              <a:t>.</a:t>
            </a:r>
          </a:p>
          <a:p>
            <a:r>
              <a:rPr lang="en-ID" dirty="0"/>
              <a:t>- </a:t>
            </a:r>
            <a:r>
              <a:rPr lang="en-ID" dirty="0" err="1"/>
              <a:t>Memvalidasi</a:t>
            </a:r>
            <a:r>
              <a:rPr lang="en-ID" dirty="0"/>
              <a:t> </a:t>
            </a:r>
            <a:r>
              <a:rPr lang="en-ID" dirty="0" err="1"/>
              <a:t>Kontrol</a:t>
            </a:r>
            <a:r>
              <a:rPr lang="en-ID" dirty="0"/>
              <a:t> </a:t>
            </a:r>
            <a:r>
              <a:rPr lang="en-ID" dirty="0" err="1"/>
              <a:t>Keamanan</a:t>
            </a:r>
            <a:endParaRPr lang="en-ID" dirty="0"/>
          </a:p>
          <a:p>
            <a:r>
              <a:rPr lang="en-ID" dirty="0" err="1"/>
              <a:t>Verifikasi</a:t>
            </a:r>
            <a:r>
              <a:rPr lang="en-ID" dirty="0"/>
              <a:t> </a:t>
            </a:r>
            <a:r>
              <a:rPr lang="en-ID" dirty="0" err="1"/>
              <a:t>efektivitas</a:t>
            </a:r>
            <a:r>
              <a:rPr lang="en-ID" dirty="0"/>
              <a:t> </a:t>
            </a:r>
            <a:r>
              <a:rPr lang="en-ID" dirty="0" err="1"/>
              <a:t>langkah-langkah</a:t>
            </a:r>
            <a:r>
              <a:rPr lang="en-ID" dirty="0"/>
              <a:t> </a:t>
            </a:r>
            <a:r>
              <a:rPr lang="en-ID" dirty="0" err="1"/>
              <a:t>keamanan</a:t>
            </a:r>
            <a:r>
              <a:rPr lang="en-ID" dirty="0"/>
              <a:t>, </a:t>
            </a:r>
            <a:r>
              <a:rPr lang="en-ID" dirty="0" err="1"/>
              <a:t>termasuk</a:t>
            </a:r>
            <a:r>
              <a:rPr lang="en-ID" dirty="0"/>
              <a:t> firewall, </a:t>
            </a:r>
            <a:r>
              <a:rPr lang="en-ID" dirty="0" err="1"/>
              <a:t>sistem</a:t>
            </a:r>
            <a:r>
              <a:rPr lang="en-ID" dirty="0"/>
              <a:t> </a:t>
            </a:r>
            <a:r>
              <a:rPr lang="en-ID" dirty="0" err="1"/>
              <a:t>deteksi</a:t>
            </a:r>
            <a:r>
              <a:rPr lang="en-ID" dirty="0"/>
              <a:t> </a:t>
            </a:r>
            <a:r>
              <a:rPr lang="en-ID" dirty="0" err="1"/>
              <a:t>intrusi</a:t>
            </a:r>
            <a:r>
              <a:rPr lang="en-ID" dirty="0"/>
              <a:t>, dan </a:t>
            </a:r>
            <a:r>
              <a:rPr lang="en-ID" dirty="0" err="1"/>
              <a:t>kontrol</a:t>
            </a:r>
            <a:r>
              <a:rPr lang="en-ID" dirty="0"/>
              <a:t> </a:t>
            </a:r>
            <a:r>
              <a:rPr lang="en-ID" dirty="0" err="1"/>
              <a:t>keamanan</a:t>
            </a:r>
            <a:r>
              <a:rPr lang="en-ID" dirty="0"/>
              <a:t> </a:t>
            </a:r>
            <a:r>
              <a:rPr lang="en-ID" dirty="0" err="1"/>
              <a:t>lainnya</a:t>
            </a:r>
            <a:r>
              <a:rPr lang="en-ID" dirty="0"/>
              <a:t>.</a:t>
            </a:r>
          </a:p>
          <a:p>
            <a:r>
              <a:rPr lang="en-ID" dirty="0"/>
              <a:t>- </a:t>
            </a:r>
            <a:r>
              <a:rPr lang="en-ID" dirty="0" err="1"/>
              <a:t>Meningkatkan</a:t>
            </a:r>
            <a:r>
              <a:rPr lang="en-ID" dirty="0"/>
              <a:t> </a:t>
            </a:r>
            <a:r>
              <a:rPr lang="en-ID" dirty="0" err="1"/>
              <a:t>Postur</a:t>
            </a:r>
            <a:r>
              <a:rPr lang="en-ID" dirty="0"/>
              <a:t> </a:t>
            </a:r>
            <a:r>
              <a:rPr lang="en-ID" dirty="0" err="1"/>
              <a:t>Keamanan</a:t>
            </a:r>
            <a:endParaRPr lang="en-ID" dirty="0"/>
          </a:p>
          <a:p>
            <a:r>
              <a:rPr lang="en-ID" dirty="0" err="1"/>
              <a:t>Memberikan</a:t>
            </a:r>
            <a:r>
              <a:rPr lang="en-ID" dirty="0"/>
              <a:t> </a:t>
            </a:r>
            <a:r>
              <a:rPr lang="en-ID" dirty="0" err="1"/>
              <a:t>rekomendasi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meningkatkan</a:t>
            </a:r>
            <a:r>
              <a:rPr lang="en-ID" dirty="0"/>
              <a:t> </a:t>
            </a:r>
            <a:r>
              <a:rPr lang="en-ID" dirty="0" err="1"/>
              <a:t>keamanan</a:t>
            </a:r>
            <a:r>
              <a:rPr lang="en-ID" dirty="0"/>
              <a:t> </a:t>
            </a:r>
            <a:r>
              <a:rPr lang="en-ID" dirty="0" err="1"/>
              <a:t>jaringan</a:t>
            </a:r>
            <a:r>
              <a:rPr lang="en-ID" dirty="0"/>
              <a:t> perimeter </a:t>
            </a:r>
            <a:r>
              <a:rPr lang="en-ID" dirty="0" err="1"/>
              <a:t>secara</a:t>
            </a:r>
            <a:r>
              <a:rPr lang="en-ID" dirty="0"/>
              <a:t> </a:t>
            </a:r>
            <a:r>
              <a:rPr lang="en-ID" dirty="0" err="1"/>
              <a:t>keseluruhan</a:t>
            </a:r>
            <a:r>
              <a:rPr lang="en-ID" dirty="0"/>
              <a:t>, </a:t>
            </a:r>
            <a:r>
              <a:rPr lang="en-ID" dirty="0" err="1"/>
              <a:t>sehingga</a:t>
            </a:r>
            <a:r>
              <a:rPr lang="en-ID" dirty="0"/>
              <a:t> </a:t>
            </a:r>
            <a:r>
              <a:rPr lang="en-ID" dirty="0" err="1"/>
              <a:t>mengurangi</a:t>
            </a:r>
            <a:r>
              <a:rPr lang="en-ID" dirty="0"/>
              <a:t> </a:t>
            </a:r>
            <a:r>
              <a:rPr lang="en-ID" dirty="0" err="1"/>
              <a:t>risiko</a:t>
            </a:r>
            <a:r>
              <a:rPr lang="en-ID" dirty="0"/>
              <a:t> </a:t>
            </a:r>
            <a:r>
              <a:rPr lang="en-ID" dirty="0" err="1"/>
              <a:t>serangan</a:t>
            </a:r>
            <a:r>
              <a:rPr lang="en-ID" dirty="0"/>
              <a:t> yang </a:t>
            </a:r>
            <a:r>
              <a:rPr lang="en-ID" dirty="0" err="1"/>
              <a:t>berhasil</a:t>
            </a:r>
            <a:r>
              <a:rPr lang="en-ID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ECB66A-84AC-4FF3-ADE9-89DD2BB48BAC}" type="slidenum">
              <a:rPr lang="en-ID" smtClean="0"/>
              <a:t>81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973916370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dirty="0"/>
              <a:t>Alat Firewall dan IDS</a:t>
            </a:r>
          </a:p>
          <a:p>
            <a:r>
              <a:rPr lang="en-ID" dirty="0"/>
              <a:t>- Firewall</a:t>
            </a:r>
          </a:p>
          <a:p>
            <a:r>
              <a:rPr lang="en-ID" dirty="0"/>
              <a:t>Firewall </a:t>
            </a:r>
            <a:r>
              <a:rPr lang="en-ID" dirty="0" err="1"/>
              <a:t>bertindak</a:t>
            </a:r>
            <a:r>
              <a:rPr lang="en-ID" dirty="0"/>
              <a:t> </a:t>
            </a:r>
            <a:r>
              <a:rPr lang="en-ID" dirty="0" err="1"/>
              <a:t>sebagai</a:t>
            </a:r>
            <a:r>
              <a:rPr lang="en-ID" dirty="0"/>
              <a:t> </a:t>
            </a:r>
            <a:r>
              <a:rPr lang="en-ID" dirty="0" err="1"/>
              <a:t>penjaga</a:t>
            </a:r>
            <a:r>
              <a:rPr lang="en-ID" dirty="0"/>
              <a:t> </a:t>
            </a:r>
            <a:r>
              <a:rPr lang="en-ID" dirty="0" err="1"/>
              <a:t>gerbang</a:t>
            </a:r>
            <a:r>
              <a:rPr lang="en-ID" dirty="0"/>
              <a:t>, </a:t>
            </a:r>
            <a:r>
              <a:rPr lang="en-ID" dirty="0" err="1"/>
              <a:t>menyaring</a:t>
            </a:r>
            <a:r>
              <a:rPr lang="en-ID" dirty="0"/>
              <a:t> </a:t>
            </a:r>
            <a:r>
              <a:rPr lang="en-ID" dirty="0" err="1"/>
              <a:t>lalu</a:t>
            </a:r>
            <a:r>
              <a:rPr lang="en-ID" dirty="0"/>
              <a:t> </a:t>
            </a:r>
            <a:r>
              <a:rPr lang="en-ID" dirty="0" err="1"/>
              <a:t>lintas</a:t>
            </a:r>
            <a:r>
              <a:rPr lang="en-ID" dirty="0"/>
              <a:t> </a:t>
            </a:r>
            <a:r>
              <a:rPr lang="en-ID" dirty="0" err="1"/>
              <a:t>jaringan</a:t>
            </a:r>
            <a:r>
              <a:rPr lang="en-ID" dirty="0"/>
              <a:t> </a:t>
            </a:r>
            <a:r>
              <a:rPr lang="en-ID" dirty="0" err="1"/>
              <a:t>berdasarkan</a:t>
            </a:r>
            <a:r>
              <a:rPr lang="en-ID" dirty="0"/>
              <a:t> </a:t>
            </a:r>
            <a:r>
              <a:rPr lang="en-ID" dirty="0" err="1"/>
              <a:t>aturan</a:t>
            </a:r>
            <a:r>
              <a:rPr lang="en-ID" dirty="0"/>
              <a:t> yang </a:t>
            </a:r>
            <a:r>
              <a:rPr lang="en-ID" dirty="0" err="1"/>
              <a:t>telah</a:t>
            </a:r>
            <a:r>
              <a:rPr lang="en-ID" dirty="0"/>
              <a:t> </a:t>
            </a:r>
            <a:r>
              <a:rPr lang="en-ID" dirty="0" err="1"/>
              <a:t>ditetapkan</a:t>
            </a:r>
            <a:r>
              <a:rPr lang="en-ID" dirty="0"/>
              <a:t>. </a:t>
            </a:r>
            <a:r>
              <a:rPr lang="en-ID" dirty="0" err="1"/>
              <a:t>Jenis</a:t>
            </a:r>
            <a:r>
              <a:rPr lang="en-ID" dirty="0"/>
              <a:t> yang </a:t>
            </a:r>
            <a:r>
              <a:rPr lang="en-ID" dirty="0" err="1"/>
              <a:t>umum</a:t>
            </a:r>
            <a:r>
              <a:rPr lang="en-ID" dirty="0"/>
              <a:t> </a:t>
            </a:r>
            <a:r>
              <a:rPr lang="en-ID" dirty="0" err="1"/>
              <a:t>termasuk</a:t>
            </a:r>
            <a:r>
              <a:rPr lang="en-ID" dirty="0"/>
              <a:t> firewall stateful, firewall </a:t>
            </a:r>
            <a:r>
              <a:rPr lang="en-ID" dirty="0" err="1"/>
              <a:t>generasi</a:t>
            </a:r>
            <a:r>
              <a:rPr lang="en-ID" dirty="0"/>
              <a:t> </a:t>
            </a:r>
            <a:r>
              <a:rPr lang="en-ID" dirty="0" err="1"/>
              <a:t>berikutnya</a:t>
            </a:r>
            <a:r>
              <a:rPr lang="en-ID" dirty="0"/>
              <a:t> (NGFW), dan firewall </a:t>
            </a:r>
            <a:r>
              <a:rPr lang="en-ID" dirty="0" err="1"/>
              <a:t>aplikasi</a:t>
            </a:r>
            <a:r>
              <a:rPr lang="en-ID" dirty="0"/>
              <a:t>.</a:t>
            </a:r>
          </a:p>
          <a:p>
            <a:endParaRPr lang="en-ID" dirty="0"/>
          </a:p>
          <a:p>
            <a:r>
              <a:rPr lang="en-ID" dirty="0"/>
              <a:t>- </a:t>
            </a:r>
            <a:r>
              <a:rPr lang="en-ID" dirty="0" err="1"/>
              <a:t>Sistem</a:t>
            </a:r>
            <a:r>
              <a:rPr lang="en-ID" dirty="0"/>
              <a:t> </a:t>
            </a:r>
            <a:r>
              <a:rPr lang="en-ID" dirty="0" err="1"/>
              <a:t>Deteksi</a:t>
            </a:r>
            <a:r>
              <a:rPr lang="en-ID" dirty="0"/>
              <a:t> </a:t>
            </a:r>
            <a:r>
              <a:rPr lang="en-ID" dirty="0" err="1"/>
              <a:t>Penyusupan</a:t>
            </a:r>
            <a:r>
              <a:rPr lang="en-ID" dirty="0"/>
              <a:t> (IDS)</a:t>
            </a:r>
          </a:p>
          <a:p>
            <a:r>
              <a:rPr lang="en-ID" dirty="0"/>
              <a:t>IDS </a:t>
            </a:r>
            <a:r>
              <a:rPr lang="en-ID" dirty="0" err="1"/>
              <a:t>memantau</a:t>
            </a:r>
            <a:r>
              <a:rPr lang="en-ID" dirty="0"/>
              <a:t> </a:t>
            </a:r>
            <a:r>
              <a:rPr lang="en-ID" dirty="0" err="1"/>
              <a:t>lalu</a:t>
            </a:r>
            <a:r>
              <a:rPr lang="en-ID" dirty="0"/>
              <a:t> </a:t>
            </a:r>
            <a:r>
              <a:rPr lang="en-ID" dirty="0" err="1"/>
              <a:t>lintas</a:t>
            </a:r>
            <a:r>
              <a:rPr lang="en-ID" dirty="0"/>
              <a:t> </a:t>
            </a:r>
            <a:r>
              <a:rPr lang="en-ID" dirty="0" err="1"/>
              <a:t>jaringan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mencari</a:t>
            </a:r>
            <a:r>
              <a:rPr lang="en-ID" dirty="0"/>
              <a:t> </a:t>
            </a:r>
            <a:r>
              <a:rPr lang="en-ID" dirty="0" err="1"/>
              <a:t>pola</a:t>
            </a:r>
            <a:r>
              <a:rPr lang="en-ID" dirty="0"/>
              <a:t> yang </a:t>
            </a:r>
            <a:r>
              <a:rPr lang="en-ID" dirty="0" err="1"/>
              <a:t>mencurigakan</a:t>
            </a:r>
            <a:r>
              <a:rPr lang="en-ID" dirty="0"/>
              <a:t> dan </a:t>
            </a:r>
            <a:r>
              <a:rPr lang="en-ID" dirty="0" err="1"/>
              <a:t>memperingatkan</a:t>
            </a:r>
            <a:r>
              <a:rPr lang="en-ID" dirty="0"/>
              <a:t> administrator </a:t>
            </a:r>
            <a:r>
              <a:rPr lang="en-ID" dirty="0" err="1"/>
              <a:t>tentang</a:t>
            </a:r>
            <a:r>
              <a:rPr lang="en-ID" dirty="0"/>
              <a:t> </a:t>
            </a:r>
            <a:r>
              <a:rPr lang="en-ID" dirty="0" err="1"/>
              <a:t>potensi</a:t>
            </a:r>
            <a:r>
              <a:rPr lang="en-ID" dirty="0"/>
              <a:t> </a:t>
            </a:r>
            <a:r>
              <a:rPr lang="en-ID" dirty="0" err="1"/>
              <a:t>serangan</a:t>
            </a:r>
            <a:r>
              <a:rPr lang="en-ID" dirty="0"/>
              <a:t>. </a:t>
            </a:r>
            <a:r>
              <a:rPr lang="en-ID" dirty="0" err="1"/>
              <a:t>Mereka</a:t>
            </a:r>
            <a:r>
              <a:rPr lang="en-ID" dirty="0"/>
              <a:t>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digunakan</a:t>
            </a:r>
            <a:r>
              <a:rPr lang="en-ID" dirty="0"/>
              <a:t> </a:t>
            </a:r>
            <a:r>
              <a:rPr lang="en-ID" dirty="0" err="1"/>
              <a:t>sebagai</a:t>
            </a:r>
            <a:r>
              <a:rPr lang="en-ID" dirty="0"/>
              <a:t> </a:t>
            </a:r>
            <a:r>
              <a:rPr lang="en-ID" dirty="0" err="1"/>
              <a:t>sistem</a:t>
            </a:r>
            <a:r>
              <a:rPr lang="en-ID" dirty="0"/>
              <a:t> </a:t>
            </a:r>
            <a:r>
              <a:rPr lang="en-ID" dirty="0" err="1"/>
              <a:t>berbasis</a:t>
            </a:r>
            <a:r>
              <a:rPr lang="en-ID" dirty="0"/>
              <a:t> </a:t>
            </a:r>
            <a:r>
              <a:rPr lang="en-ID" dirty="0" err="1"/>
              <a:t>jaringan</a:t>
            </a:r>
            <a:r>
              <a:rPr lang="en-ID" dirty="0"/>
              <a:t> </a:t>
            </a:r>
            <a:r>
              <a:rPr lang="en-ID" dirty="0" err="1"/>
              <a:t>atau</a:t>
            </a:r>
            <a:r>
              <a:rPr lang="en-ID" dirty="0"/>
              <a:t> </a:t>
            </a:r>
            <a:r>
              <a:rPr lang="en-ID" dirty="0" err="1"/>
              <a:t>berbasis</a:t>
            </a:r>
            <a:r>
              <a:rPr lang="en-ID" dirty="0"/>
              <a:t> host.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ECB66A-84AC-4FF3-ADE9-89DD2BB48BAC}" type="slidenum">
              <a:rPr lang="en-ID" smtClean="0"/>
              <a:t>82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160867095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dirty="0" err="1"/>
              <a:t>Menguji</a:t>
            </a:r>
            <a:r>
              <a:rPr lang="en-ID" dirty="0"/>
              <a:t> Firewall dan IDS</a:t>
            </a:r>
          </a:p>
          <a:p>
            <a:r>
              <a:rPr lang="en-ID" dirty="0"/>
              <a:t>- </a:t>
            </a:r>
            <a:r>
              <a:rPr lang="en-ID" dirty="0" err="1"/>
              <a:t>Pemindaian</a:t>
            </a:r>
            <a:r>
              <a:rPr lang="en-ID" dirty="0"/>
              <a:t> Port</a:t>
            </a:r>
          </a:p>
          <a:p>
            <a:r>
              <a:rPr lang="en-ID" dirty="0" err="1"/>
              <a:t>Mengidentifikasi</a:t>
            </a:r>
            <a:r>
              <a:rPr lang="en-ID" dirty="0"/>
              <a:t> port </a:t>
            </a:r>
            <a:r>
              <a:rPr lang="en-ID" dirty="0" err="1"/>
              <a:t>terbuka</a:t>
            </a:r>
            <a:r>
              <a:rPr lang="en-ID" dirty="0"/>
              <a:t> dan </a:t>
            </a:r>
            <a:r>
              <a:rPr lang="en-ID" dirty="0" err="1"/>
              <a:t>layanan</a:t>
            </a:r>
            <a:r>
              <a:rPr lang="en-ID" dirty="0"/>
              <a:t> yang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dieksploitasi</a:t>
            </a:r>
            <a:r>
              <a:rPr lang="en-ID" dirty="0"/>
              <a:t> oleh </a:t>
            </a:r>
            <a:r>
              <a:rPr lang="en-ID" dirty="0" err="1"/>
              <a:t>penyerang</a:t>
            </a:r>
            <a:r>
              <a:rPr lang="en-ID" dirty="0"/>
              <a:t>.</a:t>
            </a:r>
          </a:p>
          <a:p>
            <a:endParaRPr lang="en-ID" dirty="0"/>
          </a:p>
          <a:p>
            <a:r>
              <a:rPr lang="en-ID" dirty="0"/>
              <a:t>- </a:t>
            </a:r>
            <a:r>
              <a:rPr lang="en-ID" dirty="0" err="1"/>
              <a:t>Pemindaian</a:t>
            </a:r>
            <a:r>
              <a:rPr lang="en-ID" dirty="0"/>
              <a:t> </a:t>
            </a:r>
            <a:r>
              <a:rPr lang="en-ID" dirty="0" err="1"/>
              <a:t>Kerentanan</a:t>
            </a:r>
            <a:endParaRPr lang="en-ID" dirty="0"/>
          </a:p>
          <a:p>
            <a:r>
              <a:rPr lang="en-ID" dirty="0" err="1"/>
              <a:t>Memeriksa</a:t>
            </a:r>
            <a:r>
              <a:rPr lang="en-ID" dirty="0"/>
              <a:t> </a:t>
            </a:r>
            <a:r>
              <a:rPr lang="en-ID" dirty="0" err="1"/>
              <a:t>kerentanan</a:t>
            </a:r>
            <a:r>
              <a:rPr lang="en-ID" dirty="0"/>
              <a:t> yang </a:t>
            </a:r>
            <a:r>
              <a:rPr lang="en-ID" dirty="0" err="1"/>
              <a:t>diketahui</a:t>
            </a:r>
            <a:r>
              <a:rPr lang="en-ID" dirty="0"/>
              <a:t> pada </a:t>
            </a:r>
            <a:r>
              <a:rPr lang="en-ID" dirty="0" err="1"/>
              <a:t>perangkat</a:t>
            </a:r>
            <a:r>
              <a:rPr lang="en-ID" dirty="0"/>
              <a:t> </a:t>
            </a:r>
            <a:r>
              <a:rPr lang="en-ID" dirty="0" err="1"/>
              <a:t>lunak</a:t>
            </a:r>
            <a:r>
              <a:rPr lang="en-ID" dirty="0"/>
              <a:t> firewall dan IDS, </a:t>
            </a:r>
            <a:r>
              <a:rPr lang="en-ID" dirty="0" err="1"/>
              <a:t>serta</a:t>
            </a:r>
            <a:r>
              <a:rPr lang="en-ID" dirty="0"/>
              <a:t> </a:t>
            </a:r>
            <a:r>
              <a:rPr lang="en-ID" dirty="0" err="1"/>
              <a:t>perangkat</a:t>
            </a:r>
            <a:r>
              <a:rPr lang="en-ID" dirty="0"/>
              <a:t> dan </a:t>
            </a:r>
            <a:r>
              <a:rPr lang="en-ID" dirty="0" err="1"/>
              <a:t>aplikasi</a:t>
            </a:r>
            <a:r>
              <a:rPr lang="en-ID" dirty="0"/>
              <a:t> </a:t>
            </a:r>
            <a:r>
              <a:rPr lang="en-ID" dirty="0" err="1"/>
              <a:t>jaringan</a:t>
            </a:r>
            <a:r>
              <a:rPr lang="en-ID" dirty="0"/>
              <a:t> </a:t>
            </a:r>
            <a:r>
              <a:rPr lang="en-ID" dirty="0" err="1"/>
              <a:t>lainnya</a:t>
            </a:r>
            <a:r>
              <a:rPr lang="en-ID" dirty="0"/>
              <a:t>.</a:t>
            </a:r>
          </a:p>
          <a:p>
            <a:endParaRPr lang="en-ID" dirty="0"/>
          </a:p>
          <a:p>
            <a:r>
              <a:rPr lang="en-ID" dirty="0"/>
              <a:t>- </a:t>
            </a:r>
            <a:r>
              <a:rPr lang="en-ID" dirty="0" err="1"/>
              <a:t>Analisis</a:t>
            </a:r>
            <a:r>
              <a:rPr lang="en-ID" dirty="0"/>
              <a:t> </a:t>
            </a:r>
            <a:r>
              <a:rPr lang="en-ID" dirty="0" err="1"/>
              <a:t>Paket</a:t>
            </a:r>
            <a:endParaRPr lang="en-ID" dirty="0"/>
          </a:p>
          <a:p>
            <a:r>
              <a:rPr lang="en-ID" dirty="0" err="1"/>
              <a:t>Memeriksa</a:t>
            </a:r>
            <a:r>
              <a:rPr lang="en-ID" dirty="0"/>
              <a:t> </a:t>
            </a:r>
            <a:r>
              <a:rPr lang="en-ID" dirty="0" err="1"/>
              <a:t>lalu</a:t>
            </a:r>
            <a:r>
              <a:rPr lang="en-ID" dirty="0"/>
              <a:t> </a:t>
            </a:r>
            <a:r>
              <a:rPr lang="en-ID" dirty="0" err="1"/>
              <a:t>lintas</a:t>
            </a:r>
            <a:r>
              <a:rPr lang="en-ID" dirty="0"/>
              <a:t> </a:t>
            </a:r>
            <a:r>
              <a:rPr lang="en-ID" dirty="0" err="1"/>
              <a:t>jaringan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mengidentifikasi</a:t>
            </a:r>
            <a:r>
              <a:rPr lang="en-ID" dirty="0"/>
              <a:t> </a:t>
            </a:r>
            <a:r>
              <a:rPr lang="en-ID" dirty="0" err="1"/>
              <a:t>potensi</a:t>
            </a:r>
            <a:r>
              <a:rPr lang="en-ID" dirty="0"/>
              <a:t> </a:t>
            </a:r>
            <a:r>
              <a:rPr lang="en-ID" dirty="0" err="1"/>
              <a:t>anomali</a:t>
            </a:r>
            <a:r>
              <a:rPr lang="en-ID" dirty="0"/>
              <a:t> dan </a:t>
            </a:r>
            <a:r>
              <a:rPr lang="en-ID" dirty="0" err="1"/>
              <a:t>pola</a:t>
            </a:r>
            <a:r>
              <a:rPr lang="en-ID" dirty="0"/>
              <a:t> </a:t>
            </a:r>
            <a:r>
              <a:rPr lang="en-ID" dirty="0" err="1"/>
              <a:t>aktivitas</a:t>
            </a:r>
            <a:r>
              <a:rPr lang="en-ID" dirty="0"/>
              <a:t> </a:t>
            </a:r>
            <a:r>
              <a:rPr lang="en-ID" dirty="0" err="1"/>
              <a:t>berbahaya</a:t>
            </a:r>
            <a:r>
              <a:rPr lang="en-ID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ECB66A-84AC-4FF3-ADE9-89DD2BB48BAC}" type="slidenum">
              <a:rPr lang="en-ID" smtClean="0"/>
              <a:t>83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48202130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dirty="0" err="1"/>
              <a:t>Mencoba</a:t>
            </a:r>
            <a:r>
              <a:rPr lang="en-ID" dirty="0"/>
              <a:t> </a:t>
            </a:r>
            <a:r>
              <a:rPr lang="en-ID" dirty="0" err="1"/>
              <a:t>Melewati</a:t>
            </a:r>
            <a:r>
              <a:rPr lang="en-ID" dirty="0"/>
              <a:t> Firewall dan IDS</a:t>
            </a:r>
          </a:p>
          <a:p>
            <a:r>
              <a:rPr lang="en-ID" dirty="0"/>
              <a:t>- </a:t>
            </a:r>
            <a:r>
              <a:rPr lang="en-ID" dirty="0" err="1"/>
              <a:t>Mengeksploitasi</a:t>
            </a:r>
            <a:r>
              <a:rPr lang="en-ID" dirty="0"/>
              <a:t> </a:t>
            </a:r>
            <a:r>
              <a:rPr lang="en-ID" dirty="0" err="1"/>
              <a:t>Kerentanan</a:t>
            </a:r>
            <a:r>
              <a:rPr lang="en-ID" dirty="0"/>
              <a:t> yang </a:t>
            </a:r>
            <a:r>
              <a:rPr lang="en-ID" dirty="0" err="1"/>
              <a:t>Diketahui</a:t>
            </a:r>
            <a:endParaRPr lang="en-ID" dirty="0"/>
          </a:p>
          <a:p>
            <a:r>
              <a:rPr lang="en-ID" dirty="0" err="1"/>
              <a:t>Mencoba</a:t>
            </a:r>
            <a:r>
              <a:rPr lang="en-ID" dirty="0"/>
              <a:t> </a:t>
            </a:r>
            <a:r>
              <a:rPr lang="en-ID" dirty="0" err="1"/>
              <a:t>menggunakan</a:t>
            </a:r>
            <a:r>
              <a:rPr lang="en-ID" dirty="0"/>
              <a:t> </a:t>
            </a:r>
            <a:r>
              <a:rPr lang="en-ID" dirty="0" err="1"/>
              <a:t>kerentanan</a:t>
            </a:r>
            <a:r>
              <a:rPr lang="en-ID" dirty="0"/>
              <a:t> yang </a:t>
            </a:r>
            <a:r>
              <a:rPr lang="en-ID" dirty="0" err="1"/>
              <a:t>diketahui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menerobos</a:t>
            </a:r>
            <a:r>
              <a:rPr lang="en-ID" dirty="0"/>
              <a:t> </a:t>
            </a:r>
            <a:r>
              <a:rPr lang="en-ID" dirty="0" err="1"/>
              <a:t>aturan</a:t>
            </a:r>
            <a:r>
              <a:rPr lang="en-ID" dirty="0"/>
              <a:t> firewall </a:t>
            </a:r>
            <a:r>
              <a:rPr lang="en-ID" dirty="0" err="1"/>
              <a:t>atau</a:t>
            </a:r>
            <a:r>
              <a:rPr lang="en-ID" dirty="0"/>
              <a:t> IDS, </a:t>
            </a:r>
            <a:r>
              <a:rPr lang="en-ID" dirty="0" err="1"/>
              <a:t>seperti</a:t>
            </a:r>
            <a:r>
              <a:rPr lang="en-ID" dirty="0"/>
              <a:t> buffer overflow </a:t>
            </a:r>
            <a:r>
              <a:rPr lang="en-ID" dirty="0" err="1"/>
              <a:t>atau</a:t>
            </a:r>
            <a:r>
              <a:rPr lang="en-ID" dirty="0"/>
              <a:t> cross-site scripting (XSS).</a:t>
            </a:r>
          </a:p>
          <a:p>
            <a:r>
              <a:rPr lang="en-ID" dirty="0"/>
              <a:t>- </a:t>
            </a:r>
            <a:r>
              <a:rPr lang="en-ID" dirty="0" err="1"/>
              <a:t>Menghindari</a:t>
            </a:r>
            <a:r>
              <a:rPr lang="en-ID" dirty="0"/>
              <a:t> </a:t>
            </a:r>
            <a:r>
              <a:rPr lang="en-ID" dirty="0" err="1"/>
              <a:t>Deteksi</a:t>
            </a:r>
            <a:endParaRPr lang="en-ID" dirty="0"/>
          </a:p>
          <a:p>
            <a:r>
              <a:rPr lang="en-ID" dirty="0" err="1"/>
              <a:t>Gunakan</a:t>
            </a:r>
            <a:r>
              <a:rPr lang="en-ID" dirty="0"/>
              <a:t> </a:t>
            </a:r>
            <a:r>
              <a:rPr lang="en-ID" dirty="0" err="1"/>
              <a:t>teknik</a:t>
            </a:r>
            <a:r>
              <a:rPr lang="en-ID" dirty="0"/>
              <a:t> </a:t>
            </a:r>
            <a:r>
              <a:rPr lang="en-ID" dirty="0" err="1"/>
              <a:t>seperti</a:t>
            </a:r>
            <a:r>
              <a:rPr lang="en-ID" dirty="0"/>
              <a:t> </a:t>
            </a:r>
            <a:r>
              <a:rPr lang="en-ID" dirty="0" err="1"/>
              <a:t>penyamaran</a:t>
            </a:r>
            <a:r>
              <a:rPr lang="en-ID" dirty="0"/>
              <a:t>, </a:t>
            </a:r>
            <a:r>
              <a:rPr lang="en-ID" dirty="0" err="1"/>
              <a:t>enkripsi</a:t>
            </a:r>
            <a:r>
              <a:rPr lang="en-ID" dirty="0"/>
              <a:t>, </a:t>
            </a:r>
            <a:r>
              <a:rPr lang="en-ID" dirty="0" err="1"/>
              <a:t>atau</a:t>
            </a:r>
            <a:r>
              <a:rPr lang="en-ID" dirty="0"/>
              <a:t> </a:t>
            </a:r>
            <a:r>
              <a:rPr lang="en-ID" dirty="0" err="1"/>
              <a:t>tunneling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menghindari</a:t>
            </a:r>
            <a:r>
              <a:rPr lang="en-ID" dirty="0"/>
              <a:t> </a:t>
            </a:r>
            <a:r>
              <a:rPr lang="en-ID" dirty="0" err="1"/>
              <a:t>deteksi</a:t>
            </a:r>
            <a:r>
              <a:rPr lang="en-ID" dirty="0"/>
              <a:t> oleh IDS.</a:t>
            </a:r>
          </a:p>
          <a:p>
            <a:r>
              <a:rPr lang="en-ID" dirty="0"/>
              <a:t>- </a:t>
            </a:r>
            <a:r>
              <a:rPr lang="en-ID" dirty="0" err="1"/>
              <a:t>Memanfaatkan</a:t>
            </a:r>
            <a:r>
              <a:rPr lang="en-ID" dirty="0"/>
              <a:t> Port yang </a:t>
            </a:r>
            <a:r>
              <a:rPr lang="en-ID" dirty="0" err="1"/>
              <a:t>Tidak</a:t>
            </a:r>
            <a:r>
              <a:rPr lang="en-ID" dirty="0"/>
              <a:t> </a:t>
            </a:r>
            <a:r>
              <a:rPr lang="en-ID" dirty="0" err="1"/>
              <a:t>Umum</a:t>
            </a:r>
            <a:endParaRPr lang="en-ID" dirty="0"/>
          </a:p>
          <a:p>
            <a:r>
              <a:rPr lang="en-ID" dirty="0" err="1"/>
              <a:t>Mencoba</a:t>
            </a:r>
            <a:r>
              <a:rPr lang="en-ID" dirty="0"/>
              <a:t> </a:t>
            </a:r>
            <a:r>
              <a:rPr lang="en-ID" dirty="0" err="1"/>
              <a:t>menyambung</a:t>
            </a:r>
            <a:r>
              <a:rPr lang="en-ID" dirty="0"/>
              <a:t> </a:t>
            </a:r>
            <a:r>
              <a:rPr lang="en-ID" dirty="0" err="1"/>
              <a:t>melalui</a:t>
            </a:r>
            <a:r>
              <a:rPr lang="en-ID" dirty="0"/>
              <a:t> port yang </a:t>
            </a:r>
            <a:r>
              <a:rPr lang="en-ID" dirty="0" err="1"/>
              <a:t>biasanya</a:t>
            </a:r>
            <a:r>
              <a:rPr lang="en-ID" dirty="0"/>
              <a:t> </a:t>
            </a:r>
            <a:r>
              <a:rPr lang="en-ID" dirty="0" err="1"/>
              <a:t>tidak</a:t>
            </a:r>
            <a:r>
              <a:rPr lang="en-ID" dirty="0"/>
              <a:t> </a:t>
            </a:r>
            <a:r>
              <a:rPr lang="en-ID" dirty="0" err="1"/>
              <a:t>dipantau</a:t>
            </a:r>
            <a:r>
              <a:rPr lang="en-ID" dirty="0"/>
              <a:t> oleh firewall </a:t>
            </a:r>
            <a:r>
              <a:rPr lang="en-ID" dirty="0" err="1"/>
              <a:t>atau</a:t>
            </a:r>
            <a:r>
              <a:rPr lang="en-ID" dirty="0"/>
              <a:t> IDS,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memanfaatkan</a:t>
            </a:r>
            <a:r>
              <a:rPr lang="en-ID" dirty="0"/>
              <a:t> </a:t>
            </a:r>
            <a:r>
              <a:rPr lang="en-ID" dirty="0" err="1"/>
              <a:t>protokol</a:t>
            </a:r>
            <a:r>
              <a:rPr lang="en-ID" dirty="0"/>
              <a:t> yang </a:t>
            </a:r>
            <a:r>
              <a:rPr lang="en-ID" dirty="0" err="1"/>
              <a:t>tidak</a:t>
            </a:r>
            <a:r>
              <a:rPr lang="en-ID" dirty="0"/>
              <a:t> </a:t>
            </a:r>
            <a:r>
              <a:rPr lang="en-ID" dirty="0" err="1"/>
              <a:t>jelas</a:t>
            </a:r>
            <a:r>
              <a:rPr lang="en-ID" dirty="0"/>
              <a:t>.</a:t>
            </a:r>
          </a:p>
          <a:p>
            <a:r>
              <a:rPr lang="en-ID" dirty="0"/>
              <a:t>- </a:t>
            </a:r>
            <a:r>
              <a:rPr lang="en-ID" dirty="0" err="1"/>
              <a:t>Lewati</a:t>
            </a:r>
            <a:r>
              <a:rPr lang="en-ID" dirty="0"/>
              <a:t> </a:t>
            </a:r>
            <a:r>
              <a:rPr lang="en-ID" dirty="0" err="1"/>
              <a:t>Aturan</a:t>
            </a:r>
            <a:r>
              <a:rPr lang="en-ID" dirty="0"/>
              <a:t> Firewall</a:t>
            </a:r>
          </a:p>
          <a:p>
            <a:r>
              <a:rPr lang="en-ID" dirty="0" err="1"/>
              <a:t>Temukan</a:t>
            </a:r>
            <a:r>
              <a:rPr lang="en-ID" dirty="0"/>
              <a:t> </a:t>
            </a:r>
            <a:r>
              <a:rPr lang="en-ID" dirty="0" err="1"/>
              <a:t>celah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aturan</a:t>
            </a:r>
            <a:r>
              <a:rPr lang="en-ID" dirty="0"/>
              <a:t> firewall yang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dieksploitasi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mendapatkan</a:t>
            </a:r>
            <a:r>
              <a:rPr lang="en-ID" dirty="0"/>
              <a:t> </a:t>
            </a:r>
            <a:r>
              <a:rPr lang="en-ID" dirty="0" err="1"/>
              <a:t>akses</a:t>
            </a:r>
            <a:r>
              <a:rPr lang="en-ID" dirty="0"/>
              <a:t> yang </a:t>
            </a:r>
            <a:r>
              <a:rPr lang="en-ID" dirty="0" err="1"/>
              <a:t>tidak</a:t>
            </a:r>
            <a:r>
              <a:rPr lang="en-ID" dirty="0"/>
              <a:t> </a:t>
            </a:r>
            <a:r>
              <a:rPr lang="en-ID" dirty="0" err="1"/>
              <a:t>sah</a:t>
            </a:r>
            <a:r>
              <a:rPr lang="en-ID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ECB66A-84AC-4FF3-ADE9-89DD2BB48BAC}" type="slidenum">
              <a:rPr lang="en-ID" smtClean="0"/>
              <a:t>84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704643473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i-FI" dirty="0"/>
              <a:t>Eksploitasi dan Eskalasi Hak Istimewa</a:t>
            </a:r>
          </a:p>
          <a:p>
            <a:r>
              <a:rPr lang="fi-FI" dirty="0"/>
              <a:t>- Mengeksploitasi Kelemahan Keamanan</a:t>
            </a:r>
          </a:p>
          <a:p>
            <a:r>
              <a:rPr lang="fi-FI" dirty="0"/>
              <a:t>Mendapatkan akses awal ke jaringan menggunakan kerentanan dalam perangkat lunak atau konfigurasi sistem.</a:t>
            </a:r>
          </a:p>
          <a:p>
            <a:r>
              <a:rPr lang="en-ID" dirty="0"/>
              <a:t>- </a:t>
            </a:r>
            <a:r>
              <a:rPr lang="en-ID" dirty="0" err="1"/>
              <a:t>Tingkatkan</a:t>
            </a:r>
            <a:r>
              <a:rPr lang="en-ID" dirty="0"/>
              <a:t> </a:t>
            </a:r>
            <a:r>
              <a:rPr lang="en-ID" dirty="0" err="1"/>
              <a:t>Hak</a:t>
            </a:r>
            <a:r>
              <a:rPr lang="en-ID" dirty="0"/>
              <a:t> Istimewa</a:t>
            </a:r>
          </a:p>
          <a:p>
            <a:r>
              <a:rPr lang="en-ID" dirty="0" err="1"/>
              <a:t>Setelah</a:t>
            </a:r>
            <a:r>
              <a:rPr lang="en-ID" dirty="0"/>
              <a:t> </a:t>
            </a:r>
            <a:r>
              <a:rPr lang="en-ID" dirty="0" err="1"/>
              <a:t>masuk</a:t>
            </a:r>
            <a:r>
              <a:rPr lang="en-ID" dirty="0"/>
              <a:t>, </a:t>
            </a:r>
            <a:r>
              <a:rPr lang="en-ID" dirty="0" err="1"/>
              <a:t>cobalah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mendapatkan</a:t>
            </a:r>
            <a:r>
              <a:rPr lang="en-ID" dirty="0"/>
              <a:t> </a:t>
            </a:r>
            <a:r>
              <a:rPr lang="en-ID" dirty="0" err="1"/>
              <a:t>hak</a:t>
            </a:r>
            <a:r>
              <a:rPr lang="en-ID" dirty="0"/>
              <a:t> </a:t>
            </a:r>
            <a:r>
              <a:rPr lang="en-ID" dirty="0" err="1"/>
              <a:t>istimewa</a:t>
            </a:r>
            <a:r>
              <a:rPr lang="en-ID" dirty="0"/>
              <a:t> administrator </a:t>
            </a:r>
            <a:r>
              <a:rPr lang="en-ID" dirty="0" err="1"/>
              <a:t>atau</a:t>
            </a:r>
            <a:r>
              <a:rPr lang="en-ID" dirty="0"/>
              <a:t> root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mengendalikan</a:t>
            </a:r>
            <a:r>
              <a:rPr lang="en-ID" dirty="0"/>
              <a:t> </a:t>
            </a:r>
            <a:r>
              <a:rPr lang="en-ID" dirty="0" err="1"/>
              <a:t>sistem</a:t>
            </a:r>
            <a:r>
              <a:rPr lang="en-ID" dirty="0"/>
              <a:t>.</a:t>
            </a:r>
          </a:p>
          <a:p>
            <a:r>
              <a:rPr lang="en-ID" dirty="0"/>
              <a:t>- </a:t>
            </a:r>
            <a:r>
              <a:rPr lang="sv-SE" dirty="0"/>
              <a:t>Instal Pintu Belakang</a:t>
            </a:r>
          </a:p>
          <a:p>
            <a:r>
              <a:rPr lang="sv-SE" dirty="0"/>
              <a:t>Menetapkan akses terus-menerus ke jaringan dengan menanam pintu belakang atau malware untuk mempertahankan kontrol.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ECB66A-84AC-4FF3-ADE9-89DD2BB48BAC}" type="slidenum">
              <a:rPr lang="en-ID" smtClean="0"/>
              <a:t>85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727153214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dirty="0"/>
              <a:t>Gerakan Lateral dan </a:t>
            </a:r>
            <a:r>
              <a:rPr lang="en-ID" dirty="0" err="1"/>
              <a:t>Penilaian</a:t>
            </a:r>
            <a:r>
              <a:rPr lang="en-ID" dirty="0"/>
              <a:t> </a:t>
            </a:r>
            <a:r>
              <a:rPr lang="en-ID" dirty="0" err="1"/>
              <a:t>Jaringan</a:t>
            </a:r>
            <a:r>
              <a:rPr lang="en-ID" dirty="0"/>
              <a:t> Internal</a:t>
            </a:r>
          </a:p>
          <a:p>
            <a:r>
              <a:rPr lang="en-ID" dirty="0"/>
              <a:t>- </a:t>
            </a:r>
            <a:r>
              <a:rPr lang="en-ID" dirty="0" err="1"/>
              <a:t>Memetakan</a:t>
            </a:r>
            <a:r>
              <a:rPr lang="en-ID" dirty="0"/>
              <a:t> </a:t>
            </a:r>
            <a:r>
              <a:rPr lang="en-ID" dirty="0" err="1"/>
              <a:t>Jaringan</a:t>
            </a:r>
            <a:endParaRPr lang="en-ID" dirty="0"/>
          </a:p>
          <a:p>
            <a:r>
              <a:rPr lang="en-ID" dirty="0" err="1"/>
              <a:t>Gunakan</a:t>
            </a:r>
            <a:r>
              <a:rPr lang="en-ID" dirty="0"/>
              <a:t> </a:t>
            </a:r>
            <a:r>
              <a:rPr lang="en-ID" dirty="0" err="1"/>
              <a:t>teknik</a:t>
            </a:r>
            <a:r>
              <a:rPr lang="en-ID" dirty="0"/>
              <a:t> </a:t>
            </a:r>
            <a:r>
              <a:rPr lang="en-ID" dirty="0" err="1"/>
              <a:t>pengintaian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memetakan</a:t>
            </a:r>
            <a:r>
              <a:rPr lang="en-ID" dirty="0"/>
              <a:t> </a:t>
            </a:r>
            <a:r>
              <a:rPr lang="en-ID" dirty="0" err="1"/>
              <a:t>infrastruktur</a:t>
            </a:r>
            <a:r>
              <a:rPr lang="en-ID" dirty="0"/>
              <a:t> </a:t>
            </a:r>
            <a:r>
              <a:rPr lang="en-ID" dirty="0" err="1"/>
              <a:t>jaringan</a:t>
            </a:r>
            <a:r>
              <a:rPr lang="en-ID" dirty="0"/>
              <a:t> dan </a:t>
            </a:r>
            <a:r>
              <a:rPr lang="en-ID" dirty="0" err="1"/>
              <a:t>mengidentifikasi</a:t>
            </a:r>
            <a:r>
              <a:rPr lang="en-ID" dirty="0"/>
              <a:t> target </a:t>
            </a:r>
            <a:r>
              <a:rPr lang="en-ID" dirty="0" err="1"/>
              <a:t>potensial</a:t>
            </a:r>
            <a:r>
              <a:rPr lang="en-ID" dirty="0"/>
              <a:t>.</a:t>
            </a:r>
          </a:p>
          <a:p>
            <a:r>
              <a:rPr lang="en-ID" dirty="0"/>
              <a:t>- </a:t>
            </a:r>
            <a:r>
              <a:rPr lang="en-ID" dirty="0" err="1"/>
              <a:t>Mendapatkan</a:t>
            </a:r>
            <a:r>
              <a:rPr lang="en-ID" dirty="0"/>
              <a:t> </a:t>
            </a:r>
            <a:r>
              <a:rPr lang="en-ID" dirty="0" err="1"/>
              <a:t>Pijakan</a:t>
            </a:r>
            <a:endParaRPr lang="en-ID" dirty="0"/>
          </a:p>
          <a:p>
            <a:r>
              <a:rPr lang="en-ID" dirty="0" err="1"/>
              <a:t>Memanfaatkan</a:t>
            </a:r>
            <a:r>
              <a:rPr lang="en-ID" dirty="0"/>
              <a:t> </a:t>
            </a:r>
            <a:r>
              <a:rPr lang="en-ID" dirty="0" err="1"/>
              <a:t>kerentanan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sistem</a:t>
            </a:r>
            <a:r>
              <a:rPr lang="en-ID" dirty="0"/>
              <a:t> internal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mendapatkan</a:t>
            </a:r>
            <a:r>
              <a:rPr lang="en-ID" dirty="0"/>
              <a:t> </a:t>
            </a:r>
            <a:r>
              <a:rPr lang="en-ID" dirty="0" err="1"/>
              <a:t>akses</a:t>
            </a:r>
            <a:r>
              <a:rPr lang="en-ID" dirty="0"/>
              <a:t> </a:t>
            </a:r>
            <a:r>
              <a:rPr lang="en-ID" dirty="0" err="1"/>
              <a:t>ke</a:t>
            </a:r>
            <a:r>
              <a:rPr lang="en-ID" dirty="0"/>
              <a:t> data </a:t>
            </a:r>
            <a:r>
              <a:rPr lang="en-ID" dirty="0" err="1"/>
              <a:t>sensitif</a:t>
            </a:r>
            <a:r>
              <a:rPr lang="en-ID" dirty="0"/>
              <a:t> </a:t>
            </a:r>
            <a:r>
              <a:rPr lang="en-ID" dirty="0" err="1"/>
              <a:t>atau</a:t>
            </a:r>
            <a:r>
              <a:rPr lang="en-ID" dirty="0"/>
              <a:t> </a:t>
            </a:r>
            <a:r>
              <a:rPr lang="en-ID" dirty="0" err="1"/>
              <a:t>infrastruktur</a:t>
            </a:r>
            <a:r>
              <a:rPr lang="en-ID" dirty="0"/>
              <a:t> </a:t>
            </a:r>
            <a:r>
              <a:rPr lang="en-ID" dirty="0" err="1"/>
              <a:t>penting</a:t>
            </a:r>
            <a:r>
              <a:rPr lang="en-ID" dirty="0"/>
              <a:t>.</a:t>
            </a:r>
          </a:p>
          <a:p>
            <a:r>
              <a:rPr lang="en-ID" dirty="0"/>
              <a:t>- </a:t>
            </a:r>
            <a:r>
              <a:rPr lang="en-ID" dirty="0" err="1"/>
              <a:t>Pengujian</a:t>
            </a:r>
            <a:r>
              <a:rPr lang="en-ID" dirty="0"/>
              <a:t> </a:t>
            </a:r>
            <a:r>
              <a:rPr lang="en-ID" dirty="0" err="1"/>
              <a:t>Penetrasi</a:t>
            </a:r>
            <a:r>
              <a:rPr lang="en-ID" dirty="0"/>
              <a:t> Internal</a:t>
            </a:r>
          </a:p>
          <a:p>
            <a:r>
              <a:rPr lang="en-ID" dirty="0" err="1"/>
              <a:t>Menguji</a:t>
            </a:r>
            <a:r>
              <a:rPr lang="en-ID" dirty="0"/>
              <a:t> </a:t>
            </a:r>
            <a:r>
              <a:rPr lang="en-ID" dirty="0" err="1"/>
              <a:t>keamanan</a:t>
            </a:r>
            <a:r>
              <a:rPr lang="en-ID" dirty="0"/>
              <a:t> </a:t>
            </a:r>
            <a:r>
              <a:rPr lang="en-ID" dirty="0" err="1"/>
              <a:t>sistem</a:t>
            </a:r>
            <a:r>
              <a:rPr lang="en-ID" dirty="0"/>
              <a:t> dan </a:t>
            </a:r>
            <a:r>
              <a:rPr lang="en-ID" dirty="0" err="1"/>
              <a:t>aplikasi</a:t>
            </a:r>
            <a:r>
              <a:rPr lang="en-ID" dirty="0"/>
              <a:t> internal,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mensimulasikan</a:t>
            </a:r>
            <a:r>
              <a:rPr lang="en-ID" dirty="0"/>
              <a:t> </a:t>
            </a:r>
            <a:r>
              <a:rPr lang="en-ID" dirty="0" err="1"/>
              <a:t>serangan</a:t>
            </a:r>
            <a:r>
              <a:rPr lang="en-ID" dirty="0"/>
              <a:t> di dunia </a:t>
            </a:r>
            <a:r>
              <a:rPr lang="en-ID" dirty="0" err="1"/>
              <a:t>nyata</a:t>
            </a:r>
            <a:r>
              <a:rPr lang="en-ID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ECB66A-84AC-4FF3-ADE9-89DD2BB48BAC}" type="slidenum">
              <a:rPr lang="en-ID" smtClean="0"/>
              <a:t>86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198890130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dirty="0" err="1"/>
              <a:t>Pelaporan</a:t>
            </a:r>
            <a:r>
              <a:rPr lang="en-ID" dirty="0"/>
              <a:t> dan </a:t>
            </a:r>
            <a:r>
              <a:rPr lang="en-ID" dirty="0" err="1"/>
              <a:t>Rekomendasi</a:t>
            </a:r>
            <a:r>
              <a:rPr lang="en-ID" dirty="0"/>
              <a:t> </a:t>
            </a:r>
            <a:r>
              <a:rPr lang="en-ID" dirty="0" err="1"/>
              <a:t>Remediasi</a:t>
            </a:r>
            <a:endParaRPr lang="en-ID" dirty="0"/>
          </a:p>
          <a:p>
            <a:r>
              <a:rPr lang="en-ID" dirty="0"/>
              <a:t>- </a:t>
            </a:r>
            <a:r>
              <a:rPr lang="nn-NO" dirty="0"/>
              <a:t>Ringkasan Temuan</a:t>
            </a:r>
          </a:p>
          <a:p>
            <a:r>
              <a:rPr lang="nn-NO" dirty="0"/>
              <a:t>Memberikan ringkasan terperinci tentang kerentanan yang ditemukan selama uji penetrasi, termasuk tingkat keparahan dan dampaknya.</a:t>
            </a:r>
          </a:p>
          <a:p>
            <a:r>
              <a:rPr lang="en-ID" dirty="0"/>
              <a:t>- </a:t>
            </a:r>
            <a:r>
              <a:rPr lang="en-ID" dirty="0" err="1"/>
              <a:t>Rekomendasi</a:t>
            </a:r>
            <a:r>
              <a:rPr lang="en-ID" dirty="0"/>
              <a:t> </a:t>
            </a:r>
            <a:r>
              <a:rPr lang="en-ID" dirty="0" err="1"/>
              <a:t>Remediasi</a:t>
            </a:r>
            <a:endParaRPr lang="en-ID" dirty="0"/>
          </a:p>
          <a:p>
            <a:r>
              <a:rPr lang="en-ID" dirty="0" err="1"/>
              <a:t>Sarankan</a:t>
            </a:r>
            <a:r>
              <a:rPr lang="en-ID" dirty="0"/>
              <a:t> </a:t>
            </a:r>
            <a:r>
              <a:rPr lang="en-ID" dirty="0" err="1"/>
              <a:t>tindakan</a:t>
            </a:r>
            <a:r>
              <a:rPr lang="en-ID" dirty="0"/>
              <a:t> </a:t>
            </a:r>
            <a:r>
              <a:rPr lang="en-ID" dirty="0" err="1"/>
              <a:t>spesifik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mengatasi</a:t>
            </a:r>
            <a:r>
              <a:rPr lang="en-ID" dirty="0"/>
              <a:t> </a:t>
            </a:r>
            <a:r>
              <a:rPr lang="en-ID" dirty="0" err="1"/>
              <a:t>kerentanan</a:t>
            </a:r>
            <a:r>
              <a:rPr lang="en-ID" dirty="0"/>
              <a:t> yang </a:t>
            </a:r>
            <a:r>
              <a:rPr lang="en-ID" dirty="0" err="1"/>
              <a:t>teridentifikasi</a:t>
            </a:r>
            <a:r>
              <a:rPr lang="en-ID" dirty="0"/>
              <a:t>, </a:t>
            </a:r>
            <a:r>
              <a:rPr lang="en-ID" dirty="0" err="1"/>
              <a:t>termasuk</a:t>
            </a:r>
            <a:r>
              <a:rPr lang="en-ID" dirty="0"/>
              <a:t> </a:t>
            </a:r>
            <a:r>
              <a:rPr lang="en-ID" dirty="0" err="1"/>
              <a:t>menambal</a:t>
            </a:r>
            <a:r>
              <a:rPr lang="en-ID" dirty="0"/>
              <a:t> </a:t>
            </a:r>
            <a:r>
              <a:rPr lang="en-ID" dirty="0" err="1"/>
              <a:t>perangkat</a:t>
            </a:r>
            <a:r>
              <a:rPr lang="en-ID" dirty="0"/>
              <a:t> </a:t>
            </a:r>
            <a:r>
              <a:rPr lang="en-ID" dirty="0" err="1"/>
              <a:t>lunak</a:t>
            </a:r>
            <a:r>
              <a:rPr lang="en-ID" dirty="0"/>
              <a:t>, </a:t>
            </a:r>
            <a:r>
              <a:rPr lang="en-ID" dirty="0" err="1"/>
              <a:t>mengonfigurasi</a:t>
            </a:r>
            <a:r>
              <a:rPr lang="en-ID" dirty="0"/>
              <a:t> </a:t>
            </a:r>
            <a:r>
              <a:rPr lang="en-ID" dirty="0" err="1"/>
              <a:t>pengaturan</a:t>
            </a:r>
            <a:r>
              <a:rPr lang="en-ID" dirty="0"/>
              <a:t> </a:t>
            </a:r>
            <a:r>
              <a:rPr lang="en-ID" dirty="0" err="1"/>
              <a:t>keamanan</a:t>
            </a:r>
            <a:r>
              <a:rPr lang="en-ID" dirty="0"/>
              <a:t>, </a:t>
            </a:r>
            <a:r>
              <a:rPr lang="en-ID" dirty="0" err="1"/>
              <a:t>atau</a:t>
            </a:r>
            <a:r>
              <a:rPr lang="en-ID" dirty="0"/>
              <a:t> </a:t>
            </a:r>
            <a:r>
              <a:rPr lang="en-ID" dirty="0" err="1"/>
              <a:t>menerapkan</a:t>
            </a:r>
            <a:r>
              <a:rPr lang="en-ID" dirty="0"/>
              <a:t> </a:t>
            </a:r>
            <a:r>
              <a:rPr lang="en-ID" dirty="0" err="1"/>
              <a:t>kontrol</a:t>
            </a:r>
            <a:r>
              <a:rPr lang="en-ID" dirty="0"/>
              <a:t> </a:t>
            </a:r>
            <a:r>
              <a:rPr lang="en-ID" dirty="0" err="1"/>
              <a:t>keamanan</a:t>
            </a:r>
            <a:r>
              <a:rPr lang="en-ID" dirty="0"/>
              <a:t> </a:t>
            </a:r>
            <a:r>
              <a:rPr lang="en-ID" dirty="0" err="1"/>
              <a:t>baru</a:t>
            </a:r>
            <a:r>
              <a:rPr lang="en-ID" dirty="0"/>
              <a:t>.</a:t>
            </a:r>
          </a:p>
          <a:p>
            <a:r>
              <a:rPr lang="en-ID" dirty="0"/>
              <a:t>- </a:t>
            </a:r>
            <a:r>
              <a:rPr lang="en-ID" dirty="0" err="1"/>
              <a:t>Penentuan</a:t>
            </a:r>
            <a:r>
              <a:rPr lang="en-ID" dirty="0"/>
              <a:t> </a:t>
            </a:r>
            <a:r>
              <a:rPr lang="en-ID" dirty="0" err="1"/>
              <a:t>Prioritas</a:t>
            </a:r>
            <a:r>
              <a:rPr lang="en-ID" dirty="0"/>
              <a:t> </a:t>
            </a:r>
            <a:r>
              <a:rPr lang="en-ID" dirty="0" err="1"/>
              <a:t>Kerentanan</a:t>
            </a:r>
            <a:endParaRPr lang="en-ID" dirty="0"/>
          </a:p>
          <a:p>
            <a:r>
              <a:rPr lang="en-ID" dirty="0" err="1"/>
              <a:t>Memprioritaskan</a:t>
            </a:r>
            <a:r>
              <a:rPr lang="en-ID" dirty="0"/>
              <a:t> </a:t>
            </a:r>
            <a:r>
              <a:rPr lang="en-ID" dirty="0" err="1"/>
              <a:t>upaya</a:t>
            </a:r>
            <a:r>
              <a:rPr lang="en-ID" dirty="0"/>
              <a:t> </a:t>
            </a:r>
            <a:r>
              <a:rPr lang="en-ID" dirty="0" err="1"/>
              <a:t>remediasi</a:t>
            </a:r>
            <a:r>
              <a:rPr lang="en-ID" dirty="0"/>
              <a:t> </a:t>
            </a:r>
            <a:r>
              <a:rPr lang="en-ID" dirty="0" err="1"/>
              <a:t>berdasarkan</a:t>
            </a:r>
            <a:r>
              <a:rPr lang="en-ID" dirty="0"/>
              <a:t> </a:t>
            </a:r>
            <a:r>
              <a:rPr lang="en-ID" dirty="0" err="1"/>
              <a:t>tingkat</a:t>
            </a:r>
            <a:r>
              <a:rPr lang="en-ID" dirty="0"/>
              <a:t> </a:t>
            </a:r>
            <a:r>
              <a:rPr lang="en-ID" dirty="0" err="1"/>
              <a:t>keparahan</a:t>
            </a:r>
            <a:r>
              <a:rPr lang="en-ID" dirty="0"/>
              <a:t> </a:t>
            </a:r>
            <a:r>
              <a:rPr lang="en-ID" dirty="0" err="1"/>
              <a:t>kerentanan</a:t>
            </a:r>
            <a:r>
              <a:rPr lang="en-ID" dirty="0"/>
              <a:t> dan </a:t>
            </a:r>
            <a:r>
              <a:rPr lang="en-ID" dirty="0" err="1"/>
              <a:t>kemungkinan</a:t>
            </a:r>
            <a:r>
              <a:rPr lang="en-ID" dirty="0"/>
              <a:t> </a:t>
            </a:r>
            <a:r>
              <a:rPr lang="en-ID" dirty="0" err="1"/>
              <a:t>eksploitasi</a:t>
            </a:r>
            <a:r>
              <a:rPr lang="en-ID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ECB66A-84AC-4FF3-ADE9-89DD2BB48BAC}" type="slidenum">
              <a:rPr lang="en-ID" smtClean="0"/>
              <a:t>87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797039704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dirty="0" err="1"/>
              <a:t>Metodologi</a:t>
            </a:r>
            <a:r>
              <a:rPr lang="en-ID" dirty="0"/>
              <a:t> </a:t>
            </a:r>
            <a:r>
              <a:rPr lang="en-ID" dirty="0" err="1"/>
              <a:t>Pengujian</a:t>
            </a:r>
            <a:r>
              <a:rPr lang="en-ID" dirty="0"/>
              <a:t> </a:t>
            </a:r>
            <a:r>
              <a:rPr lang="en-ID" dirty="0" err="1"/>
              <a:t>Penetrasi</a:t>
            </a:r>
            <a:r>
              <a:rPr lang="en-ID" dirty="0"/>
              <a:t> </a:t>
            </a:r>
            <a:r>
              <a:rPr lang="en-ID" dirty="0" err="1"/>
              <a:t>Aplikasi</a:t>
            </a:r>
            <a:r>
              <a:rPr lang="en-ID" dirty="0"/>
              <a:t> Web</a:t>
            </a:r>
          </a:p>
          <a:p>
            <a:r>
              <a:rPr lang="en-ID" dirty="0"/>
              <a:t>Bab 9.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ECB66A-84AC-4FF3-ADE9-89DD2BB48BAC}" type="slidenum">
              <a:rPr lang="en-ID" smtClean="0"/>
              <a:t>88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042569150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dirty="0" err="1"/>
              <a:t>Metodologi</a:t>
            </a:r>
            <a:r>
              <a:rPr lang="en-ID" dirty="0"/>
              <a:t> </a:t>
            </a:r>
            <a:r>
              <a:rPr lang="en-ID" dirty="0" err="1"/>
              <a:t>Pengujian</a:t>
            </a:r>
            <a:r>
              <a:rPr lang="en-ID" dirty="0"/>
              <a:t> </a:t>
            </a:r>
            <a:r>
              <a:rPr lang="en-ID" dirty="0" err="1"/>
              <a:t>Penetrasi</a:t>
            </a:r>
            <a:r>
              <a:rPr lang="en-ID" dirty="0"/>
              <a:t> </a:t>
            </a:r>
            <a:r>
              <a:rPr lang="en-ID" dirty="0" err="1"/>
              <a:t>Aplikasi</a:t>
            </a:r>
            <a:r>
              <a:rPr lang="en-ID" dirty="0"/>
              <a:t> Web</a:t>
            </a:r>
          </a:p>
          <a:p>
            <a:r>
              <a:rPr lang="en-ID" dirty="0"/>
              <a:t>Panduan </a:t>
            </a:r>
            <a:r>
              <a:rPr lang="en-ID" dirty="0" err="1"/>
              <a:t>terperinci</a:t>
            </a:r>
            <a:r>
              <a:rPr lang="en-ID" dirty="0"/>
              <a:t> </a:t>
            </a:r>
            <a:r>
              <a:rPr lang="en-ID" dirty="0" err="1"/>
              <a:t>tentang</a:t>
            </a:r>
            <a:r>
              <a:rPr lang="en-ID" dirty="0"/>
              <a:t> </a:t>
            </a:r>
            <a:r>
              <a:rPr lang="en-ID" dirty="0" err="1"/>
              <a:t>metodologi</a:t>
            </a:r>
            <a:r>
              <a:rPr lang="en-ID" dirty="0"/>
              <a:t> yang </a:t>
            </a:r>
            <a:r>
              <a:rPr lang="en-ID" dirty="0" err="1"/>
              <a:t>digunakan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pengujian</a:t>
            </a:r>
            <a:r>
              <a:rPr lang="en-ID" dirty="0"/>
              <a:t> </a:t>
            </a:r>
            <a:r>
              <a:rPr lang="en-ID" dirty="0" err="1"/>
              <a:t>penetrasi</a:t>
            </a:r>
            <a:r>
              <a:rPr lang="en-ID" dirty="0"/>
              <a:t> </a:t>
            </a:r>
            <a:r>
              <a:rPr lang="en-ID" dirty="0" err="1"/>
              <a:t>aplikasi</a:t>
            </a:r>
            <a:r>
              <a:rPr lang="en-ID" dirty="0"/>
              <a:t> web.</a:t>
            </a:r>
          </a:p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ECB66A-84AC-4FF3-ADE9-89DD2BB48BAC}" type="slidenum">
              <a:rPr lang="en-ID" smtClean="0"/>
              <a:t>89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2811383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dirty="0"/>
              <a:t>Strategi </a:t>
            </a:r>
            <a:r>
              <a:rPr lang="en-ID" dirty="0" err="1"/>
              <a:t>Pertahanan</a:t>
            </a:r>
            <a:r>
              <a:rPr lang="en-ID" dirty="0"/>
              <a:t> yang </a:t>
            </a:r>
            <a:r>
              <a:rPr lang="en-ID" dirty="0" err="1"/>
              <a:t>Mendalam</a:t>
            </a:r>
            <a:endParaRPr lang="en-ID" dirty="0"/>
          </a:p>
          <a:p>
            <a:r>
              <a:rPr lang="en-ID" dirty="0"/>
              <a:t>- </a:t>
            </a:r>
            <a:r>
              <a:rPr lang="en-ID" dirty="0" err="1"/>
              <a:t>Keamanan</a:t>
            </a:r>
            <a:r>
              <a:rPr lang="en-ID" dirty="0"/>
              <a:t> </a:t>
            </a:r>
            <a:r>
              <a:rPr lang="en-ID" dirty="0" err="1"/>
              <a:t>Fisik</a:t>
            </a:r>
            <a:endParaRPr lang="en-ID" dirty="0"/>
          </a:p>
          <a:p>
            <a:r>
              <a:rPr lang="en-ID" dirty="0" err="1"/>
              <a:t>Kontrol</a:t>
            </a:r>
            <a:r>
              <a:rPr lang="en-ID" dirty="0"/>
              <a:t> </a:t>
            </a:r>
            <a:r>
              <a:rPr lang="en-ID" dirty="0" err="1"/>
              <a:t>akses</a:t>
            </a:r>
            <a:r>
              <a:rPr lang="en-ID" dirty="0"/>
              <a:t>, </a:t>
            </a:r>
            <a:r>
              <a:rPr lang="en-ID" dirty="0" err="1"/>
              <a:t>pengawasan</a:t>
            </a:r>
            <a:r>
              <a:rPr lang="en-ID" dirty="0"/>
              <a:t>, dan </a:t>
            </a:r>
            <a:r>
              <a:rPr lang="en-ID" dirty="0" err="1"/>
              <a:t>perlindungan</a:t>
            </a:r>
            <a:r>
              <a:rPr lang="en-ID" dirty="0"/>
              <a:t> </a:t>
            </a:r>
            <a:r>
              <a:rPr lang="en-ID" dirty="0" err="1"/>
              <a:t>lingkungan</a:t>
            </a:r>
            <a:r>
              <a:rPr lang="en-ID" dirty="0"/>
              <a:t>.</a:t>
            </a:r>
          </a:p>
          <a:p>
            <a:r>
              <a:rPr lang="en-ID" dirty="0"/>
              <a:t>- </a:t>
            </a:r>
            <a:r>
              <a:rPr lang="en-ID" dirty="0" err="1"/>
              <a:t>Keamanan</a:t>
            </a:r>
            <a:r>
              <a:rPr lang="en-ID" dirty="0"/>
              <a:t> </a:t>
            </a:r>
            <a:r>
              <a:rPr lang="en-ID" dirty="0" err="1"/>
              <a:t>Jaringan</a:t>
            </a:r>
            <a:endParaRPr lang="en-ID" dirty="0"/>
          </a:p>
          <a:p>
            <a:r>
              <a:rPr lang="en-ID" dirty="0"/>
              <a:t>Firewall, </a:t>
            </a:r>
            <a:r>
              <a:rPr lang="en-ID" dirty="0" err="1"/>
              <a:t>sistem</a:t>
            </a:r>
            <a:r>
              <a:rPr lang="en-ID" dirty="0"/>
              <a:t> </a:t>
            </a:r>
            <a:r>
              <a:rPr lang="en-ID" dirty="0" err="1"/>
              <a:t>deteksi</a:t>
            </a:r>
            <a:r>
              <a:rPr lang="en-ID" dirty="0"/>
              <a:t> </a:t>
            </a:r>
            <a:r>
              <a:rPr lang="en-ID" dirty="0" err="1"/>
              <a:t>intrusi</a:t>
            </a:r>
            <a:r>
              <a:rPr lang="en-ID" dirty="0"/>
              <a:t>, dan </a:t>
            </a:r>
            <a:r>
              <a:rPr lang="en-ID" dirty="0" err="1"/>
              <a:t>segmentasi</a:t>
            </a:r>
            <a:r>
              <a:rPr lang="en-ID" dirty="0"/>
              <a:t> </a:t>
            </a:r>
            <a:r>
              <a:rPr lang="en-ID" dirty="0" err="1"/>
              <a:t>jaringan</a:t>
            </a:r>
            <a:r>
              <a:rPr lang="en-ID" dirty="0"/>
              <a:t>.</a:t>
            </a:r>
          </a:p>
          <a:p>
            <a:r>
              <a:rPr lang="en-ID" dirty="0"/>
              <a:t>- </a:t>
            </a:r>
            <a:r>
              <a:rPr lang="en-ID" dirty="0" err="1"/>
              <a:t>Keamanan</a:t>
            </a:r>
            <a:r>
              <a:rPr lang="en-ID" dirty="0"/>
              <a:t> </a:t>
            </a:r>
            <a:r>
              <a:rPr lang="en-ID" dirty="0" err="1"/>
              <a:t>Titik</a:t>
            </a:r>
            <a:r>
              <a:rPr lang="en-ID" dirty="0"/>
              <a:t> Akhir</a:t>
            </a:r>
          </a:p>
          <a:p>
            <a:r>
              <a:rPr lang="en-ID" dirty="0" err="1"/>
              <a:t>Perangkat</a:t>
            </a:r>
            <a:r>
              <a:rPr lang="en-ID" dirty="0"/>
              <a:t> </a:t>
            </a:r>
            <a:r>
              <a:rPr lang="en-ID" dirty="0" err="1"/>
              <a:t>lunak</a:t>
            </a:r>
            <a:r>
              <a:rPr lang="en-ID" dirty="0"/>
              <a:t> antivirus, </a:t>
            </a:r>
            <a:r>
              <a:rPr lang="en-ID" dirty="0" err="1"/>
              <a:t>deteksi</a:t>
            </a:r>
            <a:r>
              <a:rPr lang="en-ID" dirty="0"/>
              <a:t> dan </a:t>
            </a:r>
            <a:r>
              <a:rPr lang="en-ID" dirty="0" err="1"/>
              <a:t>respons</a:t>
            </a:r>
            <a:r>
              <a:rPr lang="en-ID" dirty="0"/>
              <a:t> </a:t>
            </a:r>
            <a:r>
              <a:rPr lang="en-ID" dirty="0" err="1"/>
              <a:t>titik</a:t>
            </a:r>
            <a:r>
              <a:rPr lang="en-ID" dirty="0"/>
              <a:t> </a:t>
            </a:r>
            <a:r>
              <a:rPr lang="en-ID" dirty="0" err="1"/>
              <a:t>akhir</a:t>
            </a:r>
            <a:r>
              <a:rPr lang="en-ID" dirty="0"/>
              <a:t>, dan </a:t>
            </a:r>
            <a:r>
              <a:rPr lang="en-ID" dirty="0" err="1"/>
              <a:t>kontrol</a:t>
            </a:r>
            <a:r>
              <a:rPr lang="en-ID" dirty="0"/>
              <a:t> </a:t>
            </a:r>
            <a:r>
              <a:rPr lang="en-ID" dirty="0" err="1"/>
              <a:t>akses</a:t>
            </a:r>
            <a:r>
              <a:rPr lang="en-ID" dirty="0"/>
              <a:t> </a:t>
            </a:r>
            <a:r>
              <a:rPr lang="en-ID" dirty="0" err="1"/>
              <a:t>pengguna</a:t>
            </a:r>
            <a:r>
              <a:rPr lang="en-ID" dirty="0"/>
              <a:t>.</a:t>
            </a:r>
          </a:p>
          <a:p>
            <a:r>
              <a:rPr lang="en-ID" dirty="0"/>
              <a:t>- </a:t>
            </a:r>
            <a:r>
              <a:rPr lang="en-ID" dirty="0" err="1"/>
              <a:t>Keamanan</a:t>
            </a:r>
            <a:r>
              <a:rPr lang="en-ID" dirty="0"/>
              <a:t> </a:t>
            </a:r>
            <a:r>
              <a:rPr lang="en-ID" dirty="0" err="1"/>
              <a:t>Aplikasi</a:t>
            </a:r>
            <a:endParaRPr lang="en-ID" dirty="0"/>
          </a:p>
          <a:p>
            <a:r>
              <a:rPr lang="en-ID" dirty="0" err="1"/>
              <a:t>Pemindaian</a:t>
            </a:r>
            <a:r>
              <a:rPr lang="en-ID" dirty="0"/>
              <a:t> </a:t>
            </a:r>
            <a:r>
              <a:rPr lang="en-ID" dirty="0" err="1"/>
              <a:t>kerentanan</a:t>
            </a:r>
            <a:r>
              <a:rPr lang="en-ID" dirty="0"/>
              <a:t>, </a:t>
            </a:r>
            <a:r>
              <a:rPr lang="en-ID" dirty="0" err="1"/>
              <a:t>praktik</a:t>
            </a:r>
            <a:r>
              <a:rPr lang="en-ID" dirty="0"/>
              <a:t> </a:t>
            </a:r>
            <a:r>
              <a:rPr lang="en-ID" dirty="0" err="1"/>
              <a:t>pengkodean</a:t>
            </a:r>
            <a:r>
              <a:rPr lang="en-ID" dirty="0"/>
              <a:t> yang </a:t>
            </a:r>
            <a:r>
              <a:rPr lang="en-ID" dirty="0" err="1"/>
              <a:t>aman</a:t>
            </a:r>
            <a:r>
              <a:rPr lang="en-ID" dirty="0"/>
              <a:t>, dan </a:t>
            </a:r>
            <a:r>
              <a:rPr lang="en-ID" dirty="0" err="1"/>
              <a:t>pengujian</a:t>
            </a:r>
            <a:r>
              <a:rPr lang="en-ID" dirty="0"/>
              <a:t> </a:t>
            </a:r>
            <a:r>
              <a:rPr lang="en-ID" dirty="0" err="1"/>
              <a:t>penetrasi</a:t>
            </a:r>
            <a:r>
              <a:rPr lang="en-ID" dirty="0"/>
              <a:t>.</a:t>
            </a:r>
          </a:p>
          <a:p>
            <a:r>
              <a:rPr lang="en-ID" dirty="0"/>
              <a:t>- </a:t>
            </a:r>
            <a:r>
              <a:rPr lang="nn-NO" dirty="0"/>
              <a:t>Keamanan Data</a:t>
            </a:r>
          </a:p>
          <a:p>
            <a:r>
              <a:rPr lang="nn-NO" dirty="0"/>
              <a:t>Enkripsi, pencegahan kehilangan data, dan kontrol akses.</a:t>
            </a:r>
          </a:p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ECB66A-84AC-4FF3-ADE9-89DD2BB48BAC}" type="slidenum">
              <a:rPr lang="en-ID" smtClean="0"/>
              <a:t>9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602371944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dirty="0" err="1"/>
              <a:t>Pentingnya</a:t>
            </a:r>
            <a:r>
              <a:rPr lang="en-ID" dirty="0"/>
              <a:t> </a:t>
            </a:r>
            <a:r>
              <a:rPr lang="en-ID" dirty="0" err="1"/>
              <a:t>Keamanan</a:t>
            </a:r>
            <a:r>
              <a:rPr lang="en-ID" dirty="0"/>
              <a:t> </a:t>
            </a:r>
            <a:r>
              <a:rPr lang="en-ID" dirty="0" err="1"/>
              <a:t>Aplikasi</a:t>
            </a:r>
            <a:r>
              <a:rPr lang="en-ID" dirty="0"/>
              <a:t> Web</a:t>
            </a:r>
          </a:p>
          <a:p>
            <a:r>
              <a:rPr lang="en-ID" dirty="0" err="1"/>
              <a:t>Aplikasi</a:t>
            </a:r>
            <a:r>
              <a:rPr lang="en-ID" dirty="0"/>
              <a:t> web </a:t>
            </a:r>
            <a:r>
              <a:rPr lang="en-ID" dirty="0" err="1"/>
              <a:t>semakin</a:t>
            </a:r>
            <a:r>
              <a:rPr lang="en-ID" dirty="0"/>
              <a:t> </a:t>
            </a:r>
            <a:r>
              <a:rPr lang="en-ID" dirty="0" err="1"/>
              <a:t>penting</a:t>
            </a:r>
            <a:r>
              <a:rPr lang="en-ID" dirty="0"/>
              <a:t> </a:t>
            </a:r>
            <a:r>
              <a:rPr lang="en-ID" dirty="0" err="1"/>
              <a:t>bagi</a:t>
            </a:r>
            <a:r>
              <a:rPr lang="en-ID" dirty="0"/>
              <a:t> </a:t>
            </a:r>
            <a:r>
              <a:rPr lang="en-ID" dirty="0" err="1"/>
              <a:t>bisnis</a:t>
            </a:r>
            <a:r>
              <a:rPr lang="en-ID" dirty="0"/>
              <a:t> dan </a:t>
            </a:r>
            <a:r>
              <a:rPr lang="en-ID" dirty="0" err="1"/>
              <a:t>individu</a:t>
            </a:r>
            <a:r>
              <a:rPr lang="en-ID" dirty="0"/>
              <a:t>. </a:t>
            </a:r>
            <a:r>
              <a:rPr lang="en-ID" dirty="0" err="1"/>
              <a:t>Aplikasi</a:t>
            </a:r>
            <a:r>
              <a:rPr lang="en-ID" dirty="0"/>
              <a:t> </a:t>
            </a: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digunakan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segala</a:t>
            </a:r>
            <a:r>
              <a:rPr lang="en-ID" dirty="0"/>
              <a:t> </a:t>
            </a:r>
            <a:r>
              <a:rPr lang="en-ID" dirty="0" err="1"/>
              <a:t>hal</a:t>
            </a:r>
            <a:r>
              <a:rPr lang="en-ID" dirty="0"/>
              <a:t>, </a:t>
            </a:r>
            <a:r>
              <a:rPr lang="en-ID" dirty="0" err="1"/>
              <a:t>mulai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</a:t>
            </a:r>
            <a:r>
              <a:rPr lang="en-ID" dirty="0" err="1"/>
              <a:t>perbankan</a:t>
            </a:r>
            <a:r>
              <a:rPr lang="en-ID" dirty="0"/>
              <a:t> online, </a:t>
            </a:r>
            <a:r>
              <a:rPr lang="en-ID" dirty="0" err="1"/>
              <a:t>belanja</a:t>
            </a:r>
            <a:r>
              <a:rPr lang="en-ID" dirty="0"/>
              <a:t>, </a:t>
            </a:r>
            <a:r>
              <a:rPr lang="en-ID" dirty="0" err="1"/>
              <a:t>hingga</a:t>
            </a:r>
            <a:r>
              <a:rPr lang="en-ID" dirty="0"/>
              <a:t> media </a:t>
            </a:r>
            <a:r>
              <a:rPr lang="en-ID" dirty="0" err="1"/>
              <a:t>sosial</a:t>
            </a:r>
            <a:r>
              <a:rPr lang="en-ID" dirty="0"/>
              <a:t>.</a:t>
            </a:r>
          </a:p>
          <a:p>
            <a:endParaRPr lang="en-ID" dirty="0"/>
          </a:p>
          <a:p>
            <a:r>
              <a:rPr lang="en-ID" dirty="0" err="1"/>
              <a:t>Konsekuensi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</a:t>
            </a:r>
            <a:r>
              <a:rPr lang="en-ID" dirty="0" err="1"/>
              <a:t>pelanggaran</a:t>
            </a:r>
            <a:r>
              <a:rPr lang="en-ID" dirty="0"/>
              <a:t> </a:t>
            </a:r>
            <a:r>
              <a:rPr lang="en-ID" dirty="0" err="1"/>
              <a:t>keamanan</a:t>
            </a:r>
            <a:r>
              <a:rPr lang="en-ID" dirty="0"/>
              <a:t> </a:t>
            </a:r>
            <a:r>
              <a:rPr lang="en-ID" dirty="0" err="1"/>
              <a:t>bisa</a:t>
            </a:r>
            <a:r>
              <a:rPr lang="en-ID" dirty="0"/>
              <a:t> sangat </a:t>
            </a:r>
            <a:r>
              <a:rPr lang="en-ID" dirty="0" err="1"/>
              <a:t>parah</a:t>
            </a:r>
            <a:r>
              <a:rPr lang="en-ID" dirty="0"/>
              <a:t>. </a:t>
            </a:r>
            <a:r>
              <a:rPr lang="en-ID" dirty="0" err="1"/>
              <a:t>Pelanggaran</a:t>
            </a:r>
            <a:r>
              <a:rPr lang="en-ID" dirty="0"/>
              <a:t> data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menyebabkan</a:t>
            </a:r>
            <a:r>
              <a:rPr lang="en-ID" dirty="0"/>
              <a:t> </a:t>
            </a:r>
            <a:r>
              <a:rPr lang="en-ID" dirty="0" err="1"/>
              <a:t>kerugian</a:t>
            </a:r>
            <a:r>
              <a:rPr lang="en-ID" dirty="0"/>
              <a:t> </a:t>
            </a:r>
            <a:r>
              <a:rPr lang="en-ID" dirty="0" err="1"/>
              <a:t>finansial</a:t>
            </a:r>
            <a:r>
              <a:rPr lang="en-ID" dirty="0"/>
              <a:t>, </a:t>
            </a:r>
            <a:r>
              <a:rPr lang="en-ID" dirty="0" err="1"/>
              <a:t>kerusakan</a:t>
            </a:r>
            <a:r>
              <a:rPr lang="en-ID" dirty="0"/>
              <a:t> </a:t>
            </a:r>
            <a:r>
              <a:rPr lang="en-ID" dirty="0" err="1"/>
              <a:t>reputasi</a:t>
            </a:r>
            <a:r>
              <a:rPr lang="en-ID" dirty="0"/>
              <a:t>, dan </a:t>
            </a:r>
            <a:r>
              <a:rPr lang="en-ID" dirty="0" err="1"/>
              <a:t>tindakan</a:t>
            </a:r>
            <a:r>
              <a:rPr lang="en-ID" dirty="0"/>
              <a:t> </a:t>
            </a:r>
            <a:r>
              <a:rPr lang="en-ID" dirty="0" err="1"/>
              <a:t>hukum</a:t>
            </a:r>
            <a:r>
              <a:rPr lang="en-ID" dirty="0"/>
              <a:t>.</a:t>
            </a:r>
          </a:p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ECB66A-84AC-4FF3-ADE9-89DD2BB48BAC}" type="slidenum">
              <a:rPr lang="en-ID" smtClean="0"/>
              <a:t>90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926406743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dirty="0" err="1"/>
              <a:t>Melakukan</a:t>
            </a:r>
            <a:r>
              <a:rPr lang="en-ID" dirty="0"/>
              <a:t> </a:t>
            </a:r>
            <a:r>
              <a:rPr lang="en-ID" dirty="0" err="1"/>
              <a:t>Jejak</a:t>
            </a:r>
            <a:r>
              <a:rPr lang="en-ID" dirty="0"/>
              <a:t> Situs Web</a:t>
            </a:r>
          </a:p>
          <a:p>
            <a:r>
              <a:rPr lang="en-ID" dirty="0"/>
              <a:t>- </a:t>
            </a:r>
            <a:r>
              <a:rPr lang="en-ID" dirty="0" err="1"/>
              <a:t>Mengumpulkan</a:t>
            </a:r>
            <a:r>
              <a:rPr lang="en-ID" dirty="0"/>
              <a:t> </a:t>
            </a:r>
            <a:r>
              <a:rPr lang="en-ID" dirty="0" err="1"/>
              <a:t>Informasi</a:t>
            </a:r>
            <a:endParaRPr lang="en-ID" dirty="0"/>
          </a:p>
          <a:p>
            <a:r>
              <a:rPr lang="en-ID" dirty="0"/>
              <a:t>Langkah </a:t>
            </a:r>
            <a:r>
              <a:rPr lang="en-ID" dirty="0" err="1"/>
              <a:t>awal</a:t>
            </a:r>
            <a:r>
              <a:rPr lang="en-ID" dirty="0"/>
              <a:t> </a:t>
            </a:r>
            <a:r>
              <a:rPr lang="en-ID" dirty="0" err="1"/>
              <a:t>melibatkan</a:t>
            </a:r>
            <a:r>
              <a:rPr lang="en-ID" dirty="0"/>
              <a:t> </a:t>
            </a:r>
            <a:r>
              <a:rPr lang="en-ID" dirty="0" err="1"/>
              <a:t>pengumpulan</a:t>
            </a:r>
            <a:r>
              <a:rPr lang="en-ID" dirty="0"/>
              <a:t> </a:t>
            </a:r>
            <a:r>
              <a:rPr lang="en-ID" dirty="0" err="1"/>
              <a:t>informasi</a:t>
            </a:r>
            <a:r>
              <a:rPr lang="en-ID" dirty="0"/>
              <a:t> </a:t>
            </a:r>
            <a:r>
              <a:rPr lang="en-ID" dirty="0" err="1"/>
              <a:t>sebanyak</a:t>
            </a:r>
            <a:r>
              <a:rPr lang="en-ID" dirty="0"/>
              <a:t> </a:t>
            </a:r>
            <a:r>
              <a:rPr lang="en-ID" dirty="0" err="1"/>
              <a:t>mungkin</a:t>
            </a:r>
            <a:r>
              <a:rPr lang="en-ID" dirty="0"/>
              <a:t> </a:t>
            </a:r>
            <a:r>
              <a:rPr lang="en-ID" dirty="0" err="1"/>
              <a:t>tentang</a:t>
            </a:r>
            <a:r>
              <a:rPr lang="en-ID" dirty="0"/>
              <a:t> situs web target.</a:t>
            </a:r>
          </a:p>
          <a:p>
            <a:r>
              <a:rPr lang="en-ID" dirty="0"/>
              <a:t>- </a:t>
            </a:r>
            <a:r>
              <a:rPr lang="en-ID" dirty="0" err="1"/>
              <a:t>Identifikasi</a:t>
            </a:r>
            <a:r>
              <a:rPr lang="en-ID" dirty="0"/>
              <a:t> Target</a:t>
            </a:r>
          </a:p>
          <a:p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termasuk</a:t>
            </a:r>
            <a:r>
              <a:rPr lang="en-ID" dirty="0"/>
              <a:t> </a:t>
            </a:r>
            <a:r>
              <a:rPr lang="en-ID" dirty="0" err="1"/>
              <a:t>mengidentifikasi</a:t>
            </a:r>
            <a:r>
              <a:rPr lang="en-ID" dirty="0"/>
              <a:t> </a:t>
            </a:r>
            <a:r>
              <a:rPr lang="en-ID" dirty="0" err="1"/>
              <a:t>nama</a:t>
            </a:r>
            <a:r>
              <a:rPr lang="en-ID" dirty="0"/>
              <a:t> domain, </a:t>
            </a:r>
            <a:r>
              <a:rPr lang="en-ID" dirty="0" err="1"/>
              <a:t>alamat</a:t>
            </a:r>
            <a:r>
              <a:rPr lang="en-ID" dirty="0"/>
              <a:t> IP, dan </a:t>
            </a:r>
            <a:r>
              <a:rPr lang="en-ID" dirty="0" err="1"/>
              <a:t>informasi</a:t>
            </a:r>
            <a:r>
              <a:rPr lang="en-ID" dirty="0"/>
              <a:t> lain yang </a:t>
            </a:r>
            <a:r>
              <a:rPr lang="en-ID" dirty="0" err="1"/>
              <a:t>tersedia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umum</a:t>
            </a:r>
            <a:r>
              <a:rPr lang="en-ID" dirty="0"/>
              <a:t>.</a:t>
            </a:r>
          </a:p>
          <a:p>
            <a:r>
              <a:rPr lang="en-ID" dirty="0"/>
              <a:t>- </a:t>
            </a:r>
            <a:r>
              <a:rPr lang="en-ID" dirty="0" err="1"/>
              <a:t>Memahami</a:t>
            </a:r>
            <a:r>
              <a:rPr lang="en-ID" dirty="0"/>
              <a:t> </a:t>
            </a:r>
            <a:r>
              <a:rPr lang="en-ID" dirty="0" err="1"/>
              <a:t>Struktur</a:t>
            </a:r>
            <a:endParaRPr lang="en-ID" dirty="0"/>
          </a:p>
          <a:p>
            <a:r>
              <a:rPr lang="en-ID" dirty="0" err="1"/>
              <a:t>Analisis</a:t>
            </a:r>
            <a:r>
              <a:rPr lang="en-ID" dirty="0"/>
              <a:t> </a:t>
            </a:r>
            <a:r>
              <a:rPr lang="en-ID" dirty="0" err="1"/>
              <a:t>mendetail</a:t>
            </a:r>
            <a:r>
              <a:rPr lang="en-ID" dirty="0"/>
              <a:t> </a:t>
            </a:r>
            <a:r>
              <a:rPr lang="en-ID" dirty="0" err="1"/>
              <a:t>tentang</a:t>
            </a:r>
            <a:r>
              <a:rPr lang="en-ID" dirty="0"/>
              <a:t> </a:t>
            </a:r>
            <a:r>
              <a:rPr lang="en-ID" dirty="0" err="1"/>
              <a:t>struktur</a:t>
            </a:r>
            <a:r>
              <a:rPr lang="en-ID" dirty="0"/>
              <a:t> situs web, </a:t>
            </a:r>
            <a:r>
              <a:rPr lang="en-ID" dirty="0" err="1"/>
              <a:t>termasuk</a:t>
            </a:r>
            <a:r>
              <a:rPr lang="en-ID" dirty="0"/>
              <a:t> </a:t>
            </a:r>
            <a:r>
              <a:rPr lang="en-ID" dirty="0" err="1"/>
              <a:t>teknologi</a:t>
            </a:r>
            <a:r>
              <a:rPr lang="en-ID" dirty="0"/>
              <a:t>, </a:t>
            </a:r>
            <a:r>
              <a:rPr lang="en-ID" dirty="0" err="1"/>
              <a:t>kerangka</a:t>
            </a:r>
            <a:r>
              <a:rPr lang="en-ID" dirty="0"/>
              <a:t> </a:t>
            </a:r>
            <a:r>
              <a:rPr lang="en-ID" dirty="0" err="1"/>
              <a:t>kerja</a:t>
            </a:r>
            <a:r>
              <a:rPr lang="en-ID" dirty="0"/>
              <a:t>, dan plugin.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ECB66A-84AC-4FF3-ADE9-89DD2BB48BAC}" type="slidenum">
              <a:rPr lang="en-ID" smtClean="0"/>
              <a:t>91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617128095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dirty="0" err="1"/>
              <a:t>Menganalisis</a:t>
            </a:r>
            <a:r>
              <a:rPr lang="en-ID" dirty="0"/>
              <a:t> Kode </a:t>
            </a:r>
            <a:r>
              <a:rPr lang="en-ID" dirty="0" err="1"/>
              <a:t>Sumber</a:t>
            </a:r>
            <a:r>
              <a:rPr lang="en-ID" dirty="0"/>
              <a:t> HTML</a:t>
            </a:r>
          </a:p>
          <a:p>
            <a:r>
              <a:rPr lang="en-ID" dirty="0"/>
              <a:t>- </a:t>
            </a:r>
            <a:r>
              <a:rPr lang="en-ID" dirty="0" err="1"/>
              <a:t>Periksa</a:t>
            </a:r>
            <a:r>
              <a:rPr lang="en-ID" dirty="0"/>
              <a:t> Kode</a:t>
            </a:r>
          </a:p>
          <a:p>
            <a:r>
              <a:rPr lang="en-ID" dirty="0"/>
              <a:t>Kode </a:t>
            </a:r>
            <a:r>
              <a:rPr lang="en-ID" dirty="0" err="1"/>
              <a:t>sumber</a:t>
            </a:r>
            <a:r>
              <a:rPr lang="en-ID" dirty="0"/>
              <a:t> situs web </a:t>
            </a:r>
            <a:r>
              <a:rPr lang="en-ID" dirty="0" err="1"/>
              <a:t>harus</a:t>
            </a:r>
            <a:r>
              <a:rPr lang="en-ID" dirty="0"/>
              <a:t> </a:t>
            </a:r>
            <a:r>
              <a:rPr lang="en-ID" dirty="0" err="1"/>
              <a:t>dianalisis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cermat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mengetahui</a:t>
            </a:r>
            <a:r>
              <a:rPr lang="en-ID" dirty="0"/>
              <a:t> </a:t>
            </a:r>
            <a:r>
              <a:rPr lang="en-ID" dirty="0" err="1"/>
              <a:t>potensi</a:t>
            </a:r>
            <a:r>
              <a:rPr lang="en-ID" dirty="0"/>
              <a:t> </a:t>
            </a:r>
            <a:r>
              <a:rPr lang="en-ID" dirty="0" err="1"/>
              <a:t>kerentanannya</a:t>
            </a:r>
            <a:r>
              <a:rPr lang="en-ID" dirty="0"/>
              <a:t>.</a:t>
            </a:r>
          </a:p>
          <a:p>
            <a:r>
              <a:rPr lang="en-ID" dirty="0"/>
              <a:t>- Cari </a:t>
            </a:r>
            <a:r>
              <a:rPr lang="en-ID" dirty="0" err="1"/>
              <a:t>Kesalahan</a:t>
            </a:r>
            <a:endParaRPr lang="en-ID" dirty="0"/>
          </a:p>
          <a:p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termasuk</a:t>
            </a:r>
            <a:r>
              <a:rPr lang="en-ID" dirty="0"/>
              <a:t> </a:t>
            </a:r>
            <a:r>
              <a:rPr lang="en-ID" dirty="0" err="1"/>
              <a:t>mencari</a:t>
            </a:r>
            <a:r>
              <a:rPr lang="en-ID" dirty="0"/>
              <a:t> </a:t>
            </a:r>
            <a:r>
              <a:rPr lang="en-ID" dirty="0" err="1"/>
              <a:t>masalah</a:t>
            </a:r>
            <a:r>
              <a:rPr lang="en-ID" dirty="0"/>
              <a:t> </a:t>
            </a:r>
            <a:r>
              <a:rPr lang="en-ID" dirty="0" err="1"/>
              <a:t>keamanan</a:t>
            </a:r>
            <a:r>
              <a:rPr lang="en-ID" dirty="0"/>
              <a:t> </a:t>
            </a:r>
            <a:r>
              <a:rPr lang="en-ID" dirty="0" err="1"/>
              <a:t>umum</a:t>
            </a:r>
            <a:r>
              <a:rPr lang="en-ID" dirty="0"/>
              <a:t> </a:t>
            </a:r>
            <a:r>
              <a:rPr lang="en-ID" dirty="0" err="1"/>
              <a:t>seperti</a:t>
            </a:r>
            <a:r>
              <a:rPr lang="en-ID" dirty="0"/>
              <a:t> </a:t>
            </a:r>
            <a:r>
              <a:rPr lang="en-ID" dirty="0" err="1"/>
              <a:t>skrip</a:t>
            </a:r>
            <a:r>
              <a:rPr lang="en-ID" dirty="0"/>
              <a:t> </a:t>
            </a:r>
            <a:r>
              <a:rPr lang="en-ID" dirty="0" err="1"/>
              <a:t>lintas</a:t>
            </a:r>
            <a:r>
              <a:rPr lang="en-ID" dirty="0"/>
              <a:t> situs (XSS) dan </a:t>
            </a:r>
            <a:r>
              <a:rPr lang="en-ID" dirty="0" err="1"/>
              <a:t>injeksi</a:t>
            </a:r>
            <a:r>
              <a:rPr lang="en-ID" dirty="0"/>
              <a:t> SQL.</a:t>
            </a:r>
          </a:p>
          <a:p>
            <a:r>
              <a:rPr lang="en-ID" dirty="0"/>
              <a:t>- </a:t>
            </a:r>
            <a:r>
              <a:rPr lang="en-ID" dirty="0" err="1"/>
              <a:t>Memahami</a:t>
            </a:r>
            <a:r>
              <a:rPr lang="en-ID" dirty="0"/>
              <a:t> </a:t>
            </a:r>
            <a:r>
              <a:rPr lang="en-ID" dirty="0" err="1"/>
              <a:t>Struktur</a:t>
            </a:r>
            <a:endParaRPr lang="en-ID" dirty="0"/>
          </a:p>
          <a:p>
            <a:r>
              <a:rPr lang="en-ID" dirty="0" err="1"/>
              <a:t>Memahami</a:t>
            </a:r>
            <a:r>
              <a:rPr lang="en-ID" dirty="0"/>
              <a:t> </a:t>
            </a:r>
            <a:r>
              <a:rPr lang="en-ID" dirty="0" err="1"/>
              <a:t>struktur</a:t>
            </a:r>
            <a:r>
              <a:rPr lang="en-ID" dirty="0"/>
              <a:t> </a:t>
            </a:r>
            <a:r>
              <a:rPr lang="en-ID" dirty="0" err="1"/>
              <a:t>aplikasi</a:t>
            </a:r>
            <a:r>
              <a:rPr lang="en-ID" dirty="0"/>
              <a:t> web dan </a:t>
            </a:r>
            <a:r>
              <a:rPr lang="en-ID" dirty="0" err="1"/>
              <a:t>komponen-komponennya</a:t>
            </a:r>
            <a:r>
              <a:rPr lang="en-ID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ECB66A-84AC-4FF3-ADE9-89DD2BB48BAC}" type="slidenum">
              <a:rPr lang="en-ID" smtClean="0"/>
              <a:t>92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764797620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dirty="0" err="1"/>
              <a:t>Melakukan</a:t>
            </a:r>
            <a:r>
              <a:rPr lang="en-ID" dirty="0"/>
              <a:t> </a:t>
            </a:r>
            <a:r>
              <a:rPr lang="en-ID" dirty="0" err="1"/>
              <a:t>Pemindaian</a:t>
            </a:r>
            <a:r>
              <a:rPr lang="en-ID" dirty="0"/>
              <a:t> </a:t>
            </a:r>
            <a:r>
              <a:rPr lang="en-ID" dirty="0" err="1"/>
              <a:t>Kerentanan</a:t>
            </a:r>
            <a:r>
              <a:rPr lang="en-ID" dirty="0"/>
              <a:t> Web</a:t>
            </a:r>
          </a:p>
          <a:p>
            <a:r>
              <a:rPr lang="en-ID" dirty="0"/>
              <a:t>- Alat </a:t>
            </a:r>
            <a:r>
              <a:rPr lang="en-ID" dirty="0" err="1"/>
              <a:t>Otomatis</a:t>
            </a:r>
            <a:endParaRPr lang="en-ID" dirty="0"/>
          </a:p>
          <a:p>
            <a:r>
              <a:rPr lang="en-ID" dirty="0" err="1"/>
              <a:t>Gunakan</a:t>
            </a:r>
            <a:r>
              <a:rPr lang="en-ID" dirty="0"/>
              <a:t> </a:t>
            </a:r>
            <a:r>
              <a:rPr lang="en-ID" dirty="0" err="1"/>
              <a:t>alat</a:t>
            </a:r>
            <a:r>
              <a:rPr lang="en-ID" dirty="0"/>
              <a:t> </a:t>
            </a:r>
            <a:r>
              <a:rPr lang="en-ID" dirty="0" err="1"/>
              <a:t>bantu</a:t>
            </a:r>
            <a:r>
              <a:rPr lang="en-ID" dirty="0"/>
              <a:t> </a:t>
            </a:r>
            <a:r>
              <a:rPr lang="en-ID" dirty="0" err="1"/>
              <a:t>khusus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memindai</a:t>
            </a:r>
            <a:r>
              <a:rPr lang="en-ID" dirty="0"/>
              <a:t> situs web yang </a:t>
            </a:r>
            <a:r>
              <a:rPr lang="en-ID" dirty="0" err="1"/>
              <a:t>diketahui</a:t>
            </a:r>
            <a:r>
              <a:rPr lang="en-ID" dirty="0"/>
              <a:t> </a:t>
            </a:r>
            <a:r>
              <a:rPr lang="en-ID" dirty="0" err="1"/>
              <a:t>memiliki</a:t>
            </a:r>
            <a:r>
              <a:rPr lang="en-ID" dirty="0"/>
              <a:t> </a:t>
            </a:r>
            <a:r>
              <a:rPr lang="en-ID" dirty="0" err="1"/>
              <a:t>kerentanan</a:t>
            </a:r>
            <a:r>
              <a:rPr lang="en-ID" dirty="0"/>
              <a:t>.</a:t>
            </a:r>
          </a:p>
          <a:p>
            <a:r>
              <a:rPr lang="en-ID" dirty="0"/>
              <a:t>- Basis Data </a:t>
            </a:r>
            <a:r>
              <a:rPr lang="en-ID" dirty="0" err="1"/>
              <a:t>Kerentanan</a:t>
            </a:r>
            <a:endParaRPr lang="en-ID" dirty="0"/>
          </a:p>
          <a:p>
            <a:r>
              <a:rPr lang="en-ID" dirty="0"/>
              <a:t>Alat-</a:t>
            </a:r>
            <a:r>
              <a:rPr lang="en-ID" dirty="0" err="1"/>
              <a:t>alat</a:t>
            </a:r>
            <a:r>
              <a:rPr lang="en-ID" dirty="0"/>
              <a:t> </a:t>
            </a: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membandingkan</a:t>
            </a:r>
            <a:r>
              <a:rPr lang="en-ID" dirty="0"/>
              <a:t> situs web </a:t>
            </a:r>
            <a:r>
              <a:rPr lang="en-ID" dirty="0" err="1"/>
              <a:t>dengan</a:t>
            </a:r>
            <a:r>
              <a:rPr lang="en-ID" dirty="0"/>
              <a:t> basis data </a:t>
            </a:r>
            <a:r>
              <a:rPr lang="en-ID" dirty="0" err="1"/>
              <a:t>kerentanan</a:t>
            </a:r>
            <a:r>
              <a:rPr lang="en-ID" dirty="0"/>
              <a:t> yang </a:t>
            </a:r>
            <a:r>
              <a:rPr lang="en-ID" dirty="0" err="1"/>
              <a:t>diketahui</a:t>
            </a:r>
            <a:r>
              <a:rPr lang="en-ID" dirty="0"/>
              <a:t>.</a:t>
            </a:r>
          </a:p>
          <a:p>
            <a:r>
              <a:rPr lang="en-ID" dirty="0"/>
              <a:t>- </a:t>
            </a:r>
            <a:r>
              <a:rPr lang="en-ID" dirty="0" err="1"/>
              <a:t>Identifikasi</a:t>
            </a:r>
            <a:r>
              <a:rPr lang="en-ID" dirty="0"/>
              <a:t> dan </a:t>
            </a:r>
            <a:r>
              <a:rPr lang="en-ID" dirty="0" err="1"/>
              <a:t>Prioritaskan</a:t>
            </a:r>
            <a:endParaRPr lang="en-ID" dirty="0"/>
          </a:p>
          <a:p>
            <a:r>
              <a:rPr lang="en-ID" dirty="0" err="1"/>
              <a:t>Pemindai</a:t>
            </a:r>
            <a:r>
              <a:rPr lang="en-ID" dirty="0"/>
              <a:t> </a:t>
            </a:r>
            <a:r>
              <a:rPr lang="en-ID" dirty="0" err="1"/>
              <a:t>akan</a:t>
            </a:r>
            <a:r>
              <a:rPr lang="en-ID" dirty="0"/>
              <a:t> </a:t>
            </a:r>
            <a:r>
              <a:rPr lang="en-ID" dirty="0" err="1"/>
              <a:t>mengidentifikasi</a:t>
            </a:r>
            <a:r>
              <a:rPr lang="en-ID" dirty="0"/>
              <a:t> </a:t>
            </a:r>
            <a:r>
              <a:rPr lang="en-ID" dirty="0" err="1"/>
              <a:t>potensi</a:t>
            </a:r>
            <a:r>
              <a:rPr lang="en-ID" dirty="0"/>
              <a:t> </a:t>
            </a:r>
            <a:r>
              <a:rPr lang="en-ID" dirty="0" err="1"/>
              <a:t>kerentanan</a:t>
            </a:r>
            <a:r>
              <a:rPr lang="en-ID" dirty="0"/>
              <a:t>, yang </a:t>
            </a:r>
            <a:r>
              <a:rPr lang="en-ID" dirty="0" err="1"/>
              <a:t>kemudian</a:t>
            </a:r>
            <a:r>
              <a:rPr lang="en-ID" dirty="0"/>
              <a:t> </a:t>
            </a:r>
            <a:r>
              <a:rPr lang="en-ID" dirty="0" err="1"/>
              <a:t>diprioritaskan</a:t>
            </a:r>
            <a:r>
              <a:rPr lang="en-ID" dirty="0"/>
              <a:t> </a:t>
            </a:r>
            <a:r>
              <a:rPr lang="en-ID" dirty="0" err="1"/>
              <a:t>berdasarkan</a:t>
            </a:r>
            <a:r>
              <a:rPr lang="en-ID" dirty="0"/>
              <a:t> </a:t>
            </a:r>
            <a:r>
              <a:rPr lang="en-ID" dirty="0" err="1"/>
              <a:t>tingkat</a:t>
            </a:r>
            <a:r>
              <a:rPr lang="en-ID" dirty="0"/>
              <a:t> </a:t>
            </a:r>
            <a:r>
              <a:rPr lang="en-ID" dirty="0" err="1"/>
              <a:t>keparahannya</a:t>
            </a:r>
            <a:r>
              <a:rPr lang="en-ID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ECB66A-84AC-4FF3-ADE9-89DD2BB48BAC}" type="slidenum">
              <a:rPr lang="en-ID" smtClean="0"/>
              <a:t>93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248780734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dirty="0" err="1"/>
              <a:t>Melakukan</a:t>
            </a:r>
            <a:r>
              <a:rPr lang="en-ID" dirty="0"/>
              <a:t> </a:t>
            </a:r>
            <a:r>
              <a:rPr lang="en-ID" dirty="0" err="1"/>
              <a:t>Serangan</a:t>
            </a:r>
            <a:r>
              <a:rPr lang="en-ID" dirty="0"/>
              <a:t> </a:t>
            </a:r>
            <a:r>
              <a:rPr lang="en-ID" dirty="0" err="1"/>
              <a:t>Injeksi</a:t>
            </a:r>
            <a:r>
              <a:rPr lang="en-ID" dirty="0"/>
              <a:t> SQL</a:t>
            </a:r>
          </a:p>
          <a:p>
            <a:r>
              <a:rPr lang="en-ID" dirty="0"/>
              <a:t>- </a:t>
            </a:r>
            <a:r>
              <a:rPr lang="en-ID" dirty="0" err="1"/>
              <a:t>Memahami</a:t>
            </a:r>
            <a:r>
              <a:rPr lang="en-ID" dirty="0"/>
              <a:t> SQL</a:t>
            </a:r>
          </a:p>
          <a:p>
            <a:r>
              <a:rPr lang="en-ID" dirty="0" err="1"/>
              <a:t>Serangan</a:t>
            </a:r>
            <a:r>
              <a:rPr lang="en-ID" dirty="0"/>
              <a:t> </a:t>
            </a:r>
            <a:r>
              <a:rPr lang="en-ID" dirty="0" err="1"/>
              <a:t>injeksi</a:t>
            </a:r>
            <a:r>
              <a:rPr lang="en-ID" dirty="0"/>
              <a:t> SQL </a:t>
            </a:r>
            <a:r>
              <a:rPr lang="en-ID" dirty="0" err="1"/>
              <a:t>mengeksploitasi</a:t>
            </a:r>
            <a:r>
              <a:rPr lang="en-ID" dirty="0"/>
              <a:t> </a:t>
            </a:r>
            <a:r>
              <a:rPr lang="en-ID" dirty="0" err="1"/>
              <a:t>kerentanan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cara</a:t>
            </a:r>
            <a:r>
              <a:rPr lang="en-ID" dirty="0"/>
              <a:t> </a:t>
            </a:r>
            <a:r>
              <a:rPr lang="en-ID" dirty="0" err="1"/>
              <a:t>aplikasi</a:t>
            </a:r>
            <a:r>
              <a:rPr lang="en-ID" dirty="0"/>
              <a:t> web </a:t>
            </a:r>
            <a:r>
              <a:rPr lang="en-ID" dirty="0" err="1"/>
              <a:t>berinteraksi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basis data.</a:t>
            </a:r>
          </a:p>
          <a:p>
            <a:r>
              <a:rPr lang="en-ID" dirty="0"/>
              <a:t>- </a:t>
            </a:r>
            <a:r>
              <a:rPr lang="en-ID" dirty="0" err="1"/>
              <a:t>Menyuntikkan</a:t>
            </a:r>
            <a:r>
              <a:rPr lang="en-ID" dirty="0"/>
              <a:t> Kode </a:t>
            </a:r>
            <a:r>
              <a:rPr lang="en-ID" dirty="0" err="1"/>
              <a:t>Berbahaya</a:t>
            </a:r>
            <a:endParaRPr lang="en-ID" dirty="0"/>
          </a:p>
          <a:p>
            <a:r>
              <a:rPr lang="en-ID" dirty="0" err="1"/>
              <a:t>Seorang</a:t>
            </a:r>
            <a:r>
              <a:rPr lang="en-ID" dirty="0"/>
              <a:t> </a:t>
            </a:r>
            <a:r>
              <a:rPr lang="en-ID" dirty="0" err="1"/>
              <a:t>penyerang</a:t>
            </a:r>
            <a:r>
              <a:rPr lang="en-ID" dirty="0"/>
              <a:t> </a:t>
            </a:r>
            <a:r>
              <a:rPr lang="en-ID" dirty="0" err="1"/>
              <a:t>mencoba</a:t>
            </a:r>
            <a:r>
              <a:rPr lang="en-ID" dirty="0"/>
              <a:t> </a:t>
            </a:r>
            <a:r>
              <a:rPr lang="en-ID" dirty="0" err="1"/>
              <a:t>menyuntikkan</a:t>
            </a:r>
            <a:r>
              <a:rPr lang="en-ID" dirty="0"/>
              <a:t> </a:t>
            </a:r>
            <a:r>
              <a:rPr lang="en-ID" dirty="0" err="1"/>
              <a:t>kode</a:t>
            </a:r>
            <a:r>
              <a:rPr lang="en-ID" dirty="0"/>
              <a:t> SQL </a:t>
            </a:r>
            <a:r>
              <a:rPr lang="en-ID" dirty="0" err="1"/>
              <a:t>berbahaya</a:t>
            </a:r>
            <a:r>
              <a:rPr lang="en-ID" dirty="0"/>
              <a:t> </a:t>
            </a:r>
            <a:r>
              <a:rPr lang="en-ID" dirty="0" err="1"/>
              <a:t>ke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kolom</a:t>
            </a:r>
            <a:r>
              <a:rPr lang="en-ID" dirty="0"/>
              <a:t> input </a:t>
            </a:r>
            <a:r>
              <a:rPr lang="en-ID" dirty="0" err="1"/>
              <a:t>aplikasi</a:t>
            </a:r>
            <a:r>
              <a:rPr lang="en-ID" dirty="0"/>
              <a:t> web.</a:t>
            </a:r>
          </a:p>
          <a:p>
            <a:r>
              <a:rPr lang="en-ID" dirty="0"/>
              <a:t>- </a:t>
            </a:r>
            <a:r>
              <a:rPr lang="en-ID" dirty="0" err="1"/>
              <a:t>Mendapatkan</a:t>
            </a:r>
            <a:r>
              <a:rPr lang="en-ID" dirty="0"/>
              <a:t> </a:t>
            </a:r>
            <a:r>
              <a:rPr lang="en-ID" dirty="0" err="1"/>
              <a:t>Akses</a:t>
            </a:r>
            <a:endParaRPr lang="en-ID" dirty="0"/>
          </a:p>
          <a:p>
            <a:r>
              <a:rPr lang="en-ID" dirty="0"/>
              <a:t>Hal </a:t>
            </a: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memungkinkan</a:t>
            </a:r>
            <a:r>
              <a:rPr lang="en-ID" dirty="0"/>
              <a:t> </a:t>
            </a:r>
            <a:r>
              <a:rPr lang="en-ID" dirty="0" err="1"/>
              <a:t>penyerang</a:t>
            </a:r>
            <a:r>
              <a:rPr lang="en-ID" dirty="0"/>
              <a:t> </a:t>
            </a:r>
            <a:r>
              <a:rPr lang="en-ID" dirty="0" err="1"/>
              <a:t>mendapatkan</a:t>
            </a:r>
            <a:r>
              <a:rPr lang="en-ID" dirty="0"/>
              <a:t> </a:t>
            </a:r>
            <a:r>
              <a:rPr lang="en-ID" dirty="0" err="1"/>
              <a:t>akses</a:t>
            </a:r>
            <a:r>
              <a:rPr lang="en-ID" dirty="0"/>
              <a:t> </a:t>
            </a:r>
            <a:r>
              <a:rPr lang="en-ID" dirty="0" err="1"/>
              <a:t>ke</a:t>
            </a:r>
            <a:r>
              <a:rPr lang="en-ID" dirty="0"/>
              <a:t> </a:t>
            </a:r>
            <a:r>
              <a:rPr lang="en-ID" dirty="0" err="1"/>
              <a:t>informasi</a:t>
            </a:r>
            <a:r>
              <a:rPr lang="en-ID" dirty="0"/>
              <a:t> </a:t>
            </a:r>
            <a:r>
              <a:rPr lang="en-ID" dirty="0" err="1"/>
              <a:t>sensitif</a:t>
            </a:r>
            <a:r>
              <a:rPr lang="en-ID" dirty="0"/>
              <a:t> yang </a:t>
            </a:r>
            <a:r>
              <a:rPr lang="en-ID" dirty="0" err="1"/>
              <a:t>tersimpan</a:t>
            </a:r>
            <a:r>
              <a:rPr lang="en-ID" dirty="0"/>
              <a:t> di database.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ECB66A-84AC-4FF3-ADE9-89DD2BB48BAC}" type="slidenum">
              <a:rPr lang="en-ID" smtClean="0"/>
              <a:t>94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768218949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dirty="0" err="1"/>
              <a:t>Skrip</a:t>
            </a:r>
            <a:r>
              <a:rPr lang="en-ID" dirty="0"/>
              <a:t> Lintas Situs (XSS)</a:t>
            </a:r>
          </a:p>
          <a:p>
            <a:r>
              <a:rPr lang="en-ID" dirty="0"/>
              <a:t>- </a:t>
            </a:r>
            <a:r>
              <a:rPr lang="en-ID" dirty="0" err="1"/>
              <a:t>Menyuntikkan</a:t>
            </a:r>
            <a:r>
              <a:rPr lang="en-ID" dirty="0"/>
              <a:t> JavaScript</a:t>
            </a:r>
          </a:p>
          <a:p>
            <a:r>
              <a:rPr lang="en-ID" dirty="0" err="1"/>
              <a:t>Serangan</a:t>
            </a:r>
            <a:r>
              <a:rPr lang="en-ID" dirty="0"/>
              <a:t> XSS </a:t>
            </a:r>
            <a:r>
              <a:rPr lang="en-ID" dirty="0" err="1"/>
              <a:t>melibatkan</a:t>
            </a:r>
            <a:r>
              <a:rPr lang="en-ID" dirty="0"/>
              <a:t> </a:t>
            </a:r>
            <a:r>
              <a:rPr lang="en-ID" dirty="0" err="1"/>
              <a:t>penyuntikan</a:t>
            </a:r>
            <a:r>
              <a:rPr lang="en-ID" dirty="0"/>
              <a:t> </a:t>
            </a:r>
            <a:r>
              <a:rPr lang="en-ID" dirty="0" err="1"/>
              <a:t>kode</a:t>
            </a:r>
            <a:r>
              <a:rPr lang="en-ID" dirty="0"/>
              <a:t> JavaScript </a:t>
            </a:r>
            <a:r>
              <a:rPr lang="en-ID" dirty="0" err="1"/>
              <a:t>berbahaya</a:t>
            </a:r>
            <a:r>
              <a:rPr lang="en-ID" dirty="0"/>
              <a:t> </a:t>
            </a:r>
            <a:r>
              <a:rPr lang="en-ID" dirty="0" err="1"/>
              <a:t>ke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kode</a:t>
            </a:r>
            <a:r>
              <a:rPr lang="en-ID" dirty="0"/>
              <a:t> situs web.</a:t>
            </a:r>
          </a:p>
          <a:p>
            <a:endParaRPr lang="en-ID" dirty="0"/>
          </a:p>
          <a:p>
            <a:r>
              <a:rPr lang="en-ID" dirty="0"/>
              <a:t>- </a:t>
            </a:r>
            <a:r>
              <a:rPr lang="en-ID" dirty="0" err="1"/>
              <a:t>Interaksi</a:t>
            </a:r>
            <a:r>
              <a:rPr lang="en-ID" dirty="0"/>
              <a:t> </a:t>
            </a:r>
            <a:r>
              <a:rPr lang="en-ID" dirty="0" err="1"/>
              <a:t>Pengguna</a:t>
            </a:r>
            <a:endParaRPr lang="en-ID" dirty="0"/>
          </a:p>
          <a:p>
            <a:r>
              <a:rPr lang="en-ID" dirty="0"/>
              <a:t>Kode yang </a:t>
            </a:r>
            <a:r>
              <a:rPr lang="en-ID" dirty="0" err="1"/>
              <a:t>disuntikkan</a:t>
            </a:r>
            <a:r>
              <a:rPr lang="en-ID" dirty="0"/>
              <a:t> </a:t>
            </a:r>
            <a:r>
              <a:rPr lang="en-ID" dirty="0" err="1"/>
              <a:t>dieksekusi</a:t>
            </a:r>
            <a:r>
              <a:rPr lang="en-ID" dirty="0"/>
              <a:t> </a:t>
            </a:r>
            <a:r>
              <a:rPr lang="en-ID" dirty="0" err="1"/>
              <a:t>ketika</a:t>
            </a:r>
            <a:r>
              <a:rPr lang="en-ID" dirty="0"/>
              <a:t> </a:t>
            </a:r>
            <a:r>
              <a:rPr lang="en-ID" dirty="0" err="1"/>
              <a:t>pengguna</a:t>
            </a:r>
            <a:r>
              <a:rPr lang="en-ID" dirty="0"/>
              <a:t> </a:t>
            </a:r>
            <a:r>
              <a:rPr lang="en-ID" dirty="0" err="1"/>
              <a:t>berinteraksi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situs web, </a:t>
            </a:r>
            <a:r>
              <a:rPr lang="en-ID" dirty="0" err="1"/>
              <a:t>seperti</a:t>
            </a:r>
            <a:r>
              <a:rPr lang="en-ID" dirty="0"/>
              <a:t> </a:t>
            </a:r>
            <a:r>
              <a:rPr lang="en-ID" dirty="0" err="1"/>
              <a:t>mengklik</a:t>
            </a:r>
            <a:r>
              <a:rPr lang="en-ID" dirty="0"/>
              <a:t> </a:t>
            </a:r>
            <a:r>
              <a:rPr lang="en-ID" dirty="0" err="1"/>
              <a:t>tautan</a:t>
            </a:r>
            <a:r>
              <a:rPr lang="en-ID" dirty="0"/>
              <a:t> </a:t>
            </a:r>
            <a:r>
              <a:rPr lang="en-ID" dirty="0" err="1"/>
              <a:t>atau</a:t>
            </a:r>
            <a:r>
              <a:rPr lang="en-ID" dirty="0"/>
              <a:t> </a:t>
            </a:r>
            <a:r>
              <a:rPr lang="en-ID" dirty="0" err="1"/>
              <a:t>mengirimkan</a:t>
            </a:r>
            <a:r>
              <a:rPr lang="en-ID" dirty="0"/>
              <a:t> </a:t>
            </a:r>
            <a:r>
              <a:rPr lang="en-ID" dirty="0" err="1"/>
              <a:t>formulir</a:t>
            </a:r>
            <a:r>
              <a:rPr lang="en-ID" dirty="0"/>
              <a:t>.</a:t>
            </a:r>
          </a:p>
          <a:p>
            <a:r>
              <a:rPr lang="en-ID" dirty="0"/>
              <a:t>- </a:t>
            </a:r>
            <a:r>
              <a:rPr lang="en-ID" dirty="0" err="1"/>
              <a:t>Mengeksploitasi</a:t>
            </a:r>
            <a:r>
              <a:rPr lang="en-ID" dirty="0"/>
              <a:t> </a:t>
            </a:r>
            <a:r>
              <a:rPr lang="en-ID" dirty="0" err="1"/>
              <a:t>Kelemahan</a:t>
            </a:r>
            <a:r>
              <a:rPr lang="en-ID" dirty="0"/>
              <a:t> </a:t>
            </a:r>
            <a:r>
              <a:rPr lang="en-ID" dirty="0" err="1"/>
              <a:t>Penyerang</a:t>
            </a:r>
            <a:r>
              <a:rPr lang="en-ID" dirty="0"/>
              <a:t> </a:t>
            </a:r>
          </a:p>
          <a:p>
            <a:r>
              <a:rPr lang="en-ID" dirty="0" err="1"/>
              <a:t>kemudian</a:t>
            </a:r>
            <a:r>
              <a:rPr lang="en-ID" dirty="0"/>
              <a:t>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mengeksploitasi</a:t>
            </a:r>
            <a:r>
              <a:rPr lang="en-ID" dirty="0"/>
              <a:t> </a:t>
            </a:r>
            <a:r>
              <a:rPr lang="en-ID" dirty="0" err="1"/>
              <a:t>hal</a:t>
            </a:r>
            <a:r>
              <a:rPr lang="en-ID" dirty="0"/>
              <a:t> </a:t>
            </a: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mencuri</a:t>
            </a:r>
            <a:r>
              <a:rPr lang="en-ID" dirty="0"/>
              <a:t> data </a:t>
            </a:r>
            <a:r>
              <a:rPr lang="en-ID" dirty="0" err="1"/>
              <a:t>pengguna</a:t>
            </a:r>
            <a:r>
              <a:rPr lang="en-ID" dirty="0"/>
              <a:t>, </a:t>
            </a:r>
            <a:r>
              <a:rPr lang="en-ID" dirty="0" err="1"/>
              <a:t>mengendalikan</a:t>
            </a:r>
            <a:r>
              <a:rPr lang="en-ID" dirty="0"/>
              <a:t> </a:t>
            </a:r>
            <a:r>
              <a:rPr lang="en-ID" dirty="0" err="1"/>
              <a:t>akun</a:t>
            </a:r>
            <a:r>
              <a:rPr lang="en-ID" dirty="0"/>
              <a:t> </a:t>
            </a:r>
            <a:r>
              <a:rPr lang="en-ID" dirty="0" err="1"/>
              <a:t>pengguna</a:t>
            </a:r>
            <a:r>
              <a:rPr lang="en-ID" dirty="0"/>
              <a:t>, </a:t>
            </a:r>
            <a:r>
              <a:rPr lang="en-ID" dirty="0" err="1"/>
              <a:t>atau</a:t>
            </a:r>
            <a:r>
              <a:rPr lang="en-ID" dirty="0"/>
              <a:t> </a:t>
            </a:r>
            <a:r>
              <a:rPr lang="en-ID" dirty="0" err="1"/>
              <a:t>mengarahkan</a:t>
            </a:r>
            <a:r>
              <a:rPr lang="en-ID" dirty="0"/>
              <a:t> </a:t>
            </a:r>
            <a:r>
              <a:rPr lang="en-ID" dirty="0" err="1"/>
              <a:t>pengguna</a:t>
            </a:r>
            <a:r>
              <a:rPr lang="en-ID" dirty="0"/>
              <a:t> </a:t>
            </a:r>
            <a:r>
              <a:rPr lang="en-ID" dirty="0" err="1"/>
              <a:t>ke</a:t>
            </a:r>
            <a:r>
              <a:rPr lang="en-ID" dirty="0"/>
              <a:t> situs web </a:t>
            </a:r>
            <a:r>
              <a:rPr lang="en-ID" dirty="0" err="1"/>
              <a:t>berbahaya</a:t>
            </a:r>
            <a:r>
              <a:rPr lang="en-ID" dirty="0"/>
              <a:t>.</a:t>
            </a:r>
          </a:p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ECB66A-84AC-4FF3-ADE9-89DD2BB48BAC}" type="slidenum">
              <a:rPr lang="en-ID" smtClean="0"/>
              <a:t>95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593155100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dirty="0" err="1"/>
              <a:t>Serangan</a:t>
            </a:r>
            <a:r>
              <a:rPr lang="en-ID" dirty="0"/>
              <a:t> </a:t>
            </a:r>
            <a:r>
              <a:rPr lang="en-ID" dirty="0" err="1"/>
              <a:t>Penelusuran</a:t>
            </a:r>
            <a:r>
              <a:rPr lang="en-ID" dirty="0"/>
              <a:t> </a:t>
            </a:r>
            <a:r>
              <a:rPr lang="en-ID" dirty="0" err="1"/>
              <a:t>Direktori</a:t>
            </a:r>
            <a:endParaRPr lang="en-ID" dirty="0"/>
          </a:p>
          <a:p>
            <a:r>
              <a:rPr lang="en-ID" dirty="0"/>
              <a:t>- </a:t>
            </a:r>
            <a:r>
              <a:rPr lang="en-ID" dirty="0" err="1"/>
              <a:t>Menargetkan</a:t>
            </a:r>
            <a:r>
              <a:rPr lang="en-ID" dirty="0"/>
              <a:t> </a:t>
            </a:r>
            <a:r>
              <a:rPr lang="en-ID" dirty="0" err="1"/>
              <a:t>Struktur</a:t>
            </a:r>
            <a:r>
              <a:rPr lang="en-ID" dirty="0"/>
              <a:t> File</a:t>
            </a:r>
          </a:p>
          <a:p>
            <a:r>
              <a:rPr lang="en-ID" dirty="0" err="1"/>
              <a:t>Serangan</a:t>
            </a:r>
            <a:r>
              <a:rPr lang="en-ID" dirty="0"/>
              <a:t> </a:t>
            </a:r>
            <a:r>
              <a:rPr lang="en-ID" dirty="0" err="1"/>
              <a:t>penjelajahan</a:t>
            </a:r>
            <a:r>
              <a:rPr lang="en-ID" dirty="0"/>
              <a:t> </a:t>
            </a:r>
            <a:r>
              <a:rPr lang="en-ID" dirty="0" err="1"/>
              <a:t>direktori</a:t>
            </a:r>
            <a:r>
              <a:rPr lang="en-ID" dirty="0"/>
              <a:t> </a:t>
            </a:r>
            <a:r>
              <a:rPr lang="en-ID" dirty="0" err="1"/>
              <a:t>mencoba</a:t>
            </a:r>
            <a:r>
              <a:rPr lang="en-ID" dirty="0"/>
              <a:t> </a:t>
            </a:r>
            <a:r>
              <a:rPr lang="en-ID" dirty="0" err="1"/>
              <a:t>mengakses</a:t>
            </a:r>
            <a:r>
              <a:rPr lang="en-ID" dirty="0"/>
              <a:t> file dan </a:t>
            </a:r>
            <a:r>
              <a:rPr lang="en-ID" dirty="0" err="1"/>
              <a:t>direktori</a:t>
            </a:r>
            <a:r>
              <a:rPr lang="en-ID" dirty="0"/>
              <a:t> yang </a:t>
            </a:r>
            <a:r>
              <a:rPr lang="en-ID" dirty="0" err="1"/>
              <a:t>tidak</a:t>
            </a:r>
            <a:r>
              <a:rPr lang="en-ID" dirty="0"/>
              <a:t> </a:t>
            </a:r>
            <a:r>
              <a:rPr lang="en-ID" dirty="0" err="1"/>
              <a:t>dimaksudkan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diakses</a:t>
            </a:r>
            <a:r>
              <a:rPr lang="en-ID" dirty="0"/>
              <a:t> oleh </a:t>
            </a:r>
            <a:r>
              <a:rPr lang="en-ID" dirty="0" err="1"/>
              <a:t>publik</a:t>
            </a:r>
            <a:r>
              <a:rPr lang="en-ID" dirty="0"/>
              <a:t>.</a:t>
            </a:r>
          </a:p>
          <a:p>
            <a:r>
              <a:rPr lang="en-ID" dirty="0"/>
              <a:t>- </a:t>
            </a:r>
            <a:r>
              <a:rPr lang="en-ID" dirty="0" err="1"/>
              <a:t>Mengeksploitasi</a:t>
            </a:r>
            <a:r>
              <a:rPr lang="en-ID" dirty="0"/>
              <a:t> </a:t>
            </a:r>
            <a:r>
              <a:rPr lang="en-ID" dirty="0" err="1"/>
              <a:t>Kerentanan</a:t>
            </a:r>
            <a:endParaRPr lang="en-ID" dirty="0"/>
          </a:p>
          <a:p>
            <a:r>
              <a:rPr lang="en-ID" dirty="0"/>
              <a:t>Hal </a:t>
            </a: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dicapai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mengeksploitasi</a:t>
            </a:r>
            <a:r>
              <a:rPr lang="en-ID" dirty="0"/>
              <a:t> </a:t>
            </a:r>
            <a:r>
              <a:rPr lang="en-ID" dirty="0" err="1"/>
              <a:t>kerentanan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cara</a:t>
            </a:r>
            <a:r>
              <a:rPr lang="en-ID" dirty="0"/>
              <a:t> </a:t>
            </a:r>
            <a:r>
              <a:rPr lang="en-ID" dirty="0" err="1"/>
              <a:t>aplikasi</a:t>
            </a:r>
            <a:r>
              <a:rPr lang="en-ID" dirty="0"/>
              <a:t> web </a:t>
            </a:r>
            <a:r>
              <a:rPr lang="en-ID" dirty="0" err="1"/>
              <a:t>menangani</a:t>
            </a:r>
            <a:r>
              <a:rPr lang="en-ID" dirty="0"/>
              <a:t> </a:t>
            </a:r>
            <a:r>
              <a:rPr lang="en-ID" dirty="0" err="1"/>
              <a:t>jalur</a:t>
            </a:r>
            <a:r>
              <a:rPr lang="en-ID" dirty="0"/>
              <a:t> file.</a:t>
            </a:r>
          </a:p>
          <a:p>
            <a:r>
              <a:rPr lang="en-ID" dirty="0"/>
              <a:t>- </a:t>
            </a:r>
            <a:r>
              <a:rPr lang="en-ID" dirty="0" err="1"/>
              <a:t>Mendapatkan</a:t>
            </a:r>
            <a:r>
              <a:rPr lang="en-ID" dirty="0"/>
              <a:t> </a:t>
            </a:r>
            <a:r>
              <a:rPr lang="en-ID" dirty="0" err="1"/>
              <a:t>Akses</a:t>
            </a:r>
            <a:endParaRPr lang="en-ID" dirty="0"/>
          </a:p>
          <a:p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memanipulasi</a:t>
            </a:r>
            <a:r>
              <a:rPr lang="en-ID" dirty="0"/>
              <a:t> </a:t>
            </a:r>
            <a:r>
              <a:rPr lang="en-ID" dirty="0" err="1"/>
              <a:t>jalur</a:t>
            </a:r>
            <a:r>
              <a:rPr lang="en-ID" dirty="0"/>
              <a:t> file, </a:t>
            </a:r>
            <a:r>
              <a:rPr lang="en-ID" dirty="0" err="1"/>
              <a:t>penyerang</a:t>
            </a:r>
            <a:r>
              <a:rPr lang="en-ID" dirty="0"/>
              <a:t> </a:t>
            </a:r>
            <a:r>
              <a:rPr lang="en-ID" dirty="0" err="1"/>
              <a:t>bisa</a:t>
            </a:r>
            <a:r>
              <a:rPr lang="en-ID" dirty="0"/>
              <a:t> </a:t>
            </a:r>
            <a:r>
              <a:rPr lang="en-ID" dirty="0" err="1"/>
              <a:t>mendapatkan</a:t>
            </a:r>
            <a:r>
              <a:rPr lang="en-ID" dirty="0"/>
              <a:t> </a:t>
            </a:r>
            <a:r>
              <a:rPr lang="en-ID" dirty="0" err="1"/>
              <a:t>akses</a:t>
            </a:r>
            <a:r>
              <a:rPr lang="en-ID" dirty="0"/>
              <a:t> </a:t>
            </a:r>
            <a:r>
              <a:rPr lang="en-ID" dirty="0" err="1"/>
              <a:t>ke</a:t>
            </a:r>
            <a:r>
              <a:rPr lang="en-ID" dirty="0"/>
              <a:t> </a:t>
            </a:r>
            <a:r>
              <a:rPr lang="en-ID" dirty="0" err="1"/>
              <a:t>informasi</a:t>
            </a:r>
            <a:r>
              <a:rPr lang="en-ID" dirty="0"/>
              <a:t> </a:t>
            </a:r>
            <a:r>
              <a:rPr lang="en-ID" dirty="0" err="1"/>
              <a:t>sensitif</a:t>
            </a:r>
            <a:r>
              <a:rPr lang="en-ID" dirty="0"/>
              <a:t> </a:t>
            </a:r>
            <a:r>
              <a:rPr lang="en-ID" dirty="0" err="1"/>
              <a:t>atau</a:t>
            </a:r>
            <a:r>
              <a:rPr lang="en-ID" dirty="0"/>
              <a:t> </a:t>
            </a:r>
            <a:r>
              <a:rPr lang="en-ID" dirty="0" err="1"/>
              <a:t>bahkan</a:t>
            </a:r>
            <a:r>
              <a:rPr lang="en-ID" dirty="0"/>
              <a:t> </a:t>
            </a:r>
            <a:r>
              <a:rPr lang="en-ID" dirty="0" err="1"/>
              <a:t>mengeksekusi</a:t>
            </a:r>
            <a:r>
              <a:rPr lang="en-ID" dirty="0"/>
              <a:t> </a:t>
            </a:r>
            <a:r>
              <a:rPr lang="en-ID" dirty="0" err="1"/>
              <a:t>kode</a:t>
            </a:r>
            <a:r>
              <a:rPr lang="en-ID" dirty="0"/>
              <a:t> </a:t>
            </a:r>
            <a:r>
              <a:rPr lang="en-ID" dirty="0" err="1"/>
              <a:t>berbahaya</a:t>
            </a:r>
            <a:r>
              <a:rPr lang="en-ID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ECB66A-84AC-4FF3-ADE9-89DD2BB48BAC}" type="slidenum">
              <a:rPr lang="en-ID" smtClean="0"/>
              <a:t>96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719256422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dirty="0"/>
              <a:t>Uji </a:t>
            </a:r>
            <a:r>
              <a:rPr lang="en-ID" dirty="0" err="1"/>
              <a:t>Kualitas</a:t>
            </a:r>
            <a:r>
              <a:rPr lang="en-ID" dirty="0"/>
              <a:t> Kata Sandi</a:t>
            </a:r>
          </a:p>
          <a:p>
            <a:r>
              <a:rPr lang="en-ID" dirty="0"/>
              <a:t>- </a:t>
            </a:r>
            <a:r>
              <a:rPr lang="en-ID" dirty="0" err="1"/>
              <a:t>Kompleksitas</a:t>
            </a:r>
            <a:r>
              <a:rPr lang="en-ID" dirty="0"/>
              <a:t> Kata Sandi</a:t>
            </a:r>
          </a:p>
          <a:p>
            <a:r>
              <a:rPr lang="en-ID" dirty="0" err="1"/>
              <a:t>Kaji</a:t>
            </a:r>
            <a:r>
              <a:rPr lang="en-ID" dirty="0"/>
              <a:t> </a:t>
            </a:r>
            <a:r>
              <a:rPr lang="en-ID" dirty="0" err="1"/>
              <a:t>persyaratan</a:t>
            </a:r>
            <a:r>
              <a:rPr lang="en-ID" dirty="0"/>
              <a:t> kata </a:t>
            </a:r>
            <a:r>
              <a:rPr lang="en-ID" dirty="0" err="1"/>
              <a:t>sandi</a:t>
            </a:r>
            <a:r>
              <a:rPr lang="en-ID" dirty="0"/>
              <a:t> dan </a:t>
            </a:r>
            <a:r>
              <a:rPr lang="en-ID" dirty="0" err="1"/>
              <a:t>terapkan</a:t>
            </a:r>
            <a:r>
              <a:rPr lang="en-ID" dirty="0"/>
              <a:t> </a:t>
            </a:r>
            <a:r>
              <a:rPr lang="en-ID" dirty="0" err="1"/>
              <a:t>kebijakan</a:t>
            </a:r>
            <a:r>
              <a:rPr lang="en-ID" dirty="0"/>
              <a:t> kata </a:t>
            </a:r>
            <a:r>
              <a:rPr lang="en-ID" dirty="0" err="1"/>
              <a:t>sandi</a:t>
            </a:r>
            <a:r>
              <a:rPr lang="en-ID" dirty="0"/>
              <a:t> yang </a:t>
            </a:r>
            <a:r>
              <a:rPr lang="en-ID" dirty="0" err="1"/>
              <a:t>kuat</a:t>
            </a:r>
            <a:r>
              <a:rPr lang="en-ID" dirty="0"/>
              <a:t>.</a:t>
            </a:r>
          </a:p>
          <a:p>
            <a:r>
              <a:rPr lang="en-ID" dirty="0"/>
              <a:t>- </a:t>
            </a:r>
            <a:r>
              <a:rPr lang="fi-FI" dirty="0"/>
              <a:t>Kekuatan Kata Sandi</a:t>
            </a:r>
          </a:p>
          <a:p>
            <a:r>
              <a:rPr lang="fi-FI" dirty="0"/>
              <a:t>Uji kekuatan kata sandi dengan menggunakan alat peretas kata sandi.</a:t>
            </a:r>
          </a:p>
          <a:p>
            <a:r>
              <a:rPr lang="en-ID" dirty="0"/>
              <a:t>- </a:t>
            </a:r>
            <a:r>
              <a:rPr lang="en-ID" dirty="0" err="1"/>
              <a:t>Serangan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Kekerasan</a:t>
            </a:r>
            <a:r>
              <a:rPr lang="en-ID" dirty="0"/>
              <a:t> (Brute Force)</a:t>
            </a:r>
          </a:p>
          <a:p>
            <a:r>
              <a:rPr lang="en-ID" dirty="0" err="1"/>
              <a:t>Simulasikan</a:t>
            </a:r>
            <a:r>
              <a:rPr lang="en-ID" dirty="0"/>
              <a:t> </a:t>
            </a:r>
            <a:r>
              <a:rPr lang="en-ID" dirty="0" err="1"/>
              <a:t>serangan</a:t>
            </a:r>
            <a:r>
              <a:rPr lang="en-ID" dirty="0"/>
              <a:t> brute force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melihat</a:t>
            </a:r>
            <a:r>
              <a:rPr lang="en-ID" dirty="0"/>
              <a:t> </a:t>
            </a:r>
            <a:r>
              <a:rPr lang="en-ID" dirty="0" err="1"/>
              <a:t>seberapa</a:t>
            </a:r>
            <a:r>
              <a:rPr lang="en-ID" dirty="0"/>
              <a:t> </a:t>
            </a:r>
            <a:r>
              <a:rPr lang="en-ID" dirty="0" err="1"/>
              <a:t>rentan</a:t>
            </a:r>
            <a:r>
              <a:rPr lang="en-ID" dirty="0"/>
              <a:t> kata </a:t>
            </a:r>
            <a:r>
              <a:rPr lang="en-ID" dirty="0" err="1"/>
              <a:t>sandi</a:t>
            </a:r>
            <a:r>
              <a:rPr lang="en-ID" dirty="0"/>
              <a:t>.</a:t>
            </a:r>
          </a:p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ECB66A-84AC-4FF3-ADE9-89DD2BB48BAC}" type="slidenum">
              <a:rPr lang="en-ID" smtClean="0"/>
              <a:t>97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281745681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dirty="0" err="1"/>
              <a:t>Pelaporan</a:t>
            </a:r>
            <a:r>
              <a:rPr lang="en-ID" dirty="0"/>
              <a:t> dan </a:t>
            </a:r>
            <a:r>
              <a:rPr lang="en-ID" dirty="0" err="1"/>
              <a:t>Rekomendasi</a:t>
            </a:r>
            <a:r>
              <a:rPr lang="en-ID" dirty="0"/>
              <a:t> </a:t>
            </a:r>
            <a:r>
              <a:rPr lang="en-ID" dirty="0" err="1"/>
              <a:t>Remediasi</a:t>
            </a:r>
            <a:endParaRPr lang="en-ID" dirty="0"/>
          </a:p>
          <a:p>
            <a:r>
              <a:rPr lang="en-ID" dirty="0"/>
              <a:t>- </a:t>
            </a:r>
            <a:r>
              <a:rPr lang="en-ID" dirty="0" err="1"/>
              <a:t>Temuan</a:t>
            </a:r>
            <a:r>
              <a:rPr lang="en-ID" dirty="0"/>
              <a:t> </a:t>
            </a:r>
            <a:r>
              <a:rPr lang="en-ID" dirty="0" err="1"/>
              <a:t>Terperinci</a:t>
            </a:r>
            <a:endParaRPr lang="en-ID" dirty="0"/>
          </a:p>
          <a:p>
            <a:r>
              <a:rPr lang="en-ID" dirty="0" err="1"/>
              <a:t>Laporan</a:t>
            </a:r>
            <a:r>
              <a:rPr lang="en-ID" dirty="0"/>
              <a:t> </a:t>
            </a:r>
            <a:r>
              <a:rPr lang="en-ID" dirty="0" err="1"/>
              <a:t>komprehensif</a:t>
            </a:r>
            <a:r>
              <a:rPr lang="en-ID" dirty="0"/>
              <a:t> yang </a:t>
            </a:r>
            <a:r>
              <a:rPr lang="en-ID" dirty="0" err="1"/>
              <a:t>merinci</a:t>
            </a:r>
            <a:r>
              <a:rPr lang="en-ID" dirty="0"/>
              <a:t> </a:t>
            </a:r>
            <a:r>
              <a:rPr lang="en-ID" dirty="0" err="1"/>
              <a:t>kerentanan</a:t>
            </a:r>
            <a:r>
              <a:rPr lang="en-ID" dirty="0"/>
              <a:t> yang </a:t>
            </a:r>
            <a:r>
              <a:rPr lang="en-ID" dirty="0" err="1"/>
              <a:t>ditemukan</a:t>
            </a:r>
            <a:r>
              <a:rPr lang="en-ID" dirty="0"/>
              <a:t> yang </a:t>
            </a:r>
            <a:r>
              <a:rPr lang="en-ID" dirty="0" err="1"/>
              <a:t>ditemukan</a:t>
            </a:r>
            <a:r>
              <a:rPr lang="en-ID" dirty="0"/>
              <a:t> </a:t>
            </a:r>
            <a:r>
              <a:rPr lang="en-ID" dirty="0" err="1"/>
              <a:t>selama</a:t>
            </a:r>
            <a:r>
              <a:rPr lang="en-ID" dirty="0"/>
              <a:t> uji </a:t>
            </a:r>
            <a:r>
              <a:rPr lang="en-ID" dirty="0" err="1"/>
              <a:t>penetrasi</a:t>
            </a:r>
            <a:r>
              <a:rPr lang="en-ID" dirty="0"/>
              <a:t>.</a:t>
            </a:r>
          </a:p>
          <a:p>
            <a:r>
              <a:rPr lang="en-ID" dirty="0"/>
              <a:t>- Langkah-</a:t>
            </a:r>
            <a:r>
              <a:rPr lang="en-ID" dirty="0" err="1"/>
              <a:t>langkah</a:t>
            </a:r>
            <a:r>
              <a:rPr lang="en-ID" dirty="0"/>
              <a:t> </a:t>
            </a:r>
            <a:r>
              <a:rPr lang="en-ID" dirty="0" err="1"/>
              <a:t>Remediasi</a:t>
            </a:r>
            <a:endParaRPr lang="en-ID" dirty="0"/>
          </a:p>
          <a:p>
            <a:r>
              <a:rPr lang="en-ID" dirty="0" err="1"/>
              <a:t>Memberikan</a:t>
            </a:r>
            <a:r>
              <a:rPr lang="en-ID" dirty="0"/>
              <a:t> </a:t>
            </a:r>
            <a:r>
              <a:rPr lang="en-ID" dirty="0" err="1"/>
              <a:t>rekomendasi</a:t>
            </a:r>
            <a:r>
              <a:rPr lang="en-ID" dirty="0"/>
              <a:t> </a:t>
            </a:r>
            <a:r>
              <a:rPr lang="en-ID" dirty="0" err="1"/>
              <a:t>spesifik</a:t>
            </a:r>
            <a:r>
              <a:rPr lang="en-ID" dirty="0"/>
              <a:t> </a:t>
            </a:r>
            <a:r>
              <a:rPr lang="en-ID" dirty="0" err="1"/>
              <a:t>tentang</a:t>
            </a:r>
            <a:r>
              <a:rPr lang="en-ID" dirty="0"/>
              <a:t> </a:t>
            </a:r>
            <a:r>
              <a:rPr lang="en-ID" dirty="0" err="1"/>
              <a:t>cara</a:t>
            </a:r>
            <a:r>
              <a:rPr lang="en-ID" dirty="0"/>
              <a:t> </a:t>
            </a:r>
            <a:r>
              <a:rPr lang="en-ID" dirty="0" err="1"/>
              <a:t>memperbaiki</a:t>
            </a:r>
            <a:r>
              <a:rPr lang="en-ID" dirty="0"/>
              <a:t> </a:t>
            </a:r>
            <a:r>
              <a:rPr lang="en-ID" dirty="0" err="1"/>
              <a:t>kerentanan</a:t>
            </a:r>
            <a:r>
              <a:rPr lang="en-ID" dirty="0"/>
              <a:t>.</a:t>
            </a:r>
          </a:p>
          <a:p>
            <a:r>
              <a:rPr lang="en-ID" dirty="0"/>
              <a:t>- </a:t>
            </a:r>
            <a:r>
              <a:rPr lang="en-ID" dirty="0" err="1"/>
              <a:t>Penilaian</a:t>
            </a:r>
            <a:r>
              <a:rPr lang="en-ID" dirty="0"/>
              <a:t> </a:t>
            </a:r>
            <a:r>
              <a:rPr lang="en-ID" dirty="0" err="1"/>
              <a:t>Risiko</a:t>
            </a:r>
            <a:endParaRPr lang="en-ID" dirty="0"/>
          </a:p>
          <a:p>
            <a:r>
              <a:rPr lang="en-ID" dirty="0" err="1"/>
              <a:t>Menilai</a:t>
            </a:r>
            <a:r>
              <a:rPr lang="en-ID" dirty="0"/>
              <a:t> </a:t>
            </a:r>
            <a:r>
              <a:rPr lang="en-ID" dirty="0" err="1"/>
              <a:t>risiko</a:t>
            </a:r>
            <a:r>
              <a:rPr lang="en-ID" dirty="0"/>
              <a:t> yang </a:t>
            </a:r>
            <a:r>
              <a:rPr lang="en-ID" dirty="0" err="1"/>
              <a:t>terkait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setiap</a:t>
            </a:r>
            <a:r>
              <a:rPr lang="en-ID" dirty="0"/>
              <a:t> </a:t>
            </a:r>
            <a:r>
              <a:rPr lang="en-ID" dirty="0" err="1"/>
              <a:t>kerentanan</a:t>
            </a:r>
            <a:r>
              <a:rPr lang="en-ID" dirty="0"/>
              <a:t>.</a:t>
            </a:r>
          </a:p>
          <a:p>
            <a:r>
              <a:rPr lang="en-ID" dirty="0"/>
              <a:t>- </a:t>
            </a:r>
            <a:r>
              <a:rPr lang="en-ID" dirty="0" err="1"/>
              <a:t>Penentuan</a:t>
            </a:r>
            <a:r>
              <a:rPr lang="en-ID" dirty="0"/>
              <a:t> </a:t>
            </a:r>
            <a:r>
              <a:rPr lang="en-ID" dirty="0" err="1"/>
              <a:t>prioritas</a:t>
            </a:r>
            <a:endParaRPr lang="en-ID" dirty="0"/>
          </a:p>
          <a:p>
            <a:r>
              <a:rPr lang="en-ID" dirty="0" err="1"/>
              <a:t>Memprioritaskan</a:t>
            </a:r>
            <a:r>
              <a:rPr lang="en-ID" dirty="0"/>
              <a:t> </a:t>
            </a:r>
            <a:r>
              <a:rPr lang="en-ID" dirty="0" err="1"/>
              <a:t>kerentanan</a:t>
            </a:r>
            <a:r>
              <a:rPr lang="en-ID" dirty="0"/>
              <a:t> </a:t>
            </a:r>
            <a:r>
              <a:rPr lang="en-ID" dirty="0" err="1"/>
              <a:t>berdasarkan</a:t>
            </a:r>
            <a:r>
              <a:rPr lang="en-ID" dirty="0"/>
              <a:t> </a:t>
            </a:r>
            <a:r>
              <a:rPr lang="en-ID" dirty="0" err="1"/>
              <a:t>tingkat</a:t>
            </a:r>
            <a:r>
              <a:rPr lang="en-ID" dirty="0"/>
              <a:t> </a:t>
            </a:r>
            <a:r>
              <a:rPr lang="en-ID" dirty="0" err="1"/>
              <a:t>keparahan</a:t>
            </a:r>
            <a:r>
              <a:rPr lang="en-ID" dirty="0"/>
              <a:t> dan </a:t>
            </a:r>
            <a:r>
              <a:rPr lang="en-ID" dirty="0" err="1"/>
              <a:t>dampaknya</a:t>
            </a:r>
            <a:r>
              <a:rPr lang="en-ID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ECB66A-84AC-4FF3-ADE9-89DD2BB48BAC}" type="slidenum">
              <a:rPr lang="en-ID" smtClean="0"/>
              <a:t>98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837915025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Metodologi Pengujian Penetrasi Basis Data</a:t>
            </a:r>
          </a:p>
          <a:p>
            <a:r>
              <a:rPr lang="it-IT" dirty="0"/>
              <a:t>Bab 10.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ECB66A-84AC-4FF3-ADE9-89DD2BB48BAC}" type="slidenum">
              <a:rPr lang="en-ID" smtClean="0"/>
              <a:t>99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5992413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49020" y="1903602"/>
            <a:ext cx="5709285" cy="175831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700" b="0" i="0">
                <a:solidFill>
                  <a:srgbClr val="1B1B27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649020" y="3816477"/>
            <a:ext cx="5822950" cy="9404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rgbClr val="3B3939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rgbClr val="112C49"/>
                </a:solidFill>
                <a:latin typeface="Trebuchet MS"/>
                <a:cs typeface="Trebuchet MS"/>
              </a:defRPr>
            </a:lvl1pPr>
          </a:lstStyle>
          <a:p>
            <a:pPr marL="12700">
              <a:lnSpc>
                <a:spcPts val="3175"/>
              </a:lnSpc>
            </a:pPr>
            <a:r>
              <a:rPr spc="-380" dirty="0"/>
              <a:t>2024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rgbClr val="112C49"/>
                </a:solidFill>
                <a:latin typeface="Trebuchet MS"/>
                <a:cs typeface="Trebuchet MS"/>
              </a:defRPr>
            </a:lvl1pPr>
          </a:lstStyle>
          <a:p>
            <a:pPr>
              <a:lnSpc>
                <a:spcPts val="2640"/>
              </a:lnSpc>
            </a:pPr>
            <a:r>
              <a:rPr spc="-325" dirty="0"/>
              <a:t>2022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519409" y="6397523"/>
            <a:ext cx="260628" cy="282777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10825353" y="6294686"/>
            <a:ext cx="755650" cy="523240"/>
          </a:xfrm>
          <a:custGeom>
            <a:avLst/>
            <a:gdLst/>
            <a:ahLst/>
            <a:cxnLst/>
            <a:rect l="l" t="t" r="r" b="b"/>
            <a:pathLst>
              <a:path w="755650" h="523240">
                <a:moveTo>
                  <a:pt x="755332" y="0"/>
                </a:moveTo>
                <a:lnTo>
                  <a:pt x="0" y="0"/>
                </a:lnTo>
                <a:lnTo>
                  <a:pt x="0" y="523214"/>
                </a:lnTo>
                <a:lnTo>
                  <a:pt x="755332" y="523214"/>
                </a:lnTo>
                <a:lnTo>
                  <a:pt x="75533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700" b="0" i="0">
                <a:solidFill>
                  <a:srgbClr val="1B1B27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rgbClr val="3B3939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rgbClr val="112C49"/>
                </a:solidFill>
                <a:latin typeface="Trebuchet MS"/>
                <a:cs typeface="Trebuchet MS"/>
              </a:defRPr>
            </a:lvl1pPr>
          </a:lstStyle>
          <a:p>
            <a:pPr marL="12700">
              <a:lnSpc>
                <a:spcPts val="3175"/>
              </a:lnSpc>
            </a:pPr>
            <a:r>
              <a:rPr spc="-380" dirty="0"/>
              <a:t>2024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rgbClr val="112C49"/>
                </a:solidFill>
                <a:latin typeface="Trebuchet MS"/>
                <a:cs typeface="Trebuchet MS"/>
              </a:defRPr>
            </a:lvl1pPr>
          </a:lstStyle>
          <a:p>
            <a:pPr>
              <a:lnSpc>
                <a:spcPts val="2640"/>
              </a:lnSpc>
            </a:pPr>
            <a:r>
              <a:rPr spc="-325" dirty="0"/>
              <a:t>2022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519409" y="6397523"/>
            <a:ext cx="260628" cy="282777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10825353" y="6294686"/>
            <a:ext cx="755650" cy="523240"/>
          </a:xfrm>
          <a:custGeom>
            <a:avLst/>
            <a:gdLst/>
            <a:ahLst/>
            <a:cxnLst/>
            <a:rect l="l" t="t" r="r" b="b"/>
            <a:pathLst>
              <a:path w="755650" h="523240">
                <a:moveTo>
                  <a:pt x="755332" y="0"/>
                </a:moveTo>
                <a:lnTo>
                  <a:pt x="0" y="0"/>
                </a:lnTo>
                <a:lnTo>
                  <a:pt x="0" y="523214"/>
                </a:lnTo>
                <a:lnTo>
                  <a:pt x="755332" y="523214"/>
                </a:lnTo>
                <a:lnTo>
                  <a:pt x="75533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700" b="0" i="0">
                <a:solidFill>
                  <a:srgbClr val="1B1B27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557580" y="1542669"/>
            <a:ext cx="4594860" cy="42214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rgbClr val="1B1B27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48527" y="1479041"/>
            <a:ext cx="4752340" cy="41084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600" b="0" i="0">
                <a:solidFill>
                  <a:schemeClr val="tx1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rgbClr val="112C49"/>
                </a:solidFill>
                <a:latin typeface="Trebuchet MS"/>
                <a:cs typeface="Trebuchet MS"/>
              </a:defRPr>
            </a:lvl1pPr>
          </a:lstStyle>
          <a:p>
            <a:pPr marL="12700">
              <a:lnSpc>
                <a:spcPts val="3175"/>
              </a:lnSpc>
            </a:pPr>
            <a:r>
              <a:rPr spc="-380" dirty="0"/>
              <a:t>2024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rgbClr val="112C49"/>
                </a:solidFill>
                <a:latin typeface="Trebuchet MS"/>
                <a:cs typeface="Trebuchet MS"/>
              </a:defRPr>
            </a:lvl1pPr>
          </a:lstStyle>
          <a:p>
            <a:pPr>
              <a:lnSpc>
                <a:spcPts val="2640"/>
              </a:lnSpc>
            </a:pPr>
            <a:r>
              <a:rPr spc="-325" dirty="0"/>
              <a:t>2022</a:t>
            </a:r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700" b="0" i="0">
                <a:solidFill>
                  <a:srgbClr val="1B1B27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rgbClr val="112C49"/>
                </a:solidFill>
                <a:latin typeface="Trebuchet MS"/>
                <a:cs typeface="Trebuchet MS"/>
              </a:defRPr>
            </a:lvl1pPr>
          </a:lstStyle>
          <a:p>
            <a:pPr marL="12700">
              <a:lnSpc>
                <a:spcPts val="3175"/>
              </a:lnSpc>
            </a:pPr>
            <a:r>
              <a:rPr spc="-380" dirty="0"/>
              <a:t>2024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rgbClr val="112C49"/>
                </a:solidFill>
                <a:latin typeface="Trebuchet MS"/>
                <a:cs typeface="Trebuchet MS"/>
              </a:defRPr>
            </a:lvl1pPr>
          </a:lstStyle>
          <a:p>
            <a:pPr>
              <a:lnSpc>
                <a:spcPts val="2640"/>
              </a:lnSpc>
            </a:pPr>
            <a:r>
              <a:rPr spc="-325" dirty="0"/>
              <a:t>2022</a:t>
            </a:r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rgbClr val="112C49"/>
                </a:solidFill>
                <a:latin typeface="Trebuchet MS"/>
                <a:cs typeface="Trebuchet MS"/>
              </a:defRPr>
            </a:lvl1pPr>
          </a:lstStyle>
          <a:p>
            <a:pPr marL="12700">
              <a:lnSpc>
                <a:spcPts val="3175"/>
              </a:lnSpc>
            </a:pPr>
            <a:r>
              <a:rPr spc="-380" dirty="0"/>
              <a:t>2024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rgbClr val="112C49"/>
                </a:solidFill>
                <a:latin typeface="Trebuchet MS"/>
                <a:cs typeface="Trebuchet MS"/>
              </a:defRPr>
            </a:lvl1pPr>
          </a:lstStyle>
          <a:p>
            <a:pPr>
              <a:lnSpc>
                <a:spcPts val="2640"/>
              </a:lnSpc>
            </a:pPr>
            <a:r>
              <a:rPr spc="-325" dirty="0"/>
              <a:t>2022</a:t>
            </a:r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0519409" y="6397523"/>
            <a:ext cx="260628" cy="282777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30427" y="465201"/>
            <a:ext cx="10931144" cy="1144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700" b="0" i="0">
                <a:solidFill>
                  <a:srgbClr val="1B1B27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187821" y="1103459"/>
            <a:ext cx="5761990" cy="476440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rgbClr val="3B3939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10905490" y="6321805"/>
            <a:ext cx="592454" cy="4521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rgbClr val="112C49"/>
                </a:solidFill>
                <a:latin typeface="Trebuchet MS"/>
                <a:cs typeface="Trebuchet MS"/>
              </a:defRPr>
            </a:lvl1pPr>
          </a:lstStyle>
          <a:p>
            <a:pPr marL="12700">
              <a:lnSpc>
                <a:spcPts val="3175"/>
              </a:lnSpc>
            </a:pPr>
            <a:r>
              <a:rPr spc="-380" dirty="0"/>
              <a:t>2024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0881994" y="6351422"/>
            <a:ext cx="487679" cy="3657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rgbClr val="112C49"/>
                </a:solidFill>
                <a:latin typeface="Trebuchet MS"/>
                <a:cs typeface="Trebuchet MS"/>
              </a:defRPr>
            </a:lvl1pPr>
          </a:lstStyle>
          <a:p>
            <a:pPr>
              <a:lnSpc>
                <a:spcPts val="2640"/>
              </a:lnSpc>
            </a:pPr>
            <a:r>
              <a:rPr spc="-325" dirty="0"/>
              <a:t>2022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6.jpg"/><Relationship Id="rId4" Type="http://schemas.openxmlformats.org/officeDocument/2006/relationships/image" Target="../media/image24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2.png"/><Relationship Id="rId5" Type="http://schemas.openxmlformats.org/officeDocument/2006/relationships/image" Target="../media/image107.jpg"/><Relationship Id="rId4" Type="http://schemas.openxmlformats.org/officeDocument/2006/relationships/image" Target="../media/image24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9.png"/><Relationship Id="rId4" Type="http://schemas.openxmlformats.org/officeDocument/2006/relationships/image" Target="../media/image108.jp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0.jpg"/><Relationship Id="rId4" Type="http://schemas.openxmlformats.org/officeDocument/2006/relationships/image" Target="../media/image24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jp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jp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3.jpg"/><Relationship Id="rId4" Type="http://schemas.openxmlformats.org/officeDocument/2006/relationships/image" Target="../media/image24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jp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3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jp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3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6.jpg"/><Relationship Id="rId4" Type="http://schemas.openxmlformats.org/officeDocument/2006/relationships/image" Target="../media/image24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7" Type="http://schemas.openxmlformats.org/officeDocument/2006/relationships/image" Target="../media/image119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8.png"/><Relationship Id="rId5" Type="http://schemas.openxmlformats.org/officeDocument/2006/relationships/image" Target="../media/image117.jpg"/><Relationship Id="rId4" Type="http://schemas.openxmlformats.org/officeDocument/2006/relationships/image" Target="../media/image24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jp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jp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2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4.png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5.jp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4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jp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jp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jp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3" Type="http://schemas.openxmlformats.org/officeDocument/2006/relationships/hyperlink" Target="https://gamma.app/?utm_source=made-with-gamma" TargetMode="External"/><Relationship Id="rId7" Type="http://schemas.openxmlformats.org/officeDocument/2006/relationships/image" Target="../media/image131.pn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0.png"/><Relationship Id="rId5" Type="http://schemas.openxmlformats.org/officeDocument/2006/relationships/image" Target="../media/image129.jpg"/><Relationship Id="rId4" Type="http://schemas.openxmlformats.org/officeDocument/2006/relationships/image" Target="../media/image24.png"/><Relationship Id="rId9" Type="http://schemas.openxmlformats.org/officeDocument/2006/relationships/image" Target="../media/image16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3.jpg"/><Relationship Id="rId4" Type="http://schemas.openxmlformats.org/officeDocument/2006/relationships/image" Target="../media/image24.pn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jp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jp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6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9.png"/><Relationship Id="rId4" Type="http://schemas.openxmlformats.org/officeDocument/2006/relationships/image" Target="../media/image13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jp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hyperlink" Target="https://gamma.app/?utm_source=made-with-gamma" TargetMode="External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.png"/><Relationship Id="rId5" Type="http://schemas.openxmlformats.org/officeDocument/2006/relationships/image" Target="../media/image27.jpg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9.jpg"/><Relationship Id="rId4" Type="http://schemas.openxmlformats.org/officeDocument/2006/relationships/image" Target="../media/image24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hyperlink" Target="https://gamma.app/?utm_source=made-with-gamma" TargetMode="External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jpg"/><Relationship Id="rId4" Type="http://schemas.openxmlformats.org/officeDocument/2006/relationships/image" Target="../media/image24.png"/><Relationship Id="rId9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jpg"/><Relationship Id="rId4" Type="http://schemas.openxmlformats.org/officeDocument/2006/relationships/image" Target="../media/image2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jpg"/><Relationship Id="rId4" Type="http://schemas.openxmlformats.org/officeDocument/2006/relationships/image" Target="../media/image24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8.jpg"/><Relationship Id="rId4" Type="http://schemas.openxmlformats.org/officeDocument/2006/relationships/image" Target="../media/image2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jpg"/><Relationship Id="rId4" Type="http://schemas.openxmlformats.org/officeDocument/2006/relationships/image" Target="../media/image2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jp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2.png"/><Relationship Id="rId5" Type="http://schemas.openxmlformats.org/officeDocument/2006/relationships/image" Target="../media/image51.jpg"/><Relationship Id="rId4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jpg"/><Relationship Id="rId4" Type="http://schemas.openxmlformats.org/officeDocument/2006/relationships/image" Target="../media/image2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7.jpg"/><Relationship Id="rId4" Type="http://schemas.openxmlformats.org/officeDocument/2006/relationships/image" Target="../media/image24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2.jpg"/><Relationship Id="rId4" Type="http://schemas.openxmlformats.org/officeDocument/2006/relationships/image" Target="../media/image2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jp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4.jpg"/><Relationship Id="rId4" Type="http://schemas.openxmlformats.org/officeDocument/2006/relationships/image" Target="../media/image24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jpg"/><Relationship Id="rId4" Type="http://schemas.openxmlformats.org/officeDocument/2006/relationships/image" Target="../media/image24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jpg"/><Relationship Id="rId4" Type="http://schemas.openxmlformats.org/officeDocument/2006/relationships/image" Target="../media/image24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2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0.jpg"/><Relationship Id="rId4" Type="http://schemas.openxmlformats.org/officeDocument/2006/relationships/image" Target="../media/image24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5" Type="http://schemas.openxmlformats.org/officeDocument/2006/relationships/image" Target="../media/image92.jpg"/><Relationship Id="rId4" Type="http://schemas.openxmlformats.org/officeDocument/2006/relationships/image" Target="../media/image24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5.pn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6.jpg"/><Relationship Id="rId4" Type="http://schemas.openxmlformats.org/officeDocument/2006/relationships/image" Target="../media/image24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7.jp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4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8.jp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jp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jp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2.png"/><Relationship Id="rId4" Type="http://schemas.openxmlformats.org/officeDocument/2006/relationships/image" Target="../media/image101.jp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jp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jp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4.png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jp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881994" y="6351422"/>
            <a:ext cx="487680" cy="3657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640"/>
              </a:lnSpc>
            </a:pPr>
            <a:r>
              <a:rPr sz="2400" spc="-325" dirty="0">
                <a:solidFill>
                  <a:srgbClr val="112C49"/>
                </a:solidFill>
                <a:latin typeface="Trebuchet MS"/>
                <a:cs typeface="Trebuchet MS"/>
              </a:rPr>
              <a:t>2022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0825353" y="6294686"/>
            <a:ext cx="755650" cy="523240"/>
          </a:xfrm>
          <a:custGeom>
            <a:avLst/>
            <a:gdLst/>
            <a:ahLst/>
            <a:cxnLst/>
            <a:rect l="l" t="t" r="r" b="b"/>
            <a:pathLst>
              <a:path w="755650" h="523240">
                <a:moveTo>
                  <a:pt x="755332" y="0"/>
                </a:moveTo>
                <a:lnTo>
                  <a:pt x="0" y="0"/>
                </a:lnTo>
                <a:lnTo>
                  <a:pt x="0" y="523214"/>
                </a:lnTo>
                <a:lnTo>
                  <a:pt x="755332" y="523214"/>
                </a:lnTo>
                <a:lnTo>
                  <a:pt x="75533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0918190" y="6334505"/>
            <a:ext cx="567055" cy="4267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075"/>
              </a:lnSpc>
            </a:pPr>
            <a:r>
              <a:rPr sz="2800" spc="-380" dirty="0">
                <a:solidFill>
                  <a:srgbClr val="112C49"/>
                </a:solidFill>
                <a:latin typeface="Trebuchet MS"/>
                <a:cs typeface="Trebuchet MS"/>
              </a:rPr>
              <a:t>2024</a:t>
            </a:r>
            <a:endParaRPr sz="2800">
              <a:latin typeface="Trebuchet MS"/>
              <a:cs typeface="Trebuchet MS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0" y="379"/>
            <a:ext cx="12192000" cy="6858000"/>
            <a:chOff x="0" y="379"/>
            <a:chExt cx="12192000" cy="6858000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379"/>
              <a:ext cx="12191999" cy="6857615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0052812" y="6471360"/>
              <a:ext cx="1336040" cy="277495"/>
            </a:xfrm>
            <a:custGeom>
              <a:avLst/>
              <a:gdLst/>
              <a:ahLst/>
              <a:cxnLst/>
              <a:rect l="l" t="t" r="r" b="b"/>
              <a:pathLst>
                <a:path w="1336040" h="277495">
                  <a:moveTo>
                    <a:pt x="1335658" y="0"/>
                  </a:moveTo>
                  <a:lnTo>
                    <a:pt x="0" y="0"/>
                  </a:lnTo>
                  <a:lnTo>
                    <a:pt x="0" y="276999"/>
                  </a:lnTo>
                  <a:lnTo>
                    <a:pt x="1335658" y="276999"/>
                  </a:lnTo>
                  <a:lnTo>
                    <a:pt x="1335658" y="0"/>
                  </a:lnTo>
                  <a:close/>
                </a:path>
              </a:pathLst>
            </a:custGeom>
            <a:solidFill>
              <a:srgbClr val="122C4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9601201" y="6428916"/>
            <a:ext cx="1693036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Bahnschrift"/>
                <a:cs typeface="Bahnschrift"/>
              </a:rPr>
              <a:t>©</a:t>
            </a:r>
            <a:r>
              <a:rPr sz="1200" spc="70" dirty="0">
                <a:solidFill>
                  <a:srgbClr val="FFFFFF"/>
                </a:solidFill>
                <a:latin typeface="Bahnschrift"/>
                <a:cs typeface="Bahnschrift"/>
              </a:rPr>
              <a:t> </a:t>
            </a:r>
            <a:r>
              <a:rPr sz="1200" dirty="0">
                <a:solidFill>
                  <a:srgbClr val="FFFFFF"/>
                </a:solidFill>
                <a:latin typeface="Bahnschrift"/>
                <a:cs typeface="Bahnschrift"/>
              </a:rPr>
              <a:t>2024</a:t>
            </a:r>
            <a:r>
              <a:rPr sz="1200" spc="85" dirty="0">
                <a:solidFill>
                  <a:srgbClr val="FFFFFF"/>
                </a:solidFill>
                <a:latin typeface="Bahnschrift"/>
                <a:cs typeface="Bahnschrift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Bahnschrift"/>
                <a:cs typeface="Bahnschrift"/>
              </a:rPr>
              <a:t>INIXINDO</a:t>
            </a:r>
            <a:endParaRPr sz="1200" dirty="0">
              <a:latin typeface="Bahnschrift"/>
              <a:cs typeface="Bahnschrift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602994" y="1843862"/>
            <a:ext cx="8418830" cy="1590040"/>
          </a:xfrm>
          <a:prstGeom prst="rect">
            <a:avLst/>
          </a:prstGeom>
        </p:spPr>
        <p:txBody>
          <a:bodyPr vert="horz" wrap="square" lIns="0" tIns="106045" rIns="0" bIns="0" rtlCol="0">
            <a:spAutoFit/>
          </a:bodyPr>
          <a:lstStyle/>
          <a:p>
            <a:pPr marL="12700" marR="5080">
              <a:lnSpc>
                <a:spcPts val="5830"/>
              </a:lnSpc>
              <a:spcBef>
                <a:spcPts val="835"/>
              </a:spcBef>
            </a:pPr>
            <a:r>
              <a:rPr sz="5400" dirty="0">
                <a:solidFill>
                  <a:srgbClr val="FFFFFF"/>
                </a:solidFill>
                <a:latin typeface="Calibri Light"/>
                <a:cs typeface="Calibri Light"/>
              </a:rPr>
              <a:t>Analisa</a:t>
            </a:r>
            <a:r>
              <a:rPr sz="5400" spc="-10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5400" dirty="0">
                <a:solidFill>
                  <a:srgbClr val="FFFFFF"/>
                </a:solidFill>
                <a:latin typeface="Calibri Light"/>
                <a:cs typeface="Calibri Light"/>
              </a:rPr>
              <a:t>dan</a:t>
            </a:r>
            <a:r>
              <a:rPr sz="5400" spc="-5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5400" spc="-475" dirty="0">
                <a:solidFill>
                  <a:srgbClr val="FFFFFF"/>
                </a:solidFill>
                <a:latin typeface="Calibri Light"/>
                <a:cs typeface="Calibri Light"/>
              </a:rPr>
              <a:t>T</a:t>
            </a:r>
            <a:r>
              <a:rPr sz="5400" spc="35" dirty="0">
                <a:solidFill>
                  <a:srgbClr val="FFFFFF"/>
                </a:solidFill>
                <a:latin typeface="Calibri Light"/>
                <a:cs typeface="Calibri Light"/>
              </a:rPr>
              <a:t>e</a:t>
            </a:r>
            <a:r>
              <a:rPr sz="5400" spc="-30" dirty="0">
                <a:solidFill>
                  <a:srgbClr val="FFFFFF"/>
                </a:solidFill>
                <a:latin typeface="Calibri Light"/>
                <a:cs typeface="Calibri Light"/>
              </a:rPr>
              <a:t>s</a:t>
            </a:r>
            <a:r>
              <a:rPr sz="5400" spc="35" dirty="0">
                <a:solidFill>
                  <a:srgbClr val="FFFFFF"/>
                </a:solidFill>
                <a:latin typeface="Calibri Light"/>
                <a:cs typeface="Calibri Light"/>
              </a:rPr>
              <a:t>t</a:t>
            </a:r>
            <a:r>
              <a:rPr sz="5400" spc="-7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5400" spc="-10" dirty="0">
                <a:solidFill>
                  <a:srgbClr val="FFFFFF"/>
                </a:solidFill>
                <a:latin typeface="Calibri Light"/>
                <a:cs typeface="Calibri Light"/>
              </a:rPr>
              <a:t>Penetrasi </a:t>
            </a:r>
            <a:r>
              <a:rPr sz="5400" dirty="0">
                <a:solidFill>
                  <a:srgbClr val="FFFFFF"/>
                </a:solidFill>
                <a:latin typeface="Calibri Light"/>
                <a:cs typeface="Calibri Light"/>
              </a:rPr>
              <a:t>Keamanan</a:t>
            </a:r>
            <a:r>
              <a:rPr sz="5400" spc="-20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5400" spc="-35" dirty="0">
                <a:solidFill>
                  <a:srgbClr val="FFFFFF"/>
                </a:solidFill>
                <a:latin typeface="Calibri Light"/>
                <a:cs typeface="Calibri Light"/>
              </a:rPr>
              <a:t>Teknologi</a:t>
            </a:r>
            <a:r>
              <a:rPr sz="5400" spc="-204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5400" spc="-10" dirty="0">
                <a:solidFill>
                  <a:srgbClr val="FFFFFF"/>
                </a:solidFill>
                <a:latin typeface="Calibri Light"/>
                <a:cs typeface="Calibri Light"/>
              </a:rPr>
              <a:t>Informasi</a:t>
            </a:r>
            <a:endParaRPr sz="5400">
              <a:latin typeface="Calibri Light"/>
              <a:cs typeface="Calibri Ligh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-1"/>
            <a:ext cx="4571999" cy="68579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71169" rIns="0" bIns="0" rtlCol="0">
            <a:spAutoFit/>
          </a:bodyPr>
          <a:lstStyle/>
          <a:p>
            <a:pPr marL="4603115">
              <a:lnSpc>
                <a:spcPct val="100000"/>
              </a:lnSpc>
              <a:spcBef>
                <a:spcPts val="110"/>
              </a:spcBef>
            </a:pPr>
            <a:r>
              <a:rPr spc="170" dirty="0"/>
              <a:t>What</a:t>
            </a:r>
            <a:r>
              <a:rPr spc="-90" dirty="0"/>
              <a:t> </a:t>
            </a:r>
            <a:r>
              <a:rPr dirty="0"/>
              <a:t>is</a:t>
            </a:r>
            <a:r>
              <a:rPr spc="-75" dirty="0"/>
              <a:t> </a:t>
            </a:r>
            <a:r>
              <a:rPr dirty="0"/>
              <a:t>Penetration</a:t>
            </a:r>
            <a:r>
              <a:rPr spc="-65" dirty="0"/>
              <a:t> </a:t>
            </a:r>
            <a:r>
              <a:rPr spc="120" dirty="0"/>
              <a:t>Testing?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xfrm>
            <a:off x="10881994" y="6351422"/>
            <a:ext cx="487679" cy="3334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640"/>
              </a:lnSpc>
            </a:pPr>
            <a:r>
              <a:rPr spc="-325" dirty="0"/>
              <a:t>202</a:t>
            </a:r>
            <a:r>
              <a:rPr lang="en-US" spc="-325" dirty="0"/>
              <a:t>4</a:t>
            </a:r>
            <a:endParaRPr spc="-325" dirty="0"/>
          </a:p>
        </p:txBody>
      </p:sp>
      <p:sp>
        <p:nvSpPr>
          <p:cNvPr id="4" name="object 4"/>
          <p:cNvSpPr txBox="1"/>
          <p:nvPr/>
        </p:nvSpPr>
        <p:spPr>
          <a:xfrm>
            <a:off x="5221351" y="2018791"/>
            <a:ext cx="6252845" cy="3378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93040">
              <a:lnSpc>
                <a:spcPct val="111100"/>
              </a:lnSpc>
              <a:spcBef>
                <a:spcPts val="100"/>
              </a:spcBef>
            </a:pPr>
            <a:r>
              <a:rPr sz="1800" spc="-10" dirty="0">
                <a:solidFill>
                  <a:srgbClr val="3B3939"/>
                </a:solidFill>
                <a:latin typeface="Roboto"/>
                <a:cs typeface="Roboto"/>
              </a:rPr>
              <a:t>Penetration</a:t>
            </a:r>
            <a:r>
              <a:rPr sz="1800" spc="-7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800" spc="-10" dirty="0">
                <a:solidFill>
                  <a:srgbClr val="3B3939"/>
                </a:solidFill>
                <a:latin typeface="Roboto"/>
                <a:cs typeface="Roboto"/>
              </a:rPr>
              <a:t>testing</a:t>
            </a:r>
            <a:r>
              <a:rPr sz="1800" spc="-4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800" spc="-10" dirty="0">
                <a:solidFill>
                  <a:srgbClr val="3B3939"/>
                </a:solidFill>
                <a:latin typeface="Roboto"/>
                <a:cs typeface="Roboto"/>
              </a:rPr>
              <a:t>simulates</a:t>
            </a:r>
            <a:r>
              <a:rPr sz="1800" spc="-7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800" spc="-85" dirty="0">
                <a:solidFill>
                  <a:srgbClr val="3B3939"/>
                </a:solidFill>
                <a:latin typeface="Roboto"/>
                <a:cs typeface="Roboto"/>
              </a:rPr>
              <a:t>real-</a:t>
            </a:r>
            <a:r>
              <a:rPr sz="1800" dirty="0">
                <a:solidFill>
                  <a:srgbClr val="3B3939"/>
                </a:solidFill>
                <a:latin typeface="Roboto"/>
                <a:cs typeface="Roboto"/>
              </a:rPr>
              <a:t>world</a:t>
            </a:r>
            <a:r>
              <a:rPr sz="1800" spc="-6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800" spc="-10" dirty="0">
                <a:solidFill>
                  <a:srgbClr val="3B3939"/>
                </a:solidFill>
                <a:latin typeface="Roboto"/>
                <a:cs typeface="Roboto"/>
              </a:rPr>
              <a:t>attack</a:t>
            </a:r>
            <a:r>
              <a:rPr sz="1800" spc="-8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800" spc="-10" dirty="0">
                <a:solidFill>
                  <a:srgbClr val="3B3939"/>
                </a:solidFill>
                <a:latin typeface="Roboto"/>
                <a:cs typeface="Roboto"/>
              </a:rPr>
              <a:t>scenarios</a:t>
            </a:r>
            <a:r>
              <a:rPr sz="1800" spc="-8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800" spc="-25" dirty="0">
                <a:solidFill>
                  <a:srgbClr val="3B3939"/>
                </a:solidFill>
                <a:latin typeface="Roboto"/>
                <a:cs typeface="Roboto"/>
              </a:rPr>
              <a:t>to </a:t>
            </a:r>
            <a:r>
              <a:rPr sz="1800" spc="-10" dirty="0">
                <a:solidFill>
                  <a:srgbClr val="3B3939"/>
                </a:solidFill>
                <a:latin typeface="Roboto"/>
                <a:cs typeface="Roboto"/>
              </a:rPr>
              <a:t>identify</a:t>
            </a:r>
            <a:r>
              <a:rPr sz="1800" spc="-5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800" spc="-10" dirty="0">
                <a:solidFill>
                  <a:srgbClr val="3B3939"/>
                </a:solidFill>
                <a:latin typeface="Roboto"/>
                <a:cs typeface="Roboto"/>
              </a:rPr>
              <a:t>exploitable</a:t>
            </a:r>
            <a:r>
              <a:rPr sz="1800" spc="-3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800" spc="-20" dirty="0">
                <a:solidFill>
                  <a:srgbClr val="3B3939"/>
                </a:solidFill>
                <a:latin typeface="Roboto"/>
                <a:cs typeface="Roboto"/>
              </a:rPr>
              <a:t>vulnerabilities</a:t>
            </a:r>
            <a:r>
              <a:rPr sz="1800" spc="-4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800" dirty="0">
                <a:solidFill>
                  <a:srgbClr val="3B3939"/>
                </a:solidFill>
                <a:latin typeface="Roboto"/>
                <a:cs typeface="Roboto"/>
              </a:rPr>
              <a:t>in</a:t>
            </a:r>
            <a:r>
              <a:rPr sz="1800" spc="-3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800" spc="-10" dirty="0">
                <a:solidFill>
                  <a:srgbClr val="3B3939"/>
                </a:solidFill>
                <a:latin typeface="Roboto"/>
                <a:cs typeface="Roboto"/>
              </a:rPr>
              <a:t>your</a:t>
            </a:r>
            <a:r>
              <a:rPr sz="1800" spc="-5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800" spc="-10" dirty="0">
                <a:solidFill>
                  <a:srgbClr val="3B3939"/>
                </a:solidFill>
                <a:latin typeface="Roboto"/>
                <a:cs typeface="Roboto"/>
              </a:rPr>
              <a:t>systems.</a:t>
            </a:r>
            <a:endParaRPr sz="1800" dirty="0">
              <a:latin typeface="Roboto"/>
              <a:cs typeface="Roboto"/>
            </a:endParaRPr>
          </a:p>
          <a:p>
            <a:pPr>
              <a:lnSpc>
                <a:spcPct val="100000"/>
              </a:lnSpc>
              <a:spcBef>
                <a:spcPts val="475"/>
              </a:spcBef>
            </a:pPr>
            <a:endParaRPr sz="1800" dirty="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800" dirty="0">
                <a:solidFill>
                  <a:srgbClr val="3B3939"/>
                </a:solidFill>
                <a:latin typeface="Roboto"/>
                <a:cs typeface="Roboto"/>
              </a:rPr>
              <a:t>Help</a:t>
            </a:r>
            <a:r>
              <a:rPr sz="1800" spc="-2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800" dirty="0">
                <a:solidFill>
                  <a:srgbClr val="3B3939"/>
                </a:solidFill>
                <a:latin typeface="Roboto"/>
                <a:cs typeface="Roboto"/>
              </a:rPr>
              <a:t>in</a:t>
            </a:r>
            <a:r>
              <a:rPr sz="1800" spc="-10" dirty="0">
                <a:solidFill>
                  <a:srgbClr val="3B3939"/>
                </a:solidFill>
                <a:latin typeface="Roboto"/>
                <a:cs typeface="Roboto"/>
              </a:rPr>
              <a:t> determining</a:t>
            </a:r>
            <a:r>
              <a:rPr sz="1800" spc="-2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800" spc="-10" dirty="0">
                <a:solidFill>
                  <a:srgbClr val="3B3939"/>
                </a:solidFill>
                <a:latin typeface="Roboto"/>
                <a:cs typeface="Roboto"/>
              </a:rPr>
              <a:t>feasibility</a:t>
            </a:r>
            <a:r>
              <a:rPr sz="1800" spc="-1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800" dirty="0">
                <a:solidFill>
                  <a:srgbClr val="3B3939"/>
                </a:solidFill>
                <a:latin typeface="Roboto"/>
                <a:cs typeface="Roboto"/>
              </a:rPr>
              <a:t>of</a:t>
            </a:r>
            <a:r>
              <a:rPr sz="1800" spc="-2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800" dirty="0">
                <a:solidFill>
                  <a:srgbClr val="3B3939"/>
                </a:solidFill>
                <a:latin typeface="Roboto"/>
                <a:cs typeface="Roboto"/>
              </a:rPr>
              <a:t>a</a:t>
            </a:r>
            <a:r>
              <a:rPr sz="1800" spc="-3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800" dirty="0">
                <a:solidFill>
                  <a:srgbClr val="3B3939"/>
                </a:solidFill>
                <a:latin typeface="Roboto"/>
                <a:cs typeface="Roboto"/>
              </a:rPr>
              <a:t>set</a:t>
            </a:r>
            <a:r>
              <a:rPr sz="1800" spc="-3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800" dirty="0">
                <a:solidFill>
                  <a:srgbClr val="3B3939"/>
                </a:solidFill>
                <a:latin typeface="Roboto"/>
                <a:cs typeface="Roboto"/>
              </a:rPr>
              <a:t>of</a:t>
            </a:r>
            <a:r>
              <a:rPr sz="1800" spc="-2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800" spc="-10" dirty="0">
                <a:solidFill>
                  <a:srgbClr val="3B3939"/>
                </a:solidFill>
                <a:latin typeface="Roboto"/>
                <a:cs typeface="Roboto"/>
              </a:rPr>
              <a:t>attack</a:t>
            </a:r>
            <a:r>
              <a:rPr sz="1800" spc="-5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800" spc="-10" dirty="0">
                <a:solidFill>
                  <a:srgbClr val="3B3939"/>
                </a:solidFill>
                <a:latin typeface="Roboto"/>
                <a:cs typeface="Roboto"/>
              </a:rPr>
              <a:t>vectors</a:t>
            </a:r>
            <a:r>
              <a:rPr sz="1800" spc="-5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800" spc="-25" dirty="0">
                <a:solidFill>
                  <a:srgbClr val="3B3939"/>
                </a:solidFill>
                <a:latin typeface="Roboto"/>
                <a:cs typeface="Roboto"/>
              </a:rPr>
              <a:t>and</a:t>
            </a:r>
            <a:endParaRPr sz="1800" dirty="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sz="1800" spc="-10" dirty="0">
                <a:solidFill>
                  <a:srgbClr val="3B3939"/>
                </a:solidFill>
                <a:latin typeface="Roboto"/>
                <a:cs typeface="Roboto"/>
              </a:rPr>
              <a:t>determine</a:t>
            </a:r>
            <a:r>
              <a:rPr sz="1800" spc="-7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800" spc="-10" dirty="0">
                <a:solidFill>
                  <a:srgbClr val="3B3939"/>
                </a:solidFill>
                <a:latin typeface="Roboto"/>
                <a:cs typeface="Roboto"/>
              </a:rPr>
              <a:t>potential</a:t>
            </a:r>
            <a:r>
              <a:rPr sz="1800" spc="-4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800" spc="-10" dirty="0">
                <a:solidFill>
                  <a:srgbClr val="3B3939"/>
                </a:solidFill>
                <a:latin typeface="Roboto"/>
                <a:cs typeface="Roboto"/>
              </a:rPr>
              <a:t>business</a:t>
            </a:r>
            <a:r>
              <a:rPr sz="1800" spc="-4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800" dirty="0">
                <a:solidFill>
                  <a:srgbClr val="3B3939"/>
                </a:solidFill>
                <a:latin typeface="Roboto"/>
                <a:cs typeface="Roboto"/>
              </a:rPr>
              <a:t>impact</a:t>
            </a:r>
            <a:r>
              <a:rPr sz="1800" spc="-5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800" dirty="0">
                <a:solidFill>
                  <a:srgbClr val="3B3939"/>
                </a:solidFill>
                <a:latin typeface="Roboto"/>
                <a:cs typeface="Roboto"/>
              </a:rPr>
              <a:t>of</a:t>
            </a:r>
            <a:r>
              <a:rPr sz="1800" spc="-3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800" dirty="0">
                <a:solidFill>
                  <a:srgbClr val="3B3939"/>
                </a:solidFill>
                <a:latin typeface="Roboto"/>
                <a:cs typeface="Roboto"/>
              </a:rPr>
              <a:t>a</a:t>
            </a:r>
            <a:r>
              <a:rPr sz="1800" spc="-5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800" spc="-10" dirty="0">
                <a:solidFill>
                  <a:srgbClr val="3B3939"/>
                </a:solidFill>
                <a:latin typeface="Roboto"/>
                <a:cs typeface="Roboto"/>
              </a:rPr>
              <a:t>successful</a:t>
            </a:r>
            <a:r>
              <a:rPr sz="1800" spc="-6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800" spc="-10" dirty="0">
                <a:solidFill>
                  <a:srgbClr val="3B3939"/>
                </a:solidFill>
                <a:latin typeface="Roboto"/>
                <a:cs typeface="Roboto"/>
              </a:rPr>
              <a:t>attack.</a:t>
            </a:r>
            <a:endParaRPr sz="1800" dirty="0">
              <a:latin typeface="Roboto"/>
              <a:cs typeface="Roboto"/>
            </a:endParaRPr>
          </a:p>
          <a:p>
            <a:pPr>
              <a:lnSpc>
                <a:spcPct val="100000"/>
              </a:lnSpc>
              <a:spcBef>
                <a:spcPts val="240"/>
              </a:spcBef>
            </a:pPr>
            <a:endParaRPr sz="1800" dirty="0">
              <a:latin typeface="Roboto"/>
              <a:cs typeface="Roboto"/>
            </a:endParaRPr>
          </a:p>
          <a:p>
            <a:pPr marL="12700" marR="5080">
              <a:lnSpc>
                <a:spcPct val="111100"/>
              </a:lnSpc>
            </a:pPr>
            <a:r>
              <a:rPr sz="1800" dirty="0">
                <a:solidFill>
                  <a:srgbClr val="3B3939"/>
                </a:solidFill>
                <a:latin typeface="Roboto"/>
                <a:cs typeface="Roboto"/>
              </a:rPr>
              <a:t>Provide</a:t>
            </a:r>
            <a:r>
              <a:rPr sz="1800" spc="-6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800" dirty="0">
                <a:solidFill>
                  <a:srgbClr val="3B3939"/>
                </a:solidFill>
                <a:latin typeface="Roboto"/>
                <a:cs typeface="Roboto"/>
              </a:rPr>
              <a:t>a</a:t>
            </a:r>
            <a:r>
              <a:rPr sz="1800" spc="-6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800" spc="-10" dirty="0">
                <a:solidFill>
                  <a:srgbClr val="3B3939"/>
                </a:solidFill>
                <a:latin typeface="Roboto"/>
                <a:cs typeface="Roboto"/>
              </a:rPr>
              <a:t>comprehensive</a:t>
            </a:r>
            <a:r>
              <a:rPr sz="1800" spc="-7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800" spc="-10" dirty="0">
                <a:solidFill>
                  <a:srgbClr val="3B3939"/>
                </a:solidFill>
                <a:latin typeface="Roboto"/>
                <a:cs typeface="Roboto"/>
              </a:rPr>
              <a:t>approach</a:t>
            </a:r>
            <a:r>
              <a:rPr sz="1800" spc="-8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800" dirty="0">
                <a:solidFill>
                  <a:srgbClr val="3B3939"/>
                </a:solidFill>
                <a:latin typeface="Roboto"/>
                <a:cs typeface="Roboto"/>
              </a:rPr>
              <a:t>for</a:t>
            </a:r>
            <a:r>
              <a:rPr sz="1800" spc="-5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800" spc="-10" dirty="0">
                <a:solidFill>
                  <a:srgbClr val="3B3939"/>
                </a:solidFill>
                <a:latin typeface="Roboto"/>
                <a:cs typeface="Roboto"/>
              </a:rPr>
              <a:t>preparation</a:t>
            </a:r>
            <a:r>
              <a:rPr sz="1800" spc="-4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800" dirty="0">
                <a:solidFill>
                  <a:srgbClr val="3B3939"/>
                </a:solidFill>
                <a:latin typeface="Roboto"/>
                <a:cs typeface="Roboto"/>
              </a:rPr>
              <a:t>steps</a:t>
            </a:r>
            <a:r>
              <a:rPr sz="1800" spc="-6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800" spc="-20" dirty="0">
                <a:solidFill>
                  <a:srgbClr val="3B3939"/>
                </a:solidFill>
                <a:latin typeface="Roboto"/>
                <a:cs typeface="Roboto"/>
              </a:rPr>
              <a:t>that </a:t>
            </a:r>
            <a:r>
              <a:rPr sz="1800" dirty="0">
                <a:solidFill>
                  <a:srgbClr val="3B3939"/>
                </a:solidFill>
                <a:latin typeface="Roboto"/>
                <a:cs typeface="Roboto"/>
              </a:rPr>
              <a:t>can</a:t>
            </a:r>
            <a:r>
              <a:rPr sz="1800" spc="-6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800" dirty="0">
                <a:solidFill>
                  <a:srgbClr val="3B3939"/>
                </a:solidFill>
                <a:latin typeface="Roboto"/>
                <a:cs typeface="Roboto"/>
              </a:rPr>
              <a:t>be</a:t>
            </a:r>
            <a:r>
              <a:rPr sz="1800" spc="-5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800" dirty="0">
                <a:solidFill>
                  <a:srgbClr val="3B3939"/>
                </a:solidFill>
                <a:latin typeface="Roboto"/>
                <a:cs typeface="Roboto"/>
              </a:rPr>
              <a:t>taken</a:t>
            </a:r>
            <a:r>
              <a:rPr sz="1800" spc="-6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800" dirty="0">
                <a:solidFill>
                  <a:srgbClr val="3B3939"/>
                </a:solidFill>
                <a:latin typeface="Roboto"/>
                <a:cs typeface="Roboto"/>
              </a:rPr>
              <a:t>to</a:t>
            </a:r>
            <a:r>
              <a:rPr sz="1800" spc="-4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800" spc="-10" dirty="0">
                <a:solidFill>
                  <a:srgbClr val="3B3939"/>
                </a:solidFill>
                <a:latin typeface="Roboto"/>
                <a:cs typeface="Roboto"/>
              </a:rPr>
              <a:t>prevent</a:t>
            </a:r>
            <a:r>
              <a:rPr sz="1800" spc="-5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800" spc="-10" dirty="0">
                <a:solidFill>
                  <a:srgbClr val="3B3939"/>
                </a:solidFill>
                <a:latin typeface="Roboto"/>
                <a:cs typeface="Roboto"/>
              </a:rPr>
              <a:t>upcoming</a:t>
            </a:r>
            <a:r>
              <a:rPr sz="1800" spc="-6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800" spc="-10" dirty="0">
                <a:solidFill>
                  <a:srgbClr val="3B3939"/>
                </a:solidFill>
                <a:latin typeface="Roboto"/>
                <a:cs typeface="Roboto"/>
              </a:rPr>
              <a:t>exploitation.</a:t>
            </a:r>
            <a:endParaRPr sz="1800" dirty="0">
              <a:latin typeface="Roboto"/>
              <a:cs typeface="Roboto"/>
            </a:endParaRPr>
          </a:p>
          <a:p>
            <a:pPr>
              <a:lnSpc>
                <a:spcPct val="100000"/>
              </a:lnSpc>
              <a:spcBef>
                <a:spcPts val="480"/>
              </a:spcBef>
            </a:pPr>
            <a:endParaRPr sz="1800" dirty="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solidFill>
                  <a:srgbClr val="3B3939"/>
                </a:solidFill>
                <a:latin typeface="Roboto"/>
                <a:cs typeface="Roboto"/>
              </a:rPr>
              <a:t>Evaluate</a:t>
            </a:r>
            <a:r>
              <a:rPr sz="1800" spc="-7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800" dirty="0">
                <a:solidFill>
                  <a:srgbClr val="3B3939"/>
                </a:solidFill>
                <a:latin typeface="Roboto"/>
                <a:cs typeface="Roboto"/>
              </a:rPr>
              <a:t>the</a:t>
            </a:r>
            <a:r>
              <a:rPr sz="1800" spc="-5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800" dirty="0">
                <a:solidFill>
                  <a:srgbClr val="3B3939"/>
                </a:solidFill>
                <a:latin typeface="Roboto"/>
                <a:cs typeface="Roboto"/>
              </a:rPr>
              <a:t>efficiency</a:t>
            </a:r>
            <a:r>
              <a:rPr sz="1800" spc="-7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800" dirty="0">
                <a:solidFill>
                  <a:srgbClr val="3B3939"/>
                </a:solidFill>
                <a:latin typeface="Roboto"/>
                <a:cs typeface="Roboto"/>
              </a:rPr>
              <a:t>of</a:t>
            </a:r>
            <a:r>
              <a:rPr sz="1800" spc="-4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800" spc="-10" dirty="0">
                <a:solidFill>
                  <a:srgbClr val="3B3939"/>
                </a:solidFill>
                <a:latin typeface="Roboto"/>
                <a:cs typeface="Roboto"/>
              </a:rPr>
              <a:t>network</a:t>
            </a:r>
            <a:r>
              <a:rPr sz="1800" spc="-6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800" spc="-10" dirty="0">
                <a:solidFill>
                  <a:srgbClr val="3B3939"/>
                </a:solidFill>
                <a:latin typeface="Roboto"/>
                <a:cs typeface="Roboto"/>
              </a:rPr>
              <a:t>security</a:t>
            </a:r>
            <a:r>
              <a:rPr sz="1800" spc="-6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800" dirty="0">
                <a:solidFill>
                  <a:srgbClr val="3B3939"/>
                </a:solidFill>
                <a:latin typeface="Roboto"/>
                <a:cs typeface="Roboto"/>
              </a:rPr>
              <a:t>devices</a:t>
            </a:r>
            <a:r>
              <a:rPr sz="1800" spc="-8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800" spc="-10" dirty="0">
                <a:solidFill>
                  <a:srgbClr val="3B3939"/>
                </a:solidFill>
                <a:latin typeface="Roboto"/>
                <a:cs typeface="Roboto"/>
              </a:rPr>
              <a:t>such</a:t>
            </a:r>
            <a:r>
              <a:rPr sz="1800" spc="-7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800" spc="-25" dirty="0">
                <a:solidFill>
                  <a:srgbClr val="3B3939"/>
                </a:solidFill>
                <a:latin typeface="Roboto"/>
                <a:cs typeface="Roboto"/>
              </a:rPr>
              <a:t>as</a:t>
            </a:r>
            <a:endParaRPr sz="1800" dirty="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  <a:spcBef>
                <a:spcPts val="244"/>
              </a:spcBef>
            </a:pPr>
            <a:r>
              <a:rPr sz="1800" dirty="0">
                <a:solidFill>
                  <a:srgbClr val="3B3939"/>
                </a:solidFill>
                <a:latin typeface="Roboto"/>
                <a:cs typeface="Roboto"/>
              </a:rPr>
              <a:t>firewalls,</a:t>
            </a:r>
            <a:r>
              <a:rPr sz="1800" spc="-5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800" spc="-10" dirty="0">
                <a:solidFill>
                  <a:srgbClr val="3B3939"/>
                </a:solidFill>
                <a:latin typeface="Roboto"/>
                <a:cs typeface="Roboto"/>
              </a:rPr>
              <a:t>routers,</a:t>
            </a:r>
            <a:r>
              <a:rPr sz="1800" spc="-6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800" dirty="0">
                <a:solidFill>
                  <a:srgbClr val="3B3939"/>
                </a:solidFill>
                <a:latin typeface="Roboto"/>
                <a:cs typeface="Roboto"/>
              </a:rPr>
              <a:t>and</a:t>
            </a:r>
            <a:r>
              <a:rPr sz="1800" spc="-4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800" dirty="0">
                <a:solidFill>
                  <a:srgbClr val="3B3939"/>
                </a:solidFill>
                <a:latin typeface="Roboto"/>
                <a:cs typeface="Roboto"/>
              </a:rPr>
              <a:t>web</a:t>
            </a:r>
            <a:r>
              <a:rPr sz="1800" spc="-4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800" spc="-10" dirty="0">
                <a:solidFill>
                  <a:srgbClr val="3B3939"/>
                </a:solidFill>
                <a:latin typeface="Roboto"/>
                <a:cs typeface="Roboto"/>
              </a:rPr>
              <a:t>servers.</a:t>
            </a:r>
            <a:endParaRPr sz="1800" dirty="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620000" y="-1"/>
            <a:ext cx="4572000" cy="6858000"/>
            <a:chOff x="7620000" y="-1"/>
            <a:chExt cx="4572000" cy="6858000"/>
          </a:xfrm>
        </p:grpSpPr>
        <p:pic>
          <p:nvPicPr>
            <p:cNvPr id="3" name="object 3">
              <a:hlinkClick r:id="rId3"/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731472" y="6495019"/>
              <a:ext cx="1371274" cy="28265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620000" y="-1"/>
              <a:ext cx="4572000" cy="6857999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452247" rIns="0" bIns="0" rtlCol="0">
            <a:spAutoFit/>
          </a:bodyPr>
          <a:lstStyle/>
          <a:p>
            <a:pPr marL="12700" marR="5080">
              <a:lnSpc>
                <a:spcPts val="4600"/>
              </a:lnSpc>
              <a:spcBef>
                <a:spcPts val="45"/>
              </a:spcBef>
            </a:pPr>
            <a:r>
              <a:rPr spc="110" dirty="0"/>
              <a:t>Database</a:t>
            </a:r>
            <a:r>
              <a:rPr spc="-145" dirty="0"/>
              <a:t> </a:t>
            </a:r>
            <a:r>
              <a:rPr spc="-10" dirty="0"/>
              <a:t>Penetration </a:t>
            </a:r>
            <a:r>
              <a:rPr spc="85" dirty="0"/>
              <a:t>Testing</a:t>
            </a:r>
            <a:r>
              <a:rPr spc="-140" dirty="0"/>
              <a:t> </a:t>
            </a:r>
            <a:r>
              <a:rPr spc="180" dirty="0"/>
              <a:t>Methodology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ubTitle" idx="4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1200"/>
              </a:lnSpc>
              <a:spcBef>
                <a:spcPts val="95"/>
              </a:spcBef>
            </a:pPr>
            <a:r>
              <a:rPr sz="1800" dirty="0">
                <a:latin typeface="Roboto"/>
                <a:cs typeface="Roboto"/>
              </a:rPr>
              <a:t>This</a:t>
            </a:r>
            <a:r>
              <a:rPr sz="1800" spc="-70" dirty="0">
                <a:latin typeface="Roboto"/>
                <a:cs typeface="Roboto"/>
              </a:rPr>
              <a:t> </a:t>
            </a:r>
            <a:r>
              <a:rPr sz="1800" spc="-20" dirty="0">
                <a:latin typeface="Roboto"/>
                <a:cs typeface="Roboto"/>
              </a:rPr>
              <a:t>presentation</a:t>
            </a:r>
            <a:r>
              <a:rPr sz="1800" spc="-75" dirty="0">
                <a:latin typeface="Roboto"/>
                <a:cs typeface="Roboto"/>
              </a:rPr>
              <a:t> </a:t>
            </a:r>
            <a:r>
              <a:rPr sz="1800" dirty="0">
                <a:latin typeface="Roboto"/>
                <a:cs typeface="Roboto"/>
              </a:rPr>
              <a:t>will</a:t>
            </a:r>
            <a:r>
              <a:rPr sz="1800" spc="-60" dirty="0">
                <a:latin typeface="Roboto"/>
                <a:cs typeface="Roboto"/>
              </a:rPr>
              <a:t> </a:t>
            </a:r>
            <a:r>
              <a:rPr sz="1800" spc="-10" dirty="0">
                <a:latin typeface="Roboto"/>
                <a:cs typeface="Roboto"/>
              </a:rPr>
              <a:t>outline</a:t>
            </a:r>
            <a:r>
              <a:rPr sz="1800" spc="-55" dirty="0">
                <a:latin typeface="Roboto"/>
                <a:cs typeface="Roboto"/>
              </a:rPr>
              <a:t> </a:t>
            </a:r>
            <a:r>
              <a:rPr sz="1800" dirty="0">
                <a:latin typeface="Roboto"/>
                <a:cs typeface="Roboto"/>
              </a:rPr>
              <a:t>the</a:t>
            </a:r>
            <a:r>
              <a:rPr sz="1800" spc="-75" dirty="0">
                <a:latin typeface="Roboto"/>
                <a:cs typeface="Roboto"/>
              </a:rPr>
              <a:t> </a:t>
            </a:r>
            <a:r>
              <a:rPr sz="1800" dirty="0">
                <a:latin typeface="Roboto"/>
                <a:cs typeface="Roboto"/>
              </a:rPr>
              <a:t>key</a:t>
            </a:r>
            <a:r>
              <a:rPr sz="1800" spc="-75" dirty="0">
                <a:latin typeface="Roboto"/>
                <a:cs typeface="Roboto"/>
              </a:rPr>
              <a:t> </a:t>
            </a:r>
            <a:r>
              <a:rPr sz="1800" dirty="0">
                <a:latin typeface="Roboto"/>
                <a:cs typeface="Roboto"/>
              </a:rPr>
              <a:t>steps</a:t>
            </a:r>
            <a:r>
              <a:rPr sz="1800" spc="-65" dirty="0">
                <a:latin typeface="Roboto"/>
                <a:cs typeface="Roboto"/>
              </a:rPr>
              <a:t> </a:t>
            </a:r>
            <a:r>
              <a:rPr sz="1800" spc="-25" dirty="0">
                <a:latin typeface="Roboto"/>
                <a:cs typeface="Roboto"/>
              </a:rPr>
              <a:t>and </a:t>
            </a:r>
            <a:r>
              <a:rPr sz="1800" spc="-20" dirty="0">
                <a:latin typeface="Roboto"/>
                <a:cs typeface="Roboto"/>
              </a:rPr>
              <a:t>considerations</a:t>
            </a:r>
            <a:r>
              <a:rPr sz="1800" spc="-50" dirty="0">
                <a:latin typeface="Roboto"/>
                <a:cs typeface="Roboto"/>
              </a:rPr>
              <a:t> </a:t>
            </a:r>
            <a:r>
              <a:rPr sz="1800" spc="-10" dirty="0">
                <a:latin typeface="Roboto"/>
                <a:cs typeface="Roboto"/>
              </a:rPr>
              <a:t>involved</a:t>
            </a:r>
            <a:r>
              <a:rPr sz="1800" spc="-20" dirty="0">
                <a:latin typeface="Roboto"/>
                <a:cs typeface="Roboto"/>
              </a:rPr>
              <a:t> </a:t>
            </a:r>
            <a:r>
              <a:rPr sz="1800" dirty="0">
                <a:latin typeface="Roboto"/>
                <a:cs typeface="Roboto"/>
              </a:rPr>
              <a:t>in</a:t>
            </a:r>
            <a:r>
              <a:rPr sz="1800" spc="-10" dirty="0">
                <a:latin typeface="Roboto"/>
                <a:cs typeface="Roboto"/>
              </a:rPr>
              <a:t> </a:t>
            </a:r>
            <a:r>
              <a:rPr sz="1800" spc="-20" dirty="0">
                <a:latin typeface="Roboto"/>
                <a:cs typeface="Roboto"/>
              </a:rPr>
              <a:t>conducting</a:t>
            </a:r>
            <a:r>
              <a:rPr sz="1800" spc="-40" dirty="0">
                <a:latin typeface="Roboto"/>
                <a:cs typeface="Roboto"/>
              </a:rPr>
              <a:t> </a:t>
            </a:r>
            <a:r>
              <a:rPr sz="1800" dirty="0">
                <a:latin typeface="Roboto"/>
                <a:cs typeface="Roboto"/>
              </a:rPr>
              <a:t>effective</a:t>
            </a:r>
            <a:r>
              <a:rPr sz="1800" spc="-35" dirty="0">
                <a:latin typeface="Roboto"/>
                <a:cs typeface="Roboto"/>
              </a:rPr>
              <a:t> </a:t>
            </a:r>
            <a:r>
              <a:rPr sz="1800" spc="-10" dirty="0">
                <a:latin typeface="Roboto"/>
                <a:cs typeface="Roboto"/>
              </a:rPr>
              <a:t>database </a:t>
            </a:r>
            <a:r>
              <a:rPr sz="1800" spc="-20" dirty="0">
                <a:latin typeface="Roboto"/>
                <a:cs typeface="Roboto"/>
              </a:rPr>
              <a:t>penetration</a:t>
            </a:r>
            <a:r>
              <a:rPr sz="1800" spc="-10" dirty="0">
                <a:latin typeface="Roboto"/>
                <a:cs typeface="Roboto"/>
              </a:rPr>
              <a:t> testing.</a:t>
            </a:r>
            <a:endParaRPr sz="1800" dirty="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519409" y="6397523"/>
            <a:ext cx="260628" cy="282777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0881994" y="6351422"/>
            <a:ext cx="487680" cy="3334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640"/>
              </a:lnSpc>
            </a:pPr>
            <a:r>
              <a:rPr sz="2400" spc="-325" dirty="0">
                <a:solidFill>
                  <a:srgbClr val="112C49"/>
                </a:solidFill>
                <a:latin typeface="Trebuchet MS"/>
                <a:cs typeface="Trebuchet MS"/>
              </a:rPr>
              <a:t>202</a:t>
            </a:r>
            <a:r>
              <a:rPr lang="en-US" sz="2400" spc="-325" dirty="0">
                <a:solidFill>
                  <a:srgbClr val="112C49"/>
                </a:solidFill>
                <a:latin typeface="Trebuchet MS"/>
                <a:cs typeface="Trebuchet MS"/>
              </a:rPr>
              <a:t>4</a:t>
            </a:r>
            <a:endParaRPr sz="2400" dirty="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649020" y="2223338"/>
            <a:ext cx="9399905" cy="5911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140" dirty="0"/>
              <a:t>Reconnaissance</a:t>
            </a:r>
            <a:r>
              <a:rPr spc="-70" dirty="0"/>
              <a:t> </a:t>
            </a:r>
            <a:r>
              <a:rPr spc="140" dirty="0"/>
              <a:t>and</a:t>
            </a:r>
            <a:r>
              <a:rPr spc="-85" dirty="0"/>
              <a:t> </a:t>
            </a:r>
            <a:r>
              <a:rPr dirty="0"/>
              <a:t>Information</a:t>
            </a:r>
            <a:r>
              <a:rPr spc="-60" dirty="0"/>
              <a:t> </a:t>
            </a:r>
            <a:r>
              <a:rPr spc="35" dirty="0"/>
              <a:t>Gathering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49020" y="3233673"/>
            <a:ext cx="4944110" cy="11696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B1B27"/>
                </a:solidFill>
                <a:latin typeface="Trebuchet MS"/>
                <a:cs typeface="Trebuchet MS"/>
              </a:rPr>
              <a:t>Target</a:t>
            </a:r>
            <a:r>
              <a:rPr sz="2400" spc="95" dirty="0">
                <a:solidFill>
                  <a:srgbClr val="1B1B27"/>
                </a:solidFill>
                <a:latin typeface="Trebuchet MS"/>
                <a:cs typeface="Trebuchet MS"/>
              </a:rPr>
              <a:t> </a:t>
            </a:r>
            <a:r>
              <a:rPr sz="2400" spc="-10" dirty="0">
                <a:solidFill>
                  <a:srgbClr val="1B1B27"/>
                </a:solidFill>
                <a:latin typeface="Trebuchet MS"/>
                <a:cs typeface="Trebuchet MS"/>
              </a:rPr>
              <a:t>Identification</a:t>
            </a:r>
            <a:endParaRPr sz="2400" dirty="0">
              <a:latin typeface="Trebuchet MS"/>
              <a:cs typeface="Trebuchet MS"/>
            </a:endParaRPr>
          </a:p>
          <a:p>
            <a:pPr marL="12700" marR="5080">
              <a:lnSpc>
                <a:spcPct val="125000"/>
              </a:lnSpc>
              <a:spcBef>
                <a:spcPts val="1325"/>
              </a:spcBef>
            </a:pP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Identifying</a:t>
            </a:r>
            <a:r>
              <a:rPr sz="1600" spc="-2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the</a:t>
            </a:r>
            <a:r>
              <a:rPr sz="1600" spc="-5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specific</a:t>
            </a:r>
            <a:r>
              <a:rPr sz="1600" spc="-5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database</a:t>
            </a:r>
            <a:r>
              <a:rPr sz="1600" spc="-3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systems</a:t>
            </a:r>
            <a:r>
              <a:rPr sz="1600" spc="-7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to</a:t>
            </a:r>
            <a:r>
              <a:rPr sz="1600" spc="-6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be</a:t>
            </a:r>
            <a:r>
              <a:rPr sz="1600" spc="-6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tested, </a:t>
            </a:r>
            <a:r>
              <a:rPr sz="1600" spc="-20" dirty="0">
                <a:solidFill>
                  <a:srgbClr val="3B3939"/>
                </a:solidFill>
                <a:latin typeface="Roboto"/>
                <a:cs typeface="Roboto"/>
              </a:rPr>
              <a:t>including</a:t>
            </a:r>
            <a:r>
              <a:rPr sz="1600" spc="-5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their</a:t>
            </a:r>
            <a:r>
              <a:rPr sz="1600" spc="-7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purpose</a:t>
            </a:r>
            <a:r>
              <a:rPr sz="1600" spc="-7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and</a:t>
            </a:r>
            <a:r>
              <a:rPr sz="1600" spc="-7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criticality.</a:t>
            </a:r>
            <a:endParaRPr sz="1600" dirty="0">
              <a:latin typeface="Roboto"/>
              <a:cs typeface="Roboto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321044" y="3233673"/>
            <a:ext cx="5043805" cy="11696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B1B27"/>
                </a:solidFill>
                <a:latin typeface="Trebuchet MS"/>
                <a:cs typeface="Trebuchet MS"/>
              </a:rPr>
              <a:t>Information</a:t>
            </a:r>
            <a:r>
              <a:rPr sz="2400" spc="-30" dirty="0">
                <a:solidFill>
                  <a:srgbClr val="1B1B27"/>
                </a:solidFill>
                <a:latin typeface="Trebuchet MS"/>
                <a:cs typeface="Trebuchet MS"/>
              </a:rPr>
              <a:t> </a:t>
            </a:r>
            <a:r>
              <a:rPr sz="2400" spc="-10" dirty="0">
                <a:solidFill>
                  <a:srgbClr val="1B1B27"/>
                </a:solidFill>
                <a:latin typeface="Trebuchet MS"/>
                <a:cs typeface="Trebuchet MS"/>
              </a:rPr>
              <a:t>Gathering</a:t>
            </a:r>
            <a:endParaRPr sz="2400" dirty="0">
              <a:latin typeface="Trebuchet MS"/>
              <a:cs typeface="Trebuchet MS"/>
            </a:endParaRPr>
          </a:p>
          <a:p>
            <a:pPr marL="12700" marR="5080">
              <a:lnSpc>
                <a:spcPct val="125000"/>
              </a:lnSpc>
              <a:spcBef>
                <a:spcPts val="1325"/>
              </a:spcBef>
            </a:pP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Collecting</a:t>
            </a:r>
            <a:r>
              <a:rPr sz="1600" spc="-6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information</a:t>
            </a:r>
            <a:r>
              <a:rPr sz="1600" spc="-3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about</a:t>
            </a:r>
            <a:r>
              <a:rPr sz="1600" spc="-5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the</a:t>
            </a:r>
            <a:r>
              <a:rPr sz="1600" spc="-6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target</a:t>
            </a:r>
            <a:r>
              <a:rPr sz="1600" spc="-7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databases,</a:t>
            </a:r>
            <a:r>
              <a:rPr sz="1600" spc="-5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20" dirty="0">
                <a:solidFill>
                  <a:srgbClr val="3B3939"/>
                </a:solidFill>
                <a:latin typeface="Roboto"/>
                <a:cs typeface="Roboto"/>
              </a:rPr>
              <a:t>such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as</a:t>
            </a:r>
            <a:r>
              <a:rPr sz="1600" spc="-7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their</a:t>
            </a:r>
            <a:r>
              <a:rPr sz="1600" spc="-7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versions,</a:t>
            </a:r>
            <a:r>
              <a:rPr sz="1600" spc="-7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configurations,</a:t>
            </a:r>
            <a:r>
              <a:rPr sz="1600" spc="-3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and</a:t>
            </a:r>
            <a:r>
              <a:rPr sz="1600" spc="-6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vulnerabilities.</a:t>
            </a:r>
            <a:endParaRPr sz="1600" dirty="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620000" y="-1"/>
            <a:ext cx="4572000" cy="6858000"/>
            <a:chOff x="7620000" y="-1"/>
            <a:chExt cx="4572000" cy="6858000"/>
          </a:xfrm>
        </p:grpSpPr>
        <p:pic>
          <p:nvPicPr>
            <p:cNvPr id="3" name="object 3">
              <a:hlinkClick r:id="rId3"/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731472" y="6495019"/>
              <a:ext cx="1371274" cy="28265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620000" y="-1"/>
              <a:ext cx="4572000" cy="6857999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49020" y="1663699"/>
            <a:ext cx="4991735" cy="1174750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2700" marR="5080">
              <a:lnSpc>
                <a:spcPts val="4600"/>
              </a:lnSpc>
              <a:spcBef>
                <a:spcPts val="45"/>
              </a:spcBef>
            </a:pPr>
            <a:r>
              <a:rPr spc="60" dirty="0"/>
              <a:t>Perform</a:t>
            </a:r>
            <a:r>
              <a:rPr spc="-114" dirty="0"/>
              <a:t> </a:t>
            </a:r>
            <a:r>
              <a:rPr spc="110" dirty="0"/>
              <a:t>Database</a:t>
            </a:r>
            <a:r>
              <a:rPr spc="-145" dirty="0"/>
              <a:t> </a:t>
            </a:r>
            <a:r>
              <a:rPr spc="-20" dirty="0"/>
              <a:t>Port </a:t>
            </a:r>
            <a:r>
              <a:rPr spc="150" dirty="0"/>
              <a:t>Scanning</a:t>
            </a:r>
          </a:p>
        </p:txBody>
      </p:sp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61492" y="3172675"/>
            <a:ext cx="472478" cy="472478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649020" y="3736975"/>
            <a:ext cx="2667000" cy="13982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3B3939"/>
                </a:solidFill>
                <a:latin typeface="Trebuchet MS"/>
                <a:cs typeface="Trebuchet MS"/>
              </a:rPr>
              <a:t>Port</a:t>
            </a:r>
            <a:r>
              <a:rPr sz="2400" spc="-110" dirty="0">
                <a:solidFill>
                  <a:srgbClr val="3B3939"/>
                </a:solidFill>
                <a:latin typeface="Trebuchet MS"/>
                <a:cs typeface="Trebuchet MS"/>
              </a:rPr>
              <a:t> </a:t>
            </a:r>
            <a:r>
              <a:rPr sz="2400" spc="90" dirty="0">
                <a:solidFill>
                  <a:srgbClr val="3B3939"/>
                </a:solidFill>
                <a:latin typeface="Trebuchet MS"/>
                <a:cs typeface="Trebuchet MS"/>
              </a:rPr>
              <a:t>Scanning</a:t>
            </a:r>
            <a:endParaRPr sz="2400" dirty="0">
              <a:latin typeface="Trebuchet MS"/>
              <a:cs typeface="Trebuchet MS"/>
            </a:endParaRPr>
          </a:p>
          <a:p>
            <a:pPr marL="12700" marR="5080" algn="just">
              <a:lnSpc>
                <a:spcPct val="125000"/>
              </a:lnSpc>
              <a:spcBef>
                <a:spcPts val="730"/>
              </a:spcBef>
            </a:pP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Identifying</a:t>
            </a:r>
            <a:r>
              <a:rPr sz="1600" spc="-4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open</a:t>
            </a:r>
            <a:r>
              <a:rPr sz="1600" spc="-7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ports</a:t>
            </a:r>
            <a:r>
              <a:rPr sz="1600" spc="-7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on</a:t>
            </a:r>
            <a:r>
              <a:rPr sz="1600" spc="-7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25" dirty="0">
                <a:solidFill>
                  <a:srgbClr val="3B3939"/>
                </a:solidFill>
                <a:latin typeface="Roboto"/>
                <a:cs typeface="Roboto"/>
              </a:rPr>
              <a:t>the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database</a:t>
            </a:r>
            <a:r>
              <a:rPr sz="1600" spc="-3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server</a:t>
            </a:r>
            <a:r>
              <a:rPr sz="1600" spc="-5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to</a:t>
            </a:r>
            <a:r>
              <a:rPr sz="1600" spc="-5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determine which</a:t>
            </a:r>
            <a:r>
              <a:rPr sz="1600" spc="-4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services</a:t>
            </a:r>
            <a:r>
              <a:rPr sz="1600" spc="-6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are</a:t>
            </a:r>
            <a:r>
              <a:rPr sz="1600" spc="-5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running.</a:t>
            </a:r>
            <a:endParaRPr sz="1600" dirty="0">
              <a:latin typeface="Roboto"/>
              <a:cs typeface="Roboto"/>
            </a:endParaRPr>
          </a:p>
        </p:txBody>
      </p:sp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951732" y="3172675"/>
            <a:ext cx="472478" cy="472478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3939666" y="3736975"/>
            <a:ext cx="3181350" cy="13982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3B3939"/>
                </a:solidFill>
                <a:latin typeface="Trebuchet MS"/>
                <a:cs typeface="Trebuchet MS"/>
              </a:rPr>
              <a:t>Vulnerability</a:t>
            </a:r>
            <a:r>
              <a:rPr sz="2400" spc="-125" dirty="0">
                <a:solidFill>
                  <a:srgbClr val="3B3939"/>
                </a:solidFill>
                <a:latin typeface="Trebuchet MS"/>
                <a:cs typeface="Trebuchet MS"/>
              </a:rPr>
              <a:t> </a:t>
            </a:r>
            <a:r>
              <a:rPr sz="2400" spc="85" dirty="0">
                <a:solidFill>
                  <a:srgbClr val="3B3939"/>
                </a:solidFill>
                <a:latin typeface="Trebuchet MS"/>
                <a:cs typeface="Trebuchet MS"/>
              </a:rPr>
              <a:t>Scanning</a:t>
            </a:r>
            <a:endParaRPr sz="2400" dirty="0">
              <a:latin typeface="Trebuchet MS"/>
              <a:cs typeface="Trebuchet MS"/>
            </a:endParaRPr>
          </a:p>
          <a:p>
            <a:pPr marL="12700" marR="786765">
              <a:lnSpc>
                <a:spcPct val="125000"/>
              </a:lnSpc>
              <a:spcBef>
                <a:spcPts val="730"/>
              </a:spcBef>
            </a:pPr>
            <a:r>
              <a:rPr sz="1600" spc="-20" dirty="0">
                <a:solidFill>
                  <a:srgbClr val="3B3939"/>
                </a:solidFill>
                <a:latin typeface="Roboto"/>
                <a:cs typeface="Roboto"/>
              </a:rPr>
              <a:t>Scanning</a:t>
            </a:r>
            <a:r>
              <a:rPr sz="1600" spc="-3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the</a:t>
            </a:r>
            <a:r>
              <a:rPr sz="1600" spc="-6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database</a:t>
            </a:r>
            <a:r>
              <a:rPr sz="1600" spc="-4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25" dirty="0">
                <a:solidFill>
                  <a:srgbClr val="3B3939"/>
                </a:solidFill>
                <a:latin typeface="Roboto"/>
                <a:cs typeface="Roboto"/>
              </a:rPr>
              <a:t>for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known</a:t>
            </a:r>
            <a:r>
              <a:rPr sz="1600" spc="-20" dirty="0">
                <a:solidFill>
                  <a:srgbClr val="3B3939"/>
                </a:solidFill>
                <a:latin typeface="Roboto"/>
                <a:cs typeface="Roboto"/>
              </a:rPr>
              <a:t> vulnerabilities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25" dirty="0">
                <a:solidFill>
                  <a:srgbClr val="3B3939"/>
                </a:solidFill>
                <a:latin typeface="Roboto"/>
                <a:cs typeface="Roboto"/>
              </a:rPr>
              <a:t>and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misconfigurations.</a:t>
            </a:r>
            <a:endParaRPr sz="1600" dirty="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519409" y="6397523"/>
            <a:ext cx="260628" cy="282777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0881994" y="6351422"/>
            <a:ext cx="487680" cy="3334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640"/>
              </a:lnSpc>
            </a:pPr>
            <a:r>
              <a:rPr sz="2400" spc="-325" dirty="0">
                <a:solidFill>
                  <a:srgbClr val="112C49"/>
                </a:solidFill>
                <a:latin typeface="Trebuchet MS"/>
                <a:cs typeface="Trebuchet MS"/>
              </a:rPr>
              <a:t>202</a:t>
            </a:r>
            <a:r>
              <a:rPr lang="en-US" sz="2400" spc="-325" dirty="0">
                <a:solidFill>
                  <a:srgbClr val="112C49"/>
                </a:solidFill>
                <a:latin typeface="Trebuchet MS"/>
                <a:cs typeface="Trebuchet MS"/>
              </a:rPr>
              <a:t>4</a:t>
            </a:r>
            <a:endParaRPr sz="2400" dirty="0">
              <a:latin typeface="Trebuchet MS"/>
              <a:cs typeface="Trebuchet MS"/>
            </a:endParaRP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-1"/>
            <a:ext cx="4571999" cy="6857999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5221351" y="1435049"/>
            <a:ext cx="4685030" cy="5911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/>
              <a:t>Sniff</a:t>
            </a:r>
            <a:r>
              <a:rPr spc="-100" dirty="0"/>
              <a:t> </a:t>
            </a:r>
            <a:r>
              <a:rPr spc="110" dirty="0"/>
              <a:t>Database</a:t>
            </a:r>
            <a:r>
              <a:rPr spc="-105" dirty="0"/>
              <a:t> </a:t>
            </a:r>
            <a:r>
              <a:rPr spc="-10" dirty="0"/>
              <a:t>Traffic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6450329" y="2445511"/>
            <a:ext cx="4767580" cy="2606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3B3939"/>
                </a:solidFill>
                <a:latin typeface="Trebuchet MS"/>
                <a:cs typeface="Trebuchet MS"/>
              </a:rPr>
              <a:t>Packet</a:t>
            </a:r>
            <a:r>
              <a:rPr sz="2400" spc="160" dirty="0">
                <a:solidFill>
                  <a:srgbClr val="3B3939"/>
                </a:solidFill>
                <a:latin typeface="Trebuchet MS"/>
                <a:cs typeface="Trebuchet MS"/>
              </a:rPr>
              <a:t> </a:t>
            </a:r>
            <a:r>
              <a:rPr sz="2400" spc="-10" dirty="0">
                <a:solidFill>
                  <a:srgbClr val="3B3939"/>
                </a:solidFill>
                <a:latin typeface="Trebuchet MS"/>
                <a:cs typeface="Trebuchet MS"/>
              </a:rPr>
              <a:t>Capture</a:t>
            </a:r>
            <a:endParaRPr sz="2400" dirty="0">
              <a:latin typeface="Trebuchet MS"/>
              <a:cs typeface="Trebuchet MS"/>
            </a:endParaRPr>
          </a:p>
          <a:p>
            <a:pPr marL="12700" marR="174625">
              <a:lnSpc>
                <a:spcPct val="125000"/>
              </a:lnSpc>
              <a:spcBef>
                <a:spcPts val="730"/>
              </a:spcBef>
            </a:pPr>
            <a:r>
              <a:rPr sz="1600" spc="-20" dirty="0">
                <a:solidFill>
                  <a:srgbClr val="3B3939"/>
                </a:solidFill>
                <a:latin typeface="Roboto"/>
                <a:cs typeface="Roboto"/>
              </a:rPr>
              <a:t>Intercepting</a:t>
            </a:r>
            <a:r>
              <a:rPr sz="1600" spc="-3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and</a:t>
            </a:r>
            <a:r>
              <a:rPr sz="1600" spc="-3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20" dirty="0">
                <a:solidFill>
                  <a:srgbClr val="3B3939"/>
                </a:solidFill>
                <a:latin typeface="Roboto"/>
                <a:cs typeface="Roboto"/>
              </a:rPr>
              <a:t>analyzing</a:t>
            </a:r>
            <a:r>
              <a:rPr sz="1600" spc="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network</a:t>
            </a:r>
            <a:r>
              <a:rPr sz="1600" spc="-4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traffic</a:t>
            </a:r>
            <a:r>
              <a:rPr sz="1600" spc="-2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between clients</a:t>
            </a:r>
            <a:r>
              <a:rPr sz="1600" spc="-6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and</a:t>
            </a:r>
            <a:r>
              <a:rPr sz="1600" spc="-5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the</a:t>
            </a:r>
            <a:r>
              <a:rPr sz="1600" spc="-6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database</a:t>
            </a:r>
            <a:r>
              <a:rPr sz="1600" spc="-3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server.</a:t>
            </a:r>
            <a:endParaRPr sz="1600" dirty="0">
              <a:latin typeface="Roboto"/>
              <a:cs typeface="Roboto"/>
            </a:endParaRPr>
          </a:p>
          <a:p>
            <a:pPr>
              <a:lnSpc>
                <a:spcPct val="100000"/>
              </a:lnSpc>
              <a:spcBef>
                <a:spcPts val="1575"/>
              </a:spcBef>
            </a:pPr>
            <a:endParaRPr sz="1600" dirty="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</a:pPr>
            <a:r>
              <a:rPr sz="2400" spc="-30" dirty="0">
                <a:solidFill>
                  <a:srgbClr val="3B3939"/>
                </a:solidFill>
                <a:latin typeface="Trebuchet MS"/>
                <a:cs typeface="Trebuchet MS"/>
              </a:rPr>
              <a:t>Traffic</a:t>
            </a:r>
            <a:r>
              <a:rPr sz="2400" spc="-145" dirty="0">
                <a:solidFill>
                  <a:srgbClr val="3B3939"/>
                </a:solidFill>
                <a:latin typeface="Trebuchet MS"/>
                <a:cs typeface="Trebuchet MS"/>
              </a:rPr>
              <a:t> </a:t>
            </a:r>
            <a:r>
              <a:rPr sz="2400" spc="55" dirty="0">
                <a:solidFill>
                  <a:srgbClr val="3B3939"/>
                </a:solidFill>
                <a:latin typeface="Trebuchet MS"/>
                <a:cs typeface="Trebuchet MS"/>
              </a:rPr>
              <a:t>Analysis</a:t>
            </a:r>
            <a:endParaRPr sz="2400" dirty="0">
              <a:latin typeface="Trebuchet MS"/>
              <a:cs typeface="Trebuchet MS"/>
            </a:endParaRPr>
          </a:p>
          <a:p>
            <a:pPr marL="12700" marR="5080">
              <a:lnSpc>
                <a:spcPct val="125000"/>
              </a:lnSpc>
              <a:spcBef>
                <a:spcPts val="730"/>
              </a:spcBef>
            </a:pP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Examining</a:t>
            </a:r>
            <a:r>
              <a:rPr sz="1600" spc="-1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the</a:t>
            </a:r>
            <a:r>
              <a:rPr sz="1600" spc="-4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intercepted</a:t>
            </a:r>
            <a:r>
              <a:rPr sz="1600" spc="-6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traffic</a:t>
            </a:r>
            <a:r>
              <a:rPr sz="1600" spc="-2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to</a:t>
            </a:r>
            <a:r>
              <a:rPr sz="1600" spc="-5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identify</a:t>
            </a:r>
            <a:r>
              <a:rPr sz="1600" spc="-2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potential </a:t>
            </a:r>
            <a:r>
              <a:rPr sz="1600" spc="-20" dirty="0">
                <a:solidFill>
                  <a:srgbClr val="3B3939"/>
                </a:solidFill>
                <a:latin typeface="Roboto"/>
                <a:cs typeface="Roboto"/>
              </a:rPr>
              <a:t>vulnerabilities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 and</a:t>
            </a:r>
            <a:r>
              <a:rPr sz="1600" spc="-20" dirty="0">
                <a:solidFill>
                  <a:srgbClr val="3B3939"/>
                </a:solidFill>
                <a:latin typeface="Roboto"/>
                <a:cs typeface="Roboto"/>
              </a:rPr>
              <a:t> security</a:t>
            </a:r>
            <a:r>
              <a:rPr sz="1600" spc="-3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flaws.</a:t>
            </a:r>
            <a:endParaRPr sz="1600" dirty="0">
              <a:latin typeface="Roboto"/>
              <a:cs typeface="Roboto"/>
            </a:endParaRPr>
          </a:p>
        </p:txBody>
      </p:sp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233542" y="2353945"/>
            <a:ext cx="945057" cy="3024251"/>
          </a:xfrm>
          <a:prstGeom prst="rect">
            <a:avLst/>
          </a:prstGeom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620000" y="-1"/>
            <a:ext cx="4572000" cy="6858000"/>
            <a:chOff x="7620000" y="-1"/>
            <a:chExt cx="4572000" cy="6858000"/>
          </a:xfrm>
        </p:grpSpPr>
        <p:pic>
          <p:nvPicPr>
            <p:cNvPr id="3" name="object 3">
              <a:hlinkClick r:id="rId3"/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731472" y="6495019"/>
              <a:ext cx="1371274" cy="28265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620000" y="-1"/>
              <a:ext cx="4572000" cy="6857999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49020" y="1516837"/>
            <a:ext cx="6279515" cy="1174750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700" marR="5080">
              <a:lnSpc>
                <a:spcPts val="4600"/>
              </a:lnSpc>
              <a:spcBef>
                <a:spcPts val="50"/>
              </a:spcBef>
            </a:pPr>
            <a:r>
              <a:rPr spc="90" dirty="0"/>
              <a:t>Testing</a:t>
            </a:r>
            <a:r>
              <a:rPr spc="-175" dirty="0"/>
              <a:t> </a:t>
            </a:r>
            <a:r>
              <a:rPr spc="-10" dirty="0"/>
              <a:t>Default </a:t>
            </a:r>
            <a:r>
              <a:rPr dirty="0"/>
              <a:t>Authentication</a:t>
            </a:r>
            <a:r>
              <a:rPr spc="-55" dirty="0"/>
              <a:t> </a:t>
            </a:r>
            <a:r>
              <a:rPr spc="160" dirty="0"/>
              <a:t>on</a:t>
            </a:r>
            <a:r>
              <a:rPr spc="-50" dirty="0"/>
              <a:t> </a:t>
            </a:r>
            <a:r>
              <a:rPr spc="120" dirty="0"/>
              <a:t>Databases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797458" y="2581811"/>
            <a:ext cx="2736850" cy="2395220"/>
          </a:xfrm>
          <a:prstGeom prst="rect">
            <a:avLst/>
          </a:prstGeom>
        </p:spPr>
        <p:txBody>
          <a:bodyPr vert="horz" wrap="square" lIns="0" tIns="38989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070"/>
              </a:spcBef>
            </a:pPr>
            <a:r>
              <a:rPr sz="4850" spc="-509" dirty="0">
                <a:solidFill>
                  <a:srgbClr val="3B3939"/>
                </a:solidFill>
                <a:latin typeface="Trebuchet MS"/>
                <a:cs typeface="Trebuchet MS"/>
              </a:rPr>
              <a:t>1</a:t>
            </a:r>
            <a:endParaRPr sz="4850" dirty="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  <a:spcBef>
                <a:spcPts val="1455"/>
              </a:spcBef>
            </a:pPr>
            <a:r>
              <a:rPr sz="2400" dirty="0">
                <a:solidFill>
                  <a:srgbClr val="3B3939"/>
                </a:solidFill>
                <a:latin typeface="Trebuchet MS"/>
                <a:cs typeface="Trebuchet MS"/>
              </a:rPr>
              <a:t>Default </a:t>
            </a:r>
            <a:r>
              <a:rPr sz="2400" spc="-10" dirty="0">
                <a:solidFill>
                  <a:srgbClr val="3B3939"/>
                </a:solidFill>
                <a:latin typeface="Trebuchet MS"/>
                <a:cs typeface="Trebuchet MS"/>
              </a:rPr>
              <a:t>Credentials</a:t>
            </a:r>
            <a:endParaRPr sz="2400" dirty="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  <a:spcBef>
                <a:spcPts val="1210"/>
              </a:spcBef>
            </a:pP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Attempting</a:t>
            </a:r>
            <a:r>
              <a:rPr sz="1600" spc="-3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to</a:t>
            </a:r>
            <a:r>
              <a:rPr sz="1600" spc="-4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log</a:t>
            </a:r>
            <a:r>
              <a:rPr sz="1600" spc="-3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in</a:t>
            </a:r>
            <a:r>
              <a:rPr sz="1600" spc="-4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20" dirty="0">
                <a:solidFill>
                  <a:srgbClr val="3B3939"/>
                </a:solidFill>
                <a:latin typeface="Roboto"/>
                <a:cs typeface="Roboto"/>
              </a:rPr>
              <a:t>using</a:t>
            </a:r>
            <a:endParaRPr sz="1600" dirty="0">
              <a:latin typeface="Roboto"/>
              <a:cs typeface="Roboto"/>
            </a:endParaRPr>
          </a:p>
          <a:p>
            <a:pPr algn="ctr">
              <a:lnSpc>
                <a:spcPct val="100000"/>
              </a:lnSpc>
              <a:spcBef>
                <a:spcPts val="484"/>
              </a:spcBef>
            </a:pP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common</a:t>
            </a:r>
            <a:r>
              <a:rPr sz="1600" spc="-8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default</a:t>
            </a:r>
            <a:r>
              <a:rPr sz="1600" spc="-3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credentials.</a:t>
            </a:r>
            <a:endParaRPr sz="1600" dirty="0">
              <a:latin typeface="Roboto"/>
              <a:cs typeface="Roboto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021073" y="2581811"/>
            <a:ext cx="2868930" cy="2700020"/>
          </a:xfrm>
          <a:prstGeom prst="rect">
            <a:avLst/>
          </a:prstGeom>
        </p:spPr>
        <p:txBody>
          <a:bodyPr vert="horz" wrap="square" lIns="0" tIns="38989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070"/>
              </a:spcBef>
            </a:pPr>
            <a:r>
              <a:rPr sz="4850" spc="-50" dirty="0">
                <a:solidFill>
                  <a:srgbClr val="3B3939"/>
                </a:solidFill>
                <a:latin typeface="Trebuchet MS"/>
                <a:cs typeface="Trebuchet MS"/>
              </a:rPr>
              <a:t>2</a:t>
            </a:r>
            <a:endParaRPr sz="4850" dirty="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  <a:spcBef>
                <a:spcPts val="1455"/>
              </a:spcBef>
            </a:pPr>
            <a:r>
              <a:rPr sz="2400" dirty="0">
                <a:solidFill>
                  <a:srgbClr val="3B3939"/>
                </a:solidFill>
                <a:latin typeface="Trebuchet MS"/>
                <a:cs typeface="Trebuchet MS"/>
              </a:rPr>
              <a:t>Brute-</a:t>
            </a:r>
            <a:r>
              <a:rPr sz="2400" spc="80" dirty="0">
                <a:solidFill>
                  <a:srgbClr val="3B3939"/>
                </a:solidFill>
                <a:latin typeface="Trebuchet MS"/>
                <a:cs typeface="Trebuchet MS"/>
              </a:rPr>
              <a:t>Force</a:t>
            </a:r>
            <a:r>
              <a:rPr sz="2400" spc="185" dirty="0">
                <a:solidFill>
                  <a:srgbClr val="3B3939"/>
                </a:solidFill>
                <a:latin typeface="Trebuchet MS"/>
                <a:cs typeface="Trebuchet MS"/>
              </a:rPr>
              <a:t> </a:t>
            </a:r>
            <a:r>
              <a:rPr sz="2400" spc="-10" dirty="0">
                <a:solidFill>
                  <a:srgbClr val="3B3939"/>
                </a:solidFill>
                <a:latin typeface="Trebuchet MS"/>
                <a:cs typeface="Trebuchet MS"/>
              </a:rPr>
              <a:t>Attacks</a:t>
            </a:r>
            <a:endParaRPr sz="2400" dirty="0">
              <a:latin typeface="Trebuchet MS"/>
              <a:cs typeface="Trebuchet MS"/>
            </a:endParaRPr>
          </a:p>
          <a:p>
            <a:pPr marL="150495" marR="144780" algn="ctr">
              <a:lnSpc>
                <a:spcPct val="125099"/>
              </a:lnSpc>
              <a:spcBef>
                <a:spcPts val="730"/>
              </a:spcBef>
            </a:pPr>
            <a:r>
              <a:rPr sz="1600" spc="-20" dirty="0">
                <a:solidFill>
                  <a:srgbClr val="3B3939"/>
                </a:solidFill>
                <a:latin typeface="Roboto"/>
                <a:cs typeface="Roboto"/>
              </a:rPr>
              <a:t>Using</a:t>
            </a:r>
            <a:r>
              <a:rPr sz="1600" spc="-3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automated</a:t>
            </a:r>
            <a:r>
              <a:rPr sz="1600" spc="-3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tools</a:t>
            </a:r>
            <a:r>
              <a:rPr sz="1600" spc="-5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to</a:t>
            </a:r>
            <a:r>
              <a:rPr sz="1600" spc="-5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25" dirty="0">
                <a:solidFill>
                  <a:srgbClr val="3B3939"/>
                </a:solidFill>
                <a:latin typeface="Roboto"/>
                <a:cs typeface="Roboto"/>
              </a:rPr>
              <a:t>try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different</a:t>
            </a:r>
            <a:r>
              <a:rPr sz="1600" spc="-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20" dirty="0">
                <a:solidFill>
                  <a:srgbClr val="3B3939"/>
                </a:solidFill>
                <a:latin typeface="Roboto"/>
                <a:cs typeface="Roboto"/>
              </a:rPr>
              <a:t>combinations </a:t>
            </a:r>
            <a:r>
              <a:rPr sz="1600" spc="-25" dirty="0">
                <a:solidFill>
                  <a:srgbClr val="3B3939"/>
                </a:solidFill>
                <a:latin typeface="Roboto"/>
                <a:cs typeface="Roboto"/>
              </a:rPr>
              <a:t>of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usernames</a:t>
            </a:r>
            <a:r>
              <a:rPr sz="1600" spc="-5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and</a:t>
            </a:r>
            <a:r>
              <a:rPr sz="1600" spc="-5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passwords.</a:t>
            </a:r>
            <a:endParaRPr sz="1600" dirty="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-1"/>
            <a:ext cx="4571999" cy="68579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221351" y="854151"/>
            <a:ext cx="4724400" cy="1174750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700" marR="5080">
              <a:lnSpc>
                <a:spcPts val="4600"/>
              </a:lnSpc>
              <a:spcBef>
                <a:spcPts val="50"/>
              </a:spcBef>
            </a:pPr>
            <a:r>
              <a:rPr spc="110" dirty="0"/>
              <a:t>Database</a:t>
            </a:r>
            <a:r>
              <a:rPr spc="-135" dirty="0"/>
              <a:t> </a:t>
            </a:r>
            <a:r>
              <a:rPr spc="-10" dirty="0"/>
              <a:t>Penetration </a:t>
            </a:r>
            <a:r>
              <a:rPr spc="85" dirty="0"/>
              <a:t>Testing</a:t>
            </a:r>
            <a:r>
              <a:rPr spc="-150" dirty="0"/>
              <a:t> </a:t>
            </a:r>
            <a:r>
              <a:rPr spc="125" dirty="0"/>
              <a:t>Tools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5229733" y="2359914"/>
            <a:ext cx="3061970" cy="2009775"/>
            <a:chOff x="5229733" y="2359914"/>
            <a:chExt cx="3061970" cy="2009775"/>
          </a:xfrm>
        </p:grpSpPr>
        <p:sp>
          <p:nvSpPr>
            <p:cNvPr id="5" name="object 5"/>
            <p:cNvSpPr/>
            <p:nvPr/>
          </p:nvSpPr>
          <p:spPr>
            <a:xfrm>
              <a:off x="5233543" y="2363724"/>
              <a:ext cx="3054350" cy="2002155"/>
            </a:xfrm>
            <a:custGeom>
              <a:avLst/>
              <a:gdLst/>
              <a:ahLst/>
              <a:cxnLst/>
              <a:rect l="l" t="t" r="r" b="b"/>
              <a:pathLst>
                <a:path w="3054350" h="2002154">
                  <a:moveTo>
                    <a:pt x="2974593" y="0"/>
                  </a:moveTo>
                  <a:lnTo>
                    <a:pt x="79375" y="0"/>
                  </a:lnTo>
                  <a:lnTo>
                    <a:pt x="48434" y="6242"/>
                  </a:lnTo>
                  <a:lnTo>
                    <a:pt x="23209" y="23272"/>
                  </a:lnTo>
                  <a:lnTo>
                    <a:pt x="6223" y="48541"/>
                  </a:lnTo>
                  <a:lnTo>
                    <a:pt x="0" y="79501"/>
                  </a:lnTo>
                  <a:lnTo>
                    <a:pt x="0" y="1922652"/>
                  </a:lnTo>
                  <a:lnTo>
                    <a:pt x="6223" y="1953539"/>
                  </a:lnTo>
                  <a:lnTo>
                    <a:pt x="23209" y="1978771"/>
                  </a:lnTo>
                  <a:lnTo>
                    <a:pt x="48434" y="1995787"/>
                  </a:lnTo>
                  <a:lnTo>
                    <a:pt x="79375" y="2002027"/>
                  </a:lnTo>
                  <a:lnTo>
                    <a:pt x="2974593" y="2002027"/>
                  </a:lnTo>
                  <a:lnTo>
                    <a:pt x="3005480" y="1995787"/>
                  </a:lnTo>
                  <a:lnTo>
                    <a:pt x="3030712" y="1978771"/>
                  </a:lnTo>
                  <a:lnTo>
                    <a:pt x="3047728" y="1953539"/>
                  </a:lnTo>
                  <a:lnTo>
                    <a:pt x="3053968" y="1922652"/>
                  </a:lnTo>
                  <a:lnTo>
                    <a:pt x="3053968" y="79501"/>
                  </a:lnTo>
                  <a:lnTo>
                    <a:pt x="3047728" y="48541"/>
                  </a:lnTo>
                  <a:lnTo>
                    <a:pt x="3030712" y="23272"/>
                  </a:lnTo>
                  <a:lnTo>
                    <a:pt x="3005480" y="6242"/>
                  </a:lnTo>
                  <a:lnTo>
                    <a:pt x="2974593" y="0"/>
                  </a:lnTo>
                  <a:close/>
                </a:path>
              </a:pathLst>
            </a:custGeom>
            <a:solidFill>
              <a:srgbClr val="E0E0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233543" y="2363724"/>
              <a:ext cx="3054350" cy="2002155"/>
            </a:xfrm>
            <a:custGeom>
              <a:avLst/>
              <a:gdLst/>
              <a:ahLst/>
              <a:cxnLst/>
              <a:rect l="l" t="t" r="r" b="b"/>
              <a:pathLst>
                <a:path w="3054350" h="2002154">
                  <a:moveTo>
                    <a:pt x="0" y="79501"/>
                  </a:moveTo>
                  <a:lnTo>
                    <a:pt x="6223" y="48541"/>
                  </a:lnTo>
                  <a:lnTo>
                    <a:pt x="23209" y="23272"/>
                  </a:lnTo>
                  <a:lnTo>
                    <a:pt x="48434" y="6242"/>
                  </a:lnTo>
                  <a:lnTo>
                    <a:pt x="79375" y="0"/>
                  </a:lnTo>
                  <a:lnTo>
                    <a:pt x="2974593" y="0"/>
                  </a:lnTo>
                  <a:lnTo>
                    <a:pt x="3005480" y="6242"/>
                  </a:lnTo>
                  <a:lnTo>
                    <a:pt x="3030712" y="23272"/>
                  </a:lnTo>
                  <a:lnTo>
                    <a:pt x="3047728" y="48541"/>
                  </a:lnTo>
                  <a:lnTo>
                    <a:pt x="3053968" y="79501"/>
                  </a:lnTo>
                  <a:lnTo>
                    <a:pt x="3053968" y="1922652"/>
                  </a:lnTo>
                  <a:lnTo>
                    <a:pt x="3047728" y="1953539"/>
                  </a:lnTo>
                  <a:lnTo>
                    <a:pt x="3030712" y="1978771"/>
                  </a:lnTo>
                  <a:lnTo>
                    <a:pt x="3005480" y="1995787"/>
                  </a:lnTo>
                  <a:lnTo>
                    <a:pt x="2974593" y="2002027"/>
                  </a:lnTo>
                  <a:lnTo>
                    <a:pt x="79375" y="2002027"/>
                  </a:lnTo>
                  <a:lnTo>
                    <a:pt x="48434" y="1995787"/>
                  </a:lnTo>
                  <a:lnTo>
                    <a:pt x="23209" y="1978771"/>
                  </a:lnTo>
                  <a:lnTo>
                    <a:pt x="6223" y="1953539"/>
                  </a:lnTo>
                  <a:lnTo>
                    <a:pt x="0" y="1922652"/>
                  </a:lnTo>
                  <a:lnTo>
                    <a:pt x="0" y="79501"/>
                  </a:lnTo>
                  <a:close/>
                </a:path>
              </a:pathLst>
            </a:custGeom>
            <a:ln w="7620">
              <a:solidFill>
                <a:srgbClr val="C6C6D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5417058" y="2461640"/>
            <a:ext cx="2746375" cy="13989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210" dirty="0">
                <a:solidFill>
                  <a:srgbClr val="3B3939"/>
                </a:solidFill>
                <a:latin typeface="Trebuchet MS"/>
                <a:cs typeface="Trebuchet MS"/>
              </a:rPr>
              <a:t>SQL</a:t>
            </a:r>
            <a:r>
              <a:rPr sz="2400" spc="-95" dirty="0">
                <a:solidFill>
                  <a:srgbClr val="3B3939"/>
                </a:solidFill>
                <a:latin typeface="Trebuchet MS"/>
                <a:cs typeface="Trebuchet MS"/>
              </a:rPr>
              <a:t> </a:t>
            </a:r>
            <a:r>
              <a:rPr sz="2400" spc="-25" dirty="0">
                <a:solidFill>
                  <a:srgbClr val="3B3939"/>
                </a:solidFill>
                <a:latin typeface="Trebuchet MS"/>
                <a:cs typeface="Trebuchet MS"/>
              </a:rPr>
              <a:t>Injection</a:t>
            </a:r>
            <a:r>
              <a:rPr sz="2400" spc="-135" dirty="0">
                <a:solidFill>
                  <a:srgbClr val="3B3939"/>
                </a:solidFill>
                <a:latin typeface="Trebuchet MS"/>
                <a:cs typeface="Trebuchet MS"/>
              </a:rPr>
              <a:t> </a:t>
            </a:r>
            <a:r>
              <a:rPr sz="2400" spc="80" dirty="0">
                <a:solidFill>
                  <a:srgbClr val="3B3939"/>
                </a:solidFill>
                <a:latin typeface="Trebuchet MS"/>
                <a:cs typeface="Trebuchet MS"/>
              </a:rPr>
              <a:t>Tools</a:t>
            </a:r>
            <a:endParaRPr sz="2400" dirty="0">
              <a:latin typeface="Trebuchet MS"/>
              <a:cs typeface="Trebuchet MS"/>
            </a:endParaRPr>
          </a:p>
          <a:p>
            <a:pPr marL="12700" marR="532130">
              <a:lnSpc>
                <a:spcPct val="125000"/>
              </a:lnSpc>
              <a:spcBef>
                <a:spcPts val="730"/>
              </a:spcBef>
            </a:pP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Tools</a:t>
            </a:r>
            <a:r>
              <a:rPr sz="1600" spc="-5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for</a:t>
            </a:r>
            <a:r>
              <a:rPr sz="1600" spc="-5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identifying</a:t>
            </a:r>
            <a:r>
              <a:rPr sz="1600" spc="-2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25" dirty="0">
                <a:solidFill>
                  <a:srgbClr val="3B3939"/>
                </a:solidFill>
                <a:latin typeface="Roboto"/>
                <a:cs typeface="Roboto"/>
              </a:rPr>
              <a:t>and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exploiting</a:t>
            </a:r>
            <a:r>
              <a:rPr sz="1600" spc="-7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SQL</a:t>
            </a:r>
            <a:r>
              <a:rPr sz="1600" spc="-8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injection vulnerabilities.</a:t>
            </a:r>
            <a:endParaRPr sz="1600" dirty="0">
              <a:latin typeface="Roboto"/>
              <a:cs typeface="Roboto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8472805" y="2359914"/>
            <a:ext cx="3061970" cy="2009775"/>
            <a:chOff x="8472805" y="2359914"/>
            <a:chExt cx="3061970" cy="2009775"/>
          </a:xfrm>
        </p:grpSpPr>
        <p:sp>
          <p:nvSpPr>
            <p:cNvPr id="9" name="object 9"/>
            <p:cNvSpPr/>
            <p:nvPr/>
          </p:nvSpPr>
          <p:spPr>
            <a:xfrm>
              <a:off x="8476615" y="2363724"/>
              <a:ext cx="3054350" cy="2002155"/>
            </a:xfrm>
            <a:custGeom>
              <a:avLst/>
              <a:gdLst/>
              <a:ahLst/>
              <a:cxnLst/>
              <a:rect l="l" t="t" r="r" b="b"/>
              <a:pathLst>
                <a:path w="3054350" h="2002154">
                  <a:moveTo>
                    <a:pt x="2974593" y="0"/>
                  </a:moveTo>
                  <a:lnTo>
                    <a:pt x="79375" y="0"/>
                  </a:lnTo>
                  <a:lnTo>
                    <a:pt x="48434" y="6242"/>
                  </a:lnTo>
                  <a:lnTo>
                    <a:pt x="23209" y="23272"/>
                  </a:lnTo>
                  <a:lnTo>
                    <a:pt x="6223" y="48541"/>
                  </a:lnTo>
                  <a:lnTo>
                    <a:pt x="0" y="79501"/>
                  </a:lnTo>
                  <a:lnTo>
                    <a:pt x="0" y="1922652"/>
                  </a:lnTo>
                  <a:lnTo>
                    <a:pt x="6223" y="1953539"/>
                  </a:lnTo>
                  <a:lnTo>
                    <a:pt x="23209" y="1978771"/>
                  </a:lnTo>
                  <a:lnTo>
                    <a:pt x="48434" y="1995787"/>
                  </a:lnTo>
                  <a:lnTo>
                    <a:pt x="79375" y="2002027"/>
                  </a:lnTo>
                  <a:lnTo>
                    <a:pt x="2974593" y="2002027"/>
                  </a:lnTo>
                  <a:lnTo>
                    <a:pt x="3005480" y="1995787"/>
                  </a:lnTo>
                  <a:lnTo>
                    <a:pt x="3030712" y="1978771"/>
                  </a:lnTo>
                  <a:lnTo>
                    <a:pt x="3047728" y="1953539"/>
                  </a:lnTo>
                  <a:lnTo>
                    <a:pt x="3053968" y="1922652"/>
                  </a:lnTo>
                  <a:lnTo>
                    <a:pt x="3053968" y="79501"/>
                  </a:lnTo>
                  <a:lnTo>
                    <a:pt x="3047728" y="48541"/>
                  </a:lnTo>
                  <a:lnTo>
                    <a:pt x="3030712" y="23272"/>
                  </a:lnTo>
                  <a:lnTo>
                    <a:pt x="3005480" y="6242"/>
                  </a:lnTo>
                  <a:lnTo>
                    <a:pt x="2974593" y="0"/>
                  </a:lnTo>
                  <a:close/>
                </a:path>
              </a:pathLst>
            </a:custGeom>
            <a:solidFill>
              <a:srgbClr val="E0E0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8476615" y="2363724"/>
              <a:ext cx="3054350" cy="2002155"/>
            </a:xfrm>
            <a:custGeom>
              <a:avLst/>
              <a:gdLst/>
              <a:ahLst/>
              <a:cxnLst/>
              <a:rect l="l" t="t" r="r" b="b"/>
              <a:pathLst>
                <a:path w="3054350" h="2002154">
                  <a:moveTo>
                    <a:pt x="0" y="79501"/>
                  </a:moveTo>
                  <a:lnTo>
                    <a:pt x="6223" y="48541"/>
                  </a:lnTo>
                  <a:lnTo>
                    <a:pt x="23209" y="23272"/>
                  </a:lnTo>
                  <a:lnTo>
                    <a:pt x="48434" y="6242"/>
                  </a:lnTo>
                  <a:lnTo>
                    <a:pt x="79375" y="0"/>
                  </a:lnTo>
                  <a:lnTo>
                    <a:pt x="2974593" y="0"/>
                  </a:lnTo>
                  <a:lnTo>
                    <a:pt x="3005480" y="6242"/>
                  </a:lnTo>
                  <a:lnTo>
                    <a:pt x="3030712" y="23272"/>
                  </a:lnTo>
                  <a:lnTo>
                    <a:pt x="3047728" y="48541"/>
                  </a:lnTo>
                  <a:lnTo>
                    <a:pt x="3053968" y="79501"/>
                  </a:lnTo>
                  <a:lnTo>
                    <a:pt x="3053968" y="1922652"/>
                  </a:lnTo>
                  <a:lnTo>
                    <a:pt x="3047728" y="1953539"/>
                  </a:lnTo>
                  <a:lnTo>
                    <a:pt x="3030712" y="1978771"/>
                  </a:lnTo>
                  <a:lnTo>
                    <a:pt x="3005480" y="1995787"/>
                  </a:lnTo>
                  <a:lnTo>
                    <a:pt x="2974593" y="2002027"/>
                  </a:lnTo>
                  <a:lnTo>
                    <a:pt x="79375" y="2002027"/>
                  </a:lnTo>
                  <a:lnTo>
                    <a:pt x="48434" y="1995787"/>
                  </a:lnTo>
                  <a:lnTo>
                    <a:pt x="23209" y="1978771"/>
                  </a:lnTo>
                  <a:lnTo>
                    <a:pt x="6223" y="1953539"/>
                  </a:lnTo>
                  <a:lnTo>
                    <a:pt x="0" y="1922652"/>
                  </a:lnTo>
                  <a:lnTo>
                    <a:pt x="0" y="79501"/>
                  </a:lnTo>
                  <a:close/>
                </a:path>
              </a:pathLst>
            </a:custGeom>
            <a:ln w="7620">
              <a:solidFill>
                <a:srgbClr val="C6C6D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8660383" y="2461640"/>
            <a:ext cx="2684780" cy="1694180"/>
          </a:xfrm>
          <a:prstGeom prst="rect">
            <a:avLst/>
          </a:prstGeom>
        </p:spPr>
        <p:txBody>
          <a:bodyPr vert="horz" wrap="square" lIns="0" tIns="86995" rIns="0" bIns="0" rtlCol="0">
            <a:spAutoFit/>
          </a:bodyPr>
          <a:lstStyle/>
          <a:p>
            <a:pPr marL="12700" marR="5080">
              <a:lnSpc>
                <a:spcPct val="79600"/>
              </a:lnSpc>
              <a:spcBef>
                <a:spcPts val="685"/>
              </a:spcBef>
            </a:pPr>
            <a:r>
              <a:rPr sz="2400" spc="60" dirty="0">
                <a:solidFill>
                  <a:srgbClr val="3B3939"/>
                </a:solidFill>
                <a:latin typeface="Trebuchet MS"/>
                <a:cs typeface="Trebuchet MS"/>
              </a:rPr>
              <a:t>Database </a:t>
            </a:r>
            <a:r>
              <a:rPr sz="2400" dirty="0">
                <a:solidFill>
                  <a:srgbClr val="3B3939"/>
                </a:solidFill>
                <a:latin typeface="Trebuchet MS"/>
                <a:cs typeface="Trebuchet MS"/>
              </a:rPr>
              <a:t>Enumeration</a:t>
            </a:r>
            <a:r>
              <a:rPr sz="2400" spc="315" dirty="0">
                <a:solidFill>
                  <a:srgbClr val="3B3939"/>
                </a:solidFill>
                <a:latin typeface="Trebuchet MS"/>
                <a:cs typeface="Trebuchet MS"/>
              </a:rPr>
              <a:t> </a:t>
            </a:r>
            <a:r>
              <a:rPr sz="2400" spc="80" dirty="0">
                <a:solidFill>
                  <a:srgbClr val="3B3939"/>
                </a:solidFill>
                <a:latin typeface="Trebuchet MS"/>
                <a:cs typeface="Trebuchet MS"/>
              </a:rPr>
              <a:t>Tools</a:t>
            </a:r>
            <a:endParaRPr sz="2400" dirty="0">
              <a:latin typeface="Trebuchet MS"/>
              <a:cs typeface="Trebuchet MS"/>
            </a:endParaRPr>
          </a:p>
          <a:p>
            <a:pPr marL="12700" marR="40005">
              <a:lnSpc>
                <a:spcPct val="125000"/>
              </a:lnSpc>
              <a:spcBef>
                <a:spcPts val="765"/>
              </a:spcBef>
            </a:pP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Tools</a:t>
            </a:r>
            <a:r>
              <a:rPr sz="1600" spc="-1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for</a:t>
            </a:r>
            <a:r>
              <a:rPr sz="1600" spc="-1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20" dirty="0">
                <a:solidFill>
                  <a:srgbClr val="3B3939"/>
                </a:solidFill>
                <a:latin typeface="Roboto"/>
                <a:cs typeface="Roboto"/>
              </a:rPr>
              <a:t>discovering</a:t>
            </a:r>
            <a:r>
              <a:rPr sz="1600" spc="-1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25" dirty="0">
                <a:solidFill>
                  <a:srgbClr val="3B3939"/>
                </a:solidFill>
                <a:latin typeface="Roboto"/>
                <a:cs typeface="Roboto"/>
              </a:rPr>
              <a:t>and </a:t>
            </a:r>
            <a:r>
              <a:rPr sz="1600" spc="-20" dirty="0">
                <a:solidFill>
                  <a:srgbClr val="3B3939"/>
                </a:solidFill>
                <a:latin typeface="Roboto"/>
                <a:cs typeface="Roboto"/>
              </a:rPr>
              <a:t>analyzing</a:t>
            </a:r>
            <a:r>
              <a:rPr sz="1600" spc="-3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database</a:t>
            </a:r>
            <a:r>
              <a:rPr sz="1600" spc="-6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schemas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and</a:t>
            </a:r>
            <a:r>
              <a:rPr sz="1600" spc="-6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objects.</a:t>
            </a:r>
            <a:endParaRPr sz="1600" dirty="0">
              <a:latin typeface="Roboto"/>
              <a:cs typeface="Roboto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5229733" y="4550917"/>
            <a:ext cx="6304915" cy="1412240"/>
            <a:chOff x="5229733" y="4550917"/>
            <a:chExt cx="6304915" cy="1412240"/>
          </a:xfrm>
        </p:grpSpPr>
        <p:sp>
          <p:nvSpPr>
            <p:cNvPr id="13" name="object 13"/>
            <p:cNvSpPr/>
            <p:nvPr/>
          </p:nvSpPr>
          <p:spPr>
            <a:xfrm>
              <a:off x="5233543" y="4554727"/>
              <a:ext cx="6297295" cy="1404620"/>
            </a:xfrm>
            <a:custGeom>
              <a:avLst/>
              <a:gdLst/>
              <a:ahLst/>
              <a:cxnLst/>
              <a:rect l="l" t="t" r="r" b="b"/>
              <a:pathLst>
                <a:path w="6297295" h="1404620">
                  <a:moveTo>
                    <a:pt x="6217539" y="0"/>
                  </a:moveTo>
                  <a:lnTo>
                    <a:pt x="79375" y="0"/>
                  </a:lnTo>
                  <a:lnTo>
                    <a:pt x="48434" y="6240"/>
                  </a:lnTo>
                  <a:lnTo>
                    <a:pt x="23209" y="23256"/>
                  </a:lnTo>
                  <a:lnTo>
                    <a:pt x="6223" y="48488"/>
                  </a:lnTo>
                  <a:lnTo>
                    <a:pt x="0" y="79375"/>
                  </a:lnTo>
                  <a:lnTo>
                    <a:pt x="0" y="1324851"/>
                  </a:lnTo>
                  <a:lnTo>
                    <a:pt x="6223" y="1355758"/>
                  </a:lnTo>
                  <a:lnTo>
                    <a:pt x="23209" y="1380996"/>
                  </a:lnTo>
                  <a:lnTo>
                    <a:pt x="48434" y="1398012"/>
                  </a:lnTo>
                  <a:lnTo>
                    <a:pt x="79375" y="1404251"/>
                  </a:lnTo>
                  <a:lnTo>
                    <a:pt x="6217539" y="1404251"/>
                  </a:lnTo>
                  <a:lnTo>
                    <a:pt x="6248479" y="1398012"/>
                  </a:lnTo>
                  <a:lnTo>
                    <a:pt x="6273704" y="1380996"/>
                  </a:lnTo>
                  <a:lnTo>
                    <a:pt x="6290691" y="1355758"/>
                  </a:lnTo>
                  <a:lnTo>
                    <a:pt x="6296914" y="1324851"/>
                  </a:lnTo>
                  <a:lnTo>
                    <a:pt x="6296914" y="79375"/>
                  </a:lnTo>
                  <a:lnTo>
                    <a:pt x="6290691" y="48488"/>
                  </a:lnTo>
                  <a:lnTo>
                    <a:pt x="6273704" y="23256"/>
                  </a:lnTo>
                  <a:lnTo>
                    <a:pt x="6248479" y="6240"/>
                  </a:lnTo>
                  <a:lnTo>
                    <a:pt x="6217539" y="0"/>
                  </a:lnTo>
                  <a:close/>
                </a:path>
              </a:pathLst>
            </a:custGeom>
            <a:solidFill>
              <a:srgbClr val="E0E0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233543" y="4554727"/>
              <a:ext cx="6297295" cy="1404620"/>
            </a:xfrm>
            <a:custGeom>
              <a:avLst/>
              <a:gdLst/>
              <a:ahLst/>
              <a:cxnLst/>
              <a:rect l="l" t="t" r="r" b="b"/>
              <a:pathLst>
                <a:path w="6297295" h="1404620">
                  <a:moveTo>
                    <a:pt x="0" y="79375"/>
                  </a:moveTo>
                  <a:lnTo>
                    <a:pt x="6223" y="48488"/>
                  </a:lnTo>
                  <a:lnTo>
                    <a:pt x="23209" y="23256"/>
                  </a:lnTo>
                  <a:lnTo>
                    <a:pt x="48434" y="6240"/>
                  </a:lnTo>
                  <a:lnTo>
                    <a:pt x="79375" y="0"/>
                  </a:lnTo>
                  <a:lnTo>
                    <a:pt x="6217539" y="0"/>
                  </a:lnTo>
                  <a:lnTo>
                    <a:pt x="6248479" y="6240"/>
                  </a:lnTo>
                  <a:lnTo>
                    <a:pt x="6273704" y="23256"/>
                  </a:lnTo>
                  <a:lnTo>
                    <a:pt x="6290691" y="48488"/>
                  </a:lnTo>
                  <a:lnTo>
                    <a:pt x="6296914" y="79375"/>
                  </a:lnTo>
                  <a:lnTo>
                    <a:pt x="6296914" y="1324851"/>
                  </a:lnTo>
                  <a:lnTo>
                    <a:pt x="6290691" y="1355758"/>
                  </a:lnTo>
                  <a:lnTo>
                    <a:pt x="6273704" y="1380996"/>
                  </a:lnTo>
                  <a:lnTo>
                    <a:pt x="6248479" y="1398012"/>
                  </a:lnTo>
                  <a:lnTo>
                    <a:pt x="6217539" y="1404251"/>
                  </a:lnTo>
                  <a:lnTo>
                    <a:pt x="79375" y="1404251"/>
                  </a:lnTo>
                  <a:lnTo>
                    <a:pt x="48434" y="1398012"/>
                  </a:lnTo>
                  <a:lnTo>
                    <a:pt x="23209" y="1380996"/>
                  </a:lnTo>
                  <a:lnTo>
                    <a:pt x="6223" y="1355758"/>
                  </a:lnTo>
                  <a:lnTo>
                    <a:pt x="0" y="1324851"/>
                  </a:lnTo>
                  <a:lnTo>
                    <a:pt x="0" y="79375"/>
                  </a:lnTo>
                  <a:close/>
                </a:path>
              </a:pathLst>
            </a:custGeom>
            <a:ln w="7620">
              <a:solidFill>
                <a:srgbClr val="C6C6D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5417058" y="4653153"/>
            <a:ext cx="5137150" cy="10934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70" dirty="0">
                <a:solidFill>
                  <a:srgbClr val="3B3939"/>
                </a:solidFill>
                <a:latin typeface="Trebuchet MS"/>
                <a:cs typeface="Trebuchet MS"/>
              </a:rPr>
              <a:t>Database</a:t>
            </a:r>
            <a:r>
              <a:rPr sz="2400" spc="-90" dirty="0">
                <a:solidFill>
                  <a:srgbClr val="3B3939"/>
                </a:solidFill>
                <a:latin typeface="Trebuchet MS"/>
                <a:cs typeface="Trebuchet MS"/>
              </a:rPr>
              <a:t> </a:t>
            </a:r>
            <a:r>
              <a:rPr sz="2400" spc="65" dirty="0">
                <a:solidFill>
                  <a:srgbClr val="3B3939"/>
                </a:solidFill>
                <a:latin typeface="Trebuchet MS"/>
                <a:cs typeface="Trebuchet MS"/>
              </a:rPr>
              <a:t>Fuzzing</a:t>
            </a:r>
            <a:r>
              <a:rPr sz="2400" spc="-90" dirty="0">
                <a:solidFill>
                  <a:srgbClr val="3B3939"/>
                </a:solidFill>
                <a:latin typeface="Trebuchet MS"/>
                <a:cs typeface="Trebuchet MS"/>
              </a:rPr>
              <a:t> </a:t>
            </a:r>
            <a:r>
              <a:rPr sz="2400" spc="80" dirty="0">
                <a:solidFill>
                  <a:srgbClr val="3B3939"/>
                </a:solidFill>
                <a:latin typeface="Trebuchet MS"/>
                <a:cs typeface="Trebuchet MS"/>
              </a:rPr>
              <a:t>Tools</a:t>
            </a:r>
            <a:endParaRPr sz="2400" dirty="0">
              <a:latin typeface="Trebuchet MS"/>
              <a:cs typeface="Trebuchet MS"/>
            </a:endParaRPr>
          </a:p>
          <a:p>
            <a:pPr marL="12700" marR="5080">
              <a:lnSpc>
                <a:spcPct val="125000"/>
              </a:lnSpc>
              <a:spcBef>
                <a:spcPts val="730"/>
              </a:spcBef>
            </a:pP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Tools</a:t>
            </a:r>
            <a:r>
              <a:rPr sz="1600" spc="-5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for</a:t>
            </a:r>
            <a:r>
              <a:rPr sz="1600" spc="-5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20" dirty="0">
                <a:solidFill>
                  <a:srgbClr val="3B3939"/>
                </a:solidFill>
                <a:latin typeface="Roboto"/>
                <a:cs typeface="Roboto"/>
              </a:rPr>
              <a:t>automatically</a:t>
            </a:r>
            <a:r>
              <a:rPr sz="1600" spc="-1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testing</a:t>
            </a:r>
            <a:r>
              <a:rPr sz="1600" spc="-4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database</a:t>
            </a:r>
            <a:r>
              <a:rPr sz="1600" spc="-4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applications</a:t>
            </a:r>
            <a:r>
              <a:rPr sz="1600" spc="-2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25" dirty="0">
                <a:solidFill>
                  <a:srgbClr val="3B3939"/>
                </a:solidFill>
                <a:latin typeface="Roboto"/>
                <a:cs typeface="Roboto"/>
              </a:rPr>
              <a:t>for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vulnerabilities.</a:t>
            </a:r>
            <a:endParaRPr sz="1600" dirty="0">
              <a:latin typeface="Roboto"/>
              <a:cs typeface="Roboto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dt" sz="half" idx="6"/>
          </p:nvPr>
        </p:nvSpPr>
        <p:spPr>
          <a:xfrm>
            <a:off x="10881994" y="6351422"/>
            <a:ext cx="487679" cy="3334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640"/>
              </a:lnSpc>
            </a:pPr>
            <a:r>
              <a:rPr spc="-325" dirty="0"/>
              <a:t>202</a:t>
            </a:r>
            <a:r>
              <a:rPr lang="en-US" spc="-325" dirty="0"/>
              <a:t>4</a:t>
            </a:r>
            <a:endParaRPr spc="-325" dirty="0"/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68959" rIns="0" bIns="0" rtlCol="0">
            <a:spAutoFit/>
          </a:bodyPr>
          <a:lstStyle/>
          <a:p>
            <a:pPr marL="31115">
              <a:lnSpc>
                <a:spcPct val="100000"/>
              </a:lnSpc>
              <a:spcBef>
                <a:spcPts val="105"/>
              </a:spcBef>
            </a:pPr>
            <a:r>
              <a:rPr spc="65" dirty="0"/>
              <a:t>Remediation</a:t>
            </a:r>
            <a:r>
              <a:rPr spc="-55" dirty="0"/>
              <a:t> </a:t>
            </a:r>
            <a:r>
              <a:rPr spc="140" dirty="0"/>
              <a:t>and</a:t>
            </a:r>
            <a:r>
              <a:rPr spc="-80" dirty="0"/>
              <a:t> </a:t>
            </a:r>
            <a:r>
              <a:rPr dirty="0"/>
              <a:t>Mitigation</a:t>
            </a:r>
            <a:r>
              <a:rPr spc="-100" dirty="0"/>
              <a:t> </a:t>
            </a:r>
            <a:r>
              <a:rPr spc="60" dirty="0"/>
              <a:t>Strategies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657682" y="2030222"/>
            <a:ext cx="1819275" cy="1096645"/>
            <a:chOff x="657682" y="2030222"/>
            <a:chExt cx="1819275" cy="1096645"/>
          </a:xfrm>
        </p:grpSpPr>
        <p:sp>
          <p:nvSpPr>
            <p:cNvPr id="4" name="object 4"/>
            <p:cNvSpPr/>
            <p:nvPr/>
          </p:nvSpPr>
          <p:spPr>
            <a:xfrm>
              <a:off x="661492" y="2034032"/>
              <a:ext cx="1811655" cy="1089025"/>
            </a:xfrm>
            <a:custGeom>
              <a:avLst/>
              <a:gdLst/>
              <a:ahLst/>
              <a:cxnLst/>
              <a:rect l="l" t="t" r="r" b="b"/>
              <a:pathLst>
                <a:path w="1811655" h="1089025">
                  <a:moveTo>
                    <a:pt x="1732076" y="0"/>
                  </a:moveTo>
                  <a:lnTo>
                    <a:pt x="79387" y="0"/>
                  </a:lnTo>
                  <a:lnTo>
                    <a:pt x="48488" y="6223"/>
                  </a:lnTo>
                  <a:lnTo>
                    <a:pt x="23253" y="23209"/>
                  </a:lnTo>
                  <a:lnTo>
                    <a:pt x="6239" y="48434"/>
                  </a:lnTo>
                  <a:lnTo>
                    <a:pt x="0" y="79375"/>
                  </a:lnTo>
                  <a:lnTo>
                    <a:pt x="0" y="1009650"/>
                  </a:lnTo>
                  <a:lnTo>
                    <a:pt x="6239" y="1040590"/>
                  </a:lnTo>
                  <a:lnTo>
                    <a:pt x="23253" y="1065815"/>
                  </a:lnTo>
                  <a:lnTo>
                    <a:pt x="48488" y="1082802"/>
                  </a:lnTo>
                  <a:lnTo>
                    <a:pt x="79387" y="1089025"/>
                  </a:lnTo>
                  <a:lnTo>
                    <a:pt x="1732076" y="1089025"/>
                  </a:lnTo>
                  <a:lnTo>
                    <a:pt x="1762963" y="1082801"/>
                  </a:lnTo>
                  <a:lnTo>
                    <a:pt x="1788194" y="1065815"/>
                  </a:lnTo>
                  <a:lnTo>
                    <a:pt x="1805210" y="1040590"/>
                  </a:lnTo>
                  <a:lnTo>
                    <a:pt x="1811451" y="1009650"/>
                  </a:lnTo>
                  <a:lnTo>
                    <a:pt x="1811451" y="79375"/>
                  </a:lnTo>
                  <a:lnTo>
                    <a:pt x="1805210" y="48434"/>
                  </a:lnTo>
                  <a:lnTo>
                    <a:pt x="1788194" y="23209"/>
                  </a:lnTo>
                  <a:lnTo>
                    <a:pt x="1762963" y="6223"/>
                  </a:lnTo>
                  <a:lnTo>
                    <a:pt x="1732076" y="0"/>
                  </a:lnTo>
                  <a:close/>
                </a:path>
              </a:pathLst>
            </a:custGeom>
            <a:solidFill>
              <a:srgbClr val="E0E0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61492" y="2034032"/>
              <a:ext cx="1811655" cy="1089025"/>
            </a:xfrm>
            <a:custGeom>
              <a:avLst/>
              <a:gdLst/>
              <a:ahLst/>
              <a:cxnLst/>
              <a:rect l="l" t="t" r="r" b="b"/>
              <a:pathLst>
                <a:path w="1811655" h="1089025">
                  <a:moveTo>
                    <a:pt x="0" y="79375"/>
                  </a:moveTo>
                  <a:lnTo>
                    <a:pt x="6239" y="48434"/>
                  </a:lnTo>
                  <a:lnTo>
                    <a:pt x="23253" y="23209"/>
                  </a:lnTo>
                  <a:lnTo>
                    <a:pt x="48488" y="6223"/>
                  </a:lnTo>
                  <a:lnTo>
                    <a:pt x="79387" y="0"/>
                  </a:lnTo>
                  <a:lnTo>
                    <a:pt x="1732076" y="0"/>
                  </a:lnTo>
                  <a:lnTo>
                    <a:pt x="1762963" y="6223"/>
                  </a:lnTo>
                  <a:lnTo>
                    <a:pt x="1788194" y="23209"/>
                  </a:lnTo>
                  <a:lnTo>
                    <a:pt x="1805210" y="48434"/>
                  </a:lnTo>
                  <a:lnTo>
                    <a:pt x="1811451" y="79375"/>
                  </a:lnTo>
                  <a:lnTo>
                    <a:pt x="1811451" y="1009650"/>
                  </a:lnTo>
                  <a:lnTo>
                    <a:pt x="1805210" y="1040590"/>
                  </a:lnTo>
                  <a:lnTo>
                    <a:pt x="1788194" y="1065815"/>
                  </a:lnTo>
                  <a:lnTo>
                    <a:pt x="1762963" y="1082801"/>
                  </a:lnTo>
                  <a:lnTo>
                    <a:pt x="1732076" y="1089025"/>
                  </a:lnTo>
                  <a:lnTo>
                    <a:pt x="79387" y="1089025"/>
                  </a:lnTo>
                  <a:lnTo>
                    <a:pt x="48488" y="1082802"/>
                  </a:lnTo>
                  <a:lnTo>
                    <a:pt x="23253" y="1065815"/>
                  </a:lnTo>
                  <a:lnTo>
                    <a:pt x="6239" y="1040590"/>
                  </a:lnTo>
                  <a:lnTo>
                    <a:pt x="0" y="1009650"/>
                  </a:lnTo>
                  <a:lnTo>
                    <a:pt x="0" y="79375"/>
                  </a:lnTo>
                  <a:close/>
                </a:path>
              </a:pathLst>
            </a:custGeom>
            <a:ln w="7620">
              <a:solidFill>
                <a:srgbClr val="C6C6D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844702" y="2430906"/>
            <a:ext cx="125730" cy="3054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800" spc="-110" dirty="0">
                <a:solidFill>
                  <a:srgbClr val="3B3939"/>
                </a:solidFill>
                <a:latin typeface="Trebuchet MS"/>
                <a:cs typeface="Trebuchet MS"/>
              </a:rPr>
              <a:t>1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649727" y="2125471"/>
            <a:ext cx="5351780" cy="7886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40" dirty="0">
                <a:solidFill>
                  <a:srgbClr val="3B3939"/>
                </a:solidFill>
                <a:latin typeface="Trebuchet MS"/>
                <a:cs typeface="Trebuchet MS"/>
              </a:rPr>
              <a:t>Patching</a:t>
            </a:r>
            <a:endParaRPr sz="2400" dirty="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210"/>
              </a:spcBef>
            </a:pP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Applying</a:t>
            </a:r>
            <a:r>
              <a:rPr sz="1600" spc="-3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20" dirty="0">
                <a:solidFill>
                  <a:srgbClr val="3B3939"/>
                </a:solidFill>
                <a:latin typeface="Roboto"/>
                <a:cs typeface="Roboto"/>
              </a:rPr>
              <a:t>security</a:t>
            </a:r>
            <a:r>
              <a:rPr sz="1600" spc="-5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patches</a:t>
            </a:r>
            <a:r>
              <a:rPr sz="1600" spc="-4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to</a:t>
            </a:r>
            <a:r>
              <a:rPr sz="1600" spc="-6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address</a:t>
            </a:r>
            <a:r>
              <a:rPr sz="1600" spc="-5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known</a:t>
            </a:r>
            <a:r>
              <a:rPr sz="1600" spc="-3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vulnerabilities.</a:t>
            </a:r>
            <a:endParaRPr sz="1600" dirty="0">
              <a:latin typeface="Roboto"/>
              <a:cs typeface="Roboto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567432" y="3110357"/>
            <a:ext cx="8869045" cy="12700"/>
          </a:xfrm>
          <a:custGeom>
            <a:avLst/>
            <a:gdLst/>
            <a:ahLst/>
            <a:cxnLst/>
            <a:rect l="l" t="t" r="r" b="b"/>
            <a:pathLst>
              <a:path w="8869045" h="12700">
                <a:moveTo>
                  <a:pt x="8865743" y="0"/>
                </a:moveTo>
                <a:lnTo>
                  <a:pt x="2793" y="0"/>
                </a:lnTo>
                <a:lnTo>
                  <a:pt x="0" y="2920"/>
                </a:lnTo>
                <a:lnTo>
                  <a:pt x="0" y="6350"/>
                </a:lnTo>
                <a:lnTo>
                  <a:pt x="0" y="9905"/>
                </a:lnTo>
                <a:lnTo>
                  <a:pt x="2793" y="12700"/>
                </a:lnTo>
                <a:lnTo>
                  <a:pt x="8865743" y="12700"/>
                </a:lnTo>
                <a:lnTo>
                  <a:pt x="8868664" y="9905"/>
                </a:lnTo>
                <a:lnTo>
                  <a:pt x="8868664" y="2920"/>
                </a:lnTo>
                <a:lnTo>
                  <a:pt x="8865743" y="0"/>
                </a:lnTo>
                <a:close/>
              </a:path>
            </a:pathLst>
          </a:custGeom>
          <a:solidFill>
            <a:srgbClr val="C6C6D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" name="object 9"/>
          <p:cNvGrpSpPr/>
          <p:nvPr/>
        </p:nvGrpSpPr>
        <p:grpSpPr>
          <a:xfrm>
            <a:off x="657682" y="3213735"/>
            <a:ext cx="3630929" cy="1097280"/>
            <a:chOff x="657682" y="3213735"/>
            <a:chExt cx="3630929" cy="1097280"/>
          </a:xfrm>
        </p:grpSpPr>
        <p:sp>
          <p:nvSpPr>
            <p:cNvPr id="10" name="object 10"/>
            <p:cNvSpPr/>
            <p:nvPr/>
          </p:nvSpPr>
          <p:spPr>
            <a:xfrm>
              <a:off x="661492" y="3217545"/>
              <a:ext cx="3623310" cy="1089660"/>
            </a:xfrm>
            <a:custGeom>
              <a:avLst/>
              <a:gdLst/>
              <a:ahLst/>
              <a:cxnLst/>
              <a:rect l="l" t="t" r="r" b="b"/>
              <a:pathLst>
                <a:path w="3623310" h="1089660">
                  <a:moveTo>
                    <a:pt x="3543604" y="0"/>
                  </a:moveTo>
                  <a:lnTo>
                    <a:pt x="79387" y="0"/>
                  </a:lnTo>
                  <a:lnTo>
                    <a:pt x="48488" y="6240"/>
                  </a:lnTo>
                  <a:lnTo>
                    <a:pt x="23253" y="23256"/>
                  </a:lnTo>
                  <a:lnTo>
                    <a:pt x="6239" y="48488"/>
                  </a:lnTo>
                  <a:lnTo>
                    <a:pt x="0" y="79375"/>
                  </a:lnTo>
                  <a:lnTo>
                    <a:pt x="0" y="1009776"/>
                  </a:lnTo>
                  <a:lnTo>
                    <a:pt x="6239" y="1040663"/>
                  </a:lnTo>
                  <a:lnTo>
                    <a:pt x="23253" y="1065895"/>
                  </a:lnTo>
                  <a:lnTo>
                    <a:pt x="48488" y="1082911"/>
                  </a:lnTo>
                  <a:lnTo>
                    <a:pt x="79387" y="1089152"/>
                  </a:lnTo>
                  <a:lnTo>
                    <a:pt x="3543604" y="1089152"/>
                  </a:lnTo>
                  <a:lnTo>
                    <a:pt x="3574491" y="1082911"/>
                  </a:lnTo>
                  <a:lnTo>
                    <a:pt x="3599722" y="1065895"/>
                  </a:lnTo>
                  <a:lnTo>
                    <a:pt x="3616738" y="1040663"/>
                  </a:lnTo>
                  <a:lnTo>
                    <a:pt x="3622979" y="1009776"/>
                  </a:lnTo>
                  <a:lnTo>
                    <a:pt x="3622979" y="79375"/>
                  </a:lnTo>
                  <a:lnTo>
                    <a:pt x="3616738" y="48488"/>
                  </a:lnTo>
                  <a:lnTo>
                    <a:pt x="3599722" y="23256"/>
                  </a:lnTo>
                  <a:lnTo>
                    <a:pt x="3574491" y="6240"/>
                  </a:lnTo>
                  <a:lnTo>
                    <a:pt x="3543604" y="0"/>
                  </a:lnTo>
                  <a:close/>
                </a:path>
              </a:pathLst>
            </a:custGeom>
            <a:solidFill>
              <a:srgbClr val="E0E0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61492" y="3217545"/>
              <a:ext cx="3623310" cy="1089660"/>
            </a:xfrm>
            <a:custGeom>
              <a:avLst/>
              <a:gdLst/>
              <a:ahLst/>
              <a:cxnLst/>
              <a:rect l="l" t="t" r="r" b="b"/>
              <a:pathLst>
                <a:path w="3623310" h="1089660">
                  <a:moveTo>
                    <a:pt x="0" y="79375"/>
                  </a:moveTo>
                  <a:lnTo>
                    <a:pt x="6239" y="48488"/>
                  </a:lnTo>
                  <a:lnTo>
                    <a:pt x="23253" y="23256"/>
                  </a:lnTo>
                  <a:lnTo>
                    <a:pt x="48488" y="6240"/>
                  </a:lnTo>
                  <a:lnTo>
                    <a:pt x="79387" y="0"/>
                  </a:lnTo>
                  <a:lnTo>
                    <a:pt x="3543604" y="0"/>
                  </a:lnTo>
                  <a:lnTo>
                    <a:pt x="3574491" y="6240"/>
                  </a:lnTo>
                  <a:lnTo>
                    <a:pt x="3599722" y="23256"/>
                  </a:lnTo>
                  <a:lnTo>
                    <a:pt x="3616738" y="48488"/>
                  </a:lnTo>
                  <a:lnTo>
                    <a:pt x="3622979" y="79375"/>
                  </a:lnTo>
                  <a:lnTo>
                    <a:pt x="3622979" y="1009776"/>
                  </a:lnTo>
                  <a:lnTo>
                    <a:pt x="3616738" y="1040663"/>
                  </a:lnTo>
                  <a:lnTo>
                    <a:pt x="3599722" y="1065895"/>
                  </a:lnTo>
                  <a:lnTo>
                    <a:pt x="3574491" y="1082911"/>
                  </a:lnTo>
                  <a:lnTo>
                    <a:pt x="3543604" y="1089152"/>
                  </a:lnTo>
                  <a:lnTo>
                    <a:pt x="79387" y="1089152"/>
                  </a:lnTo>
                  <a:lnTo>
                    <a:pt x="48488" y="1082911"/>
                  </a:lnTo>
                  <a:lnTo>
                    <a:pt x="23253" y="1065895"/>
                  </a:lnTo>
                  <a:lnTo>
                    <a:pt x="6239" y="1040663"/>
                  </a:lnTo>
                  <a:lnTo>
                    <a:pt x="0" y="1009776"/>
                  </a:lnTo>
                  <a:lnTo>
                    <a:pt x="0" y="79375"/>
                  </a:lnTo>
                  <a:close/>
                </a:path>
              </a:pathLst>
            </a:custGeom>
            <a:ln w="7620">
              <a:solidFill>
                <a:srgbClr val="C6C6D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844702" y="3614115"/>
            <a:ext cx="147320" cy="30607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800" spc="-50" dirty="0">
                <a:solidFill>
                  <a:srgbClr val="3B3939"/>
                </a:solidFill>
                <a:latin typeface="Trebuchet MS"/>
                <a:cs typeface="Trebuchet MS"/>
              </a:rPr>
              <a:t>2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461509" y="3309366"/>
            <a:ext cx="6282055" cy="7886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3B3939"/>
                </a:solidFill>
                <a:latin typeface="Trebuchet MS"/>
                <a:cs typeface="Trebuchet MS"/>
              </a:rPr>
              <a:t>Configuration</a:t>
            </a:r>
            <a:r>
              <a:rPr sz="2400" spc="215" dirty="0">
                <a:solidFill>
                  <a:srgbClr val="3B3939"/>
                </a:solidFill>
                <a:latin typeface="Trebuchet MS"/>
                <a:cs typeface="Trebuchet MS"/>
              </a:rPr>
              <a:t> </a:t>
            </a:r>
            <a:r>
              <a:rPr sz="2400" spc="60" dirty="0">
                <a:solidFill>
                  <a:srgbClr val="3B3939"/>
                </a:solidFill>
                <a:latin typeface="Trebuchet MS"/>
                <a:cs typeface="Trebuchet MS"/>
              </a:rPr>
              <a:t>Hardening</a:t>
            </a:r>
            <a:endParaRPr sz="2400" dirty="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210"/>
              </a:spcBef>
            </a:pPr>
            <a:r>
              <a:rPr sz="1600" spc="-20" dirty="0">
                <a:solidFill>
                  <a:srgbClr val="3B3939"/>
                </a:solidFill>
                <a:latin typeface="Roboto"/>
                <a:cs typeface="Roboto"/>
              </a:rPr>
              <a:t>Securing</a:t>
            </a:r>
            <a:r>
              <a:rPr sz="1600" spc="-4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the</a:t>
            </a:r>
            <a:r>
              <a:rPr sz="1600" spc="-5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database</a:t>
            </a:r>
            <a:r>
              <a:rPr sz="1600" spc="-4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by</a:t>
            </a:r>
            <a:r>
              <a:rPr sz="1600" spc="-5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implementing</a:t>
            </a:r>
            <a:r>
              <a:rPr sz="1600" spc="-4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appropriate</a:t>
            </a:r>
            <a:r>
              <a:rPr sz="1600" spc="-4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20" dirty="0">
                <a:solidFill>
                  <a:srgbClr val="3B3939"/>
                </a:solidFill>
                <a:latin typeface="Roboto"/>
                <a:cs typeface="Roboto"/>
              </a:rPr>
              <a:t>security</a:t>
            </a:r>
            <a:r>
              <a:rPr sz="1600" spc="-6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settings.</a:t>
            </a:r>
            <a:endParaRPr sz="1600" dirty="0">
              <a:latin typeface="Roboto"/>
              <a:cs typeface="Roboto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4378959" y="4293996"/>
            <a:ext cx="7057390" cy="12700"/>
          </a:xfrm>
          <a:custGeom>
            <a:avLst/>
            <a:gdLst/>
            <a:ahLst/>
            <a:cxnLst/>
            <a:rect l="l" t="t" r="r" b="b"/>
            <a:pathLst>
              <a:path w="7057390" h="12700">
                <a:moveTo>
                  <a:pt x="7054215" y="0"/>
                </a:moveTo>
                <a:lnTo>
                  <a:pt x="2793" y="0"/>
                </a:lnTo>
                <a:lnTo>
                  <a:pt x="0" y="2793"/>
                </a:lnTo>
                <a:lnTo>
                  <a:pt x="0" y="6350"/>
                </a:lnTo>
                <a:lnTo>
                  <a:pt x="0" y="9905"/>
                </a:lnTo>
                <a:lnTo>
                  <a:pt x="2793" y="12700"/>
                </a:lnTo>
                <a:lnTo>
                  <a:pt x="7054215" y="12700"/>
                </a:lnTo>
                <a:lnTo>
                  <a:pt x="7057136" y="9905"/>
                </a:lnTo>
                <a:lnTo>
                  <a:pt x="7057136" y="2793"/>
                </a:lnTo>
                <a:lnTo>
                  <a:pt x="7054215" y="0"/>
                </a:lnTo>
                <a:close/>
              </a:path>
            </a:pathLst>
          </a:custGeom>
          <a:solidFill>
            <a:srgbClr val="C6C6D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5" name="object 15"/>
          <p:cNvGrpSpPr/>
          <p:nvPr/>
        </p:nvGrpSpPr>
        <p:grpSpPr>
          <a:xfrm>
            <a:off x="657682" y="4397375"/>
            <a:ext cx="5442585" cy="1399540"/>
            <a:chOff x="657682" y="4397375"/>
            <a:chExt cx="5442585" cy="1399540"/>
          </a:xfrm>
        </p:grpSpPr>
        <p:sp>
          <p:nvSpPr>
            <p:cNvPr id="16" name="object 16"/>
            <p:cNvSpPr/>
            <p:nvPr/>
          </p:nvSpPr>
          <p:spPr>
            <a:xfrm>
              <a:off x="661492" y="4401185"/>
              <a:ext cx="5434965" cy="1391920"/>
            </a:xfrm>
            <a:custGeom>
              <a:avLst/>
              <a:gdLst/>
              <a:ahLst/>
              <a:cxnLst/>
              <a:rect l="l" t="t" r="r" b="b"/>
              <a:pathLst>
                <a:path w="5434965" h="1391920">
                  <a:moveTo>
                    <a:pt x="5355132" y="0"/>
                  </a:moveTo>
                  <a:lnTo>
                    <a:pt x="79387" y="0"/>
                  </a:lnTo>
                  <a:lnTo>
                    <a:pt x="48488" y="6240"/>
                  </a:lnTo>
                  <a:lnTo>
                    <a:pt x="23253" y="23256"/>
                  </a:lnTo>
                  <a:lnTo>
                    <a:pt x="6239" y="48488"/>
                  </a:lnTo>
                  <a:lnTo>
                    <a:pt x="0" y="79375"/>
                  </a:lnTo>
                  <a:lnTo>
                    <a:pt x="0" y="1312113"/>
                  </a:lnTo>
                  <a:lnTo>
                    <a:pt x="6239" y="1343012"/>
                  </a:lnTo>
                  <a:lnTo>
                    <a:pt x="23253" y="1368247"/>
                  </a:lnTo>
                  <a:lnTo>
                    <a:pt x="48488" y="1385261"/>
                  </a:lnTo>
                  <a:lnTo>
                    <a:pt x="79387" y="1391500"/>
                  </a:lnTo>
                  <a:lnTo>
                    <a:pt x="5355132" y="1391500"/>
                  </a:lnTo>
                  <a:lnTo>
                    <a:pt x="5386019" y="1385261"/>
                  </a:lnTo>
                  <a:lnTo>
                    <a:pt x="5411250" y="1368247"/>
                  </a:lnTo>
                  <a:lnTo>
                    <a:pt x="5428266" y="1343012"/>
                  </a:lnTo>
                  <a:lnTo>
                    <a:pt x="5434507" y="1312113"/>
                  </a:lnTo>
                  <a:lnTo>
                    <a:pt x="5434507" y="79375"/>
                  </a:lnTo>
                  <a:lnTo>
                    <a:pt x="5428266" y="48488"/>
                  </a:lnTo>
                  <a:lnTo>
                    <a:pt x="5411250" y="23256"/>
                  </a:lnTo>
                  <a:lnTo>
                    <a:pt x="5386019" y="6240"/>
                  </a:lnTo>
                  <a:lnTo>
                    <a:pt x="5355132" y="0"/>
                  </a:lnTo>
                  <a:close/>
                </a:path>
              </a:pathLst>
            </a:custGeom>
            <a:solidFill>
              <a:srgbClr val="E0E0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661492" y="4401185"/>
              <a:ext cx="5434965" cy="1391920"/>
            </a:xfrm>
            <a:custGeom>
              <a:avLst/>
              <a:gdLst/>
              <a:ahLst/>
              <a:cxnLst/>
              <a:rect l="l" t="t" r="r" b="b"/>
              <a:pathLst>
                <a:path w="5434965" h="1391920">
                  <a:moveTo>
                    <a:pt x="0" y="79375"/>
                  </a:moveTo>
                  <a:lnTo>
                    <a:pt x="6239" y="48488"/>
                  </a:lnTo>
                  <a:lnTo>
                    <a:pt x="23253" y="23256"/>
                  </a:lnTo>
                  <a:lnTo>
                    <a:pt x="48488" y="6240"/>
                  </a:lnTo>
                  <a:lnTo>
                    <a:pt x="79387" y="0"/>
                  </a:lnTo>
                  <a:lnTo>
                    <a:pt x="5355132" y="0"/>
                  </a:lnTo>
                  <a:lnTo>
                    <a:pt x="5386019" y="6240"/>
                  </a:lnTo>
                  <a:lnTo>
                    <a:pt x="5411250" y="23256"/>
                  </a:lnTo>
                  <a:lnTo>
                    <a:pt x="5428266" y="48488"/>
                  </a:lnTo>
                  <a:lnTo>
                    <a:pt x="5434507" y="79375"/>
                  </a:lnTo>
                  <a:lnTo>
                    <a:pt x="5434507" y="1312113"/>
                  </a:lnTo>
                  <a:lnTo>
                    <a:pt x="5428266" y="1343012"/>
                  </a:lnTo>
                  <a:lnTo>
                    <a:pt x="5411250" y="1368247"/>
                  </a:lnTo>
                  <a:lnTo>
                    <a:pt x="5386019" y="1385261"/>
                  </a:lnTo>
                  <a:lnTo>
                    <a:pt x="5355132" y="1391500"/>
                  </a:lnTo>
                  <a:lnTo>
                    <a:pt x="79387" y="1391500"/>
                  </a:lnTo>
                  <a:lnTo>
                    <a:pt x="48488" y="1385261"/>
                  </a:lnTo>
                  <a:lnTo>
                    <a:pt x="23253" y="1368247"/>
                  </a:lnTo>
                  <a:lnTo>
                    <a:pt x="6239" y="1343012"/>
                  </a:lnTo>
                  <a:lnTo>
                    <a:pt x="0" y="1312113"/>
                  </a:lnTo>
                  <a:lnTo>
                    <a:pt x="0" y="79375"/>
                  </a:lnTo>
                  <a:close/>
                </a:path>
              </a:pathLst>
            </a:custGeom>
            <a:ln w="7620">
              <a:solidFill>
                <a:srgbClr val="C6C6D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844702" y="4949698"/>
            <a:ext cx="150495" cy="3054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800" spc="-50" dirty="0">
                <a:solidFill>
                  <a:srgbClr val="3B3939"/>
                </a:solidFill>
                <a:latin typeface="Trebuchet MS"/>
                <a:cs typeface="Trebuchet MS"/>
              </a:rPr>
              <a:t>3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dt" sz="half" idx="6"/>
          </p:nvPr>
        </p:nvSpPr>
        <p:spPr>
          <a:xfrm>
            <a:off x="10881994" y="6351422"/>
            <a:ext cx="487679" cy="3334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640"/>
              </a:lnSpc>
            </a:pPr>
            <a:r>
              <a:rPr spc="-325" dirty="0"/>
              <a:t>202</a:t>
            </a:r>
            <a:r>
              <a:rPr lang="en-US" spc="-325" dirty="0"/>
              <a:t>4</a:t>
            </a:r>
            <a:endParaRPr spc="-325" dirty="0"/>
          </a:p>
        </p:txBody>
      </p:sp>
      <p:sp>
        <p:nvSpPr>
          <p:cNvPr id="19" name="object 19"/>
          <p:cNvSpPr txBox="1"/>
          <p:nvPr/>
        </p:nvSpPr>
        <p:spPr>
          <a:xfrm>
            <a:off x="6273165" y="4493132"/>
            <a:ext cx="4972050" cy="10941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150" dirty="0">
                <a:solidFill>
                  <a:srgbClr val="3B3939"/>
                </a:solidFill>
                <a:latin typeface="Trebuchet MS"/>
                <a:cs typeface="Trebuchet MS"/>
              </a:rPr>
              <a:t>Access</a:t>
            </a:r>
            <a:r>
              <a:rPr sz="2400" spc="-100" dirty="0">
                <a:solidFill>
                  <a:srgbClr val="3B3939"/>
                </a:solidFill>
                <a:latin typeface="Trebuchet MS"/>
                <a:cs typeface="Trebuchet MS"/>
              </a:rPr>
              <a:t> </a:t>
            </a:r>
            <a:r>
              <a:rPr sz="2400" spc="-10" dirty="0">
                <a:solidFill>
                  <a:srgbClr val="3B3939"/>
                </a:solidFill>
                <a:latin typeface="Trebuchet MS"/>
                <a:cs typeface="Trebuchet MS"/>
              </a:rPr>
              <a:t>Control</a:t>
            </a:r>
            <a:endParaRPr sz="2400" dirty="0">
              <a:latin typeface="Trebuchet MS"/>
              <a:cs typeface="Trebuchet MS"/>
            </a:endParaRPr>
          </a:p>
          <a:p>
            <a:pPr marL="12700" marR="5080">
              <a:lnSpc>
                <a:spcPct val="125000"/>
              </a:lnSpc>
              <a:spcBef>
                <a:spcPts val="730"/>
              </a:spcBef>
            </a:pPr>
            <a:r>
              <a:rPr sz="1600" spc="-20" dirty="0">
                <a:solidFill>
                  <a:srgbClr val="3B3939"/>
                </a:solidFill>
                <a:latin typeface="Roboto"/>
                <a:cs typeface="Roboto"/>
              </a:rPr>
              <a:t>Restricting</a:t>
            </a:r>
            <a:r>
              <a:rPr sz="1600" spc="-4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access</a:t>
            </a:r>
            <a:r>
              <a:rPr sz="1600" spc="-5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to</a:t>
            </a:r>
            <a:r>
              <a:rPr sz="1600" spc="-6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the</a:t>
            </a:r>
            <a:r>
              <a:rPr sz="1600" spc="-4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database</a:t>
            </a:r>
            <a:r>
              <a:rPr sz="1600" spc="-3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based</a:t>
            </a:r>
            <a:r>
              <a:rPr sz="1600" spc="-5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on</a:t>
            </a:r>
            <a:r>
              <a:rPr sz="1600" spc="-4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user</a:t>
            </a:r>
            <a:r>
              <a:rPr sz="1600" spc="-6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roles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and</a:t>
            </a:r>
            <a:r>
              <a:rPr sz="1600" spc="-7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permissions.</a:t>
            </a:r>
            <a:endParaRPr sz="1600" dirty="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-1"/>
            <a:ext cx="4571999" cy="68579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221351" y="1183893"/>
            <a:ext cx="4886325" cy="1174750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2700" marR="5080">
              <a:lnSpc>
                <a:spcPts val="4600"/>
              </a:lnSpc>
              <a:spcBef>
                <a:spcPts val="45"/>
              </a:spcBef>
            </a:pPr>
            <a:r>
              <a:rPr spc="140" dirty="0"/>
              <a:t>Recommendations</a:t>
            </a:r>
            <a:r>
              <a:rPr spc="-55" dirty="0"/>
              <a:t> </a:t>
            </a:r>
            <a:r>
              <a:rPr spc="-25" dirty="0"/>
              <a:t>for </a:t>
            </a:r>
            <a:r>
              <a:rPr spc="145" dirty="0"/>
              <a:t>Securing</a:t>
            </a:r>
            <a:r>
              <a:rPr spc="-135" dirty="0"/>
              <a:t> </a:t>
            </a:r>
            <a:r>
              <a:rPr spc="100" dirty="0"/>
              <a:t>Database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5229733" y="2901950"/>
            <a:ext cx="433070" cy="433070"/>
            <a:chOff x="5229733" y="2901950"/>
            <a:chExt cx="433070" cy="433070"/>
          </a:xfrm>
        </p:grpSpPr>
        <p:sp>
          <p:nvSpPr>
            <p:cNvPr id="5" name="object 5"/>
            <p:cNvSpPr/>
            <p:nvPr/>
          </p:nvSpPr>
          <p:spPr>
            <a:xfrm>
              <a:off x="5233543" y="2905760"/>
              <a:ext cx="425450" cy="425450"/>
            </a:xfrm>
            <a:custGeom>
              <a:avLst/>
              <a:gdLst/>
              <a:ahLst/>
              <a:cxnLst/>
              <a:rect l="l" t="t" r="r" b="b"/>
              <a:pathLst>
                <a:path w="425450" h="425450">
                  <a:moveTo>
                    <a:pt x="345821" y="0"/>
                  </a:moveTo>
                  <a:lnTo>
                    <a:pt x="79375" y="0"/>
                  </a:lnTo>
                  <a:lnTo>
                    <a:pt x="48434" y="6240"/>
                  </a:lnTo>
                  <a:lnTo>
                    <a:pt x="23209" y="23256"/>
                  </a:lnTo>
                  <a:lnTo>
                    <a:pt x="6223" y="48488"/>
                  </a:lnTo>
                  <a:lnTo>
                    <a:pt x="0" y="79375"/>
                  </a:lnTo>
                  <a:lnTo>
                    <a:pt x="0" y="345820"/>
                  </a:lnTo>
                  <a:lnTo>
                    <a:pt x="6223" y="376707"/>
                  </a:lnTo>
                  <a:lnTo>
                    <a:pt x="23209" y="401939"/>
                  </a:lnTo>
                  <a:lnTo>
                    <a:pt x="48434" y="418955"/>
                  </a:lnTo>
                  <a:lnTo>
                    <a:pt x="79375" y="425195"/>
                  </a:lnTo>
                  <a:lnTo>
                    <a:pt x="345821" y="425195"/>
                  </a:lnTo>
                  <a:lnTo>
                    <a:pt x="376707" y="418955"/>
                  </a:lnTo>
                  <a:lnTo>
                    <a:pt x="401939" y="401939"/>
                  </a:lnTo>
                  <a:lnTo>
                    <a:pt x="418955" y="376707"/>
                  </a:lnTo>
                  <a:lnTo>
                    <a:pt x="425196" y="345820"/>
                  </a:lnTo>
                  <a:lnTo>
                    <a:pt x="425196" y="79375"/>
                  </a:lnTo>
                  <a:lnTo>
                    <a:pt x="418955" y="48488"/>
                  </a:lnTo>
                  <a:lnTo>
                    <a:pt x="401939" y="23256"/>
                  </a:lnTo>
                  <a:lnTo>
                    <a:pt x="376707" y="6240"/>
                  </a:lnTo>
                  <a:lnTo>
                    <a:pt x="345821" y="0"/>
                  </a:lnTo>
                  <a:close/>
                </a:path>
              </a:pathLst>
            </a:custGeom>
            <a:solidFill>
              <a:srgbClr val="E0E0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233543" y="2905760"/>
              <a:ext cx="425450" cy="425450"/>
            </a:xfrm>
            <a:custGeom>
              <a:avLst/>
              <a:gdLst/>
              <a:ahLst/>
              <a:cxnLst/>
              <a:rect l="l" t="t" r="r" b="b"/>
              <a:pathLst>
                <a:path w="425450" h="425450">
                  <a:moveTo>
                    <a:pt x="0" y="79375"/>
                  </a:moveTo>
                  <a:lnTo>
                    <a:pt x="6223" y="48488"/>
                  </a:lnTo>
                  <a:lnTo>
                    <a:pt x="23209" y="23256"/>
                  </a:lnTo>
                  <a:lnTo>
                    <a:pt x="48434" y="6240"/>
                  </a:lnTo>
                  <a:lnTo>
                    <a:pt x="79375" y="0"/>
                  </a:lnTo>
                  <a:lnTo>
                    <a:pt x="345821" y="0"/>
                  </a:lnTo>
                  <a:lnTo>
                    <a:pt x="376707" y="6240"/>
                  </a:lnTo>
                  <a:lnTo>
                    <a:pt x="401939" y="23256"/>
                  </a:lnTo>
                  <a:lnTo>
                    <a:pt x="418955" y="48488"/>
                  </a:lnTo>
                  <a:lnTo>
                    <a:pt x="425196" y="79375"/>
                  </a:lnTo>
                  <a:lnTo>
                    <a:pt x="425196" y="345820"/>
                  </a:lnTo>
                  <a:lnTo>
                    <a:pt x="418955" y="376707"/>
                  </a:lnTo>
                  <a:lnTo>
                    <a:pt x="401939" y="401939"/>
                  </a:lnTo>
                  <a:lnTo>
                    <a:pt x="376707" y="418955"/>
                  </a:lnTo>
                  <a:lnTo>
                    <a:pt x="345821" y="425195"/>
                  </a:lnTo>
                  <a:lnTo>
                    <a:pt x="79375" y="425195"/>
                  </a:lnTo>
                  <a:lnTo>
                    <a:pt x="48434" y="418955"/>
                  </a:lnTo>
                  <a:lnTo>
                    <a:pt x="23209" y="401939"/>
                  </a:lnTo>
                  <a:lnTo>
                    <a:pt x="6223" y="376707"/>
                  </a:lnTo>
                  <a:lnTo>
                    <a:pt x="0" y="345820"/>
                  </a:lnTo>
                  <a:lnTo>
                    <a:pt x="0" y="79375"/>
                  </a:lnTo>
                  <a:close/>
                </a:path>
              </a:pathLst>
            </a:custGeom>
            <a:ln w="7620">
              <a:solidFill>
                <a:srgbClr val="C6C6D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5373751" y="2894456"/>
            <a:ext cx="145415" cy="36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200" spc="-155" dirty="0">
                <a:solidFill>
                  <a:srgbClr val="3B3939"/>
                </a:solidFill>
                <a:latin typeface="Trebuchet MS"/>
                <a:cs typeface="Trebuchet MS"/>
              </a:rPr>
              <a:t>1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835777" y="2553080"/>
            <a:ext cx="15684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45" dirty="0">
                <a:solidFill>
                  <a:srgbClr val="3B3939"/>
                </a:solidFill>
                <a:latin typeface="Trebuchet MS"/>
                <a:cs typeface="Trebuchet MS"/>
              </a:rPr>
              <a:t>Implement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835777" y="2845689"/>
            <a:ext cx="2221230" cy="1656714"/>
          </a:xfrm>
          <a:prstGeom prst="rect">
            <a:avLst/>
          </a:prstGeom>
        </p:spPr>
        <p:txBody>
          <a:bodyPr vert="horz" wrap="square" lIns="0" tIns="86995" rIns="0" bIns="0" rtlCol="0">
            <a:spAutoFit/>
          </a:bodyPr>
          <a:lstStyle/>
          <a:p>
            <a:pPr marL="12700" marR="145415">
              <a:lnSpc>
                <a:spcPct val="79600"/>
              </a:lnSpc>
              <a:spcBef>
                <a:spcPts val="685"/>
              </a:spcBef>
            </a:pPr>
            <a:r>
              <a:rPr sz="2400" spc="80" dirty="0">
                <a:solidFill>
                  <a:srgbClr val="3B3939"/>
                </a:solidFill>
                <a:latin typeface="Trebuchet MS"/>
                <a:cs typeface="Trebuchet MS"/>
              </a:rPr>
              <a:t>Strong </a:t>
            </a:r>
            <a:r>
              <a:rPr sz="2400" spc="-10" dirty="0">
                <a:solidFill>
                  <a:srgbClr val="3B3939"/>
                </a:solidFill>
                <a:latin typeface="Trebuchet MS"/>
                <a:cs typeface="Trebuchet MS"/>
              </a:rPr>
              <a:t>Authentication</a:t>
            </a:r>
            <a:endParaRPr sz="2400" dirty="0">
              <a:latin typeface="Trebuchet MS"/>
              <a:cs typeface="Trebuchet MS"/>
            </a:endParaRPr>
          </a:p>
          <a:p>
            <a:pPr marL="12700" marR="5080">
              <a:lnSpc>
                <a:spcPct val="125099"/>
              </a:lnSpc>
              <a:spcBef>
                <a:spcPts val="470"/>
              </a:spcBef>
            </a:pP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Utilize</a:t>
            </a:r>
            <a:r>
              <a:rPr sz="1600" spc="-2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70" dirty="0">
                <a:solidFill>
                  <a:srgbClr val="3B3939"/>
                </a:solidFill>
                <a:latin typeface="Roboto"/>
                <a:cs typeface="Roboto"/>
              </a:rPr>
              <a:t>multi-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factor </a:t>
            </a:r>
            <a:r>
              <a:rPr sz="1600" spc="-20" dirty="0">
                <a:solidFill>
                  <a:srgbClr val="3B3939"/>
                </a:solidFill>
                <a:latin typeface="Roboto"/>
                <a:cs typeface="Roboto"/>
              </a:rPr>
              <a:t>authentication</a:t>
            </a:r>
            <a:r>
              <a:rPr sz="1600" spc="4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25" dirty="0">
                <a:solidFill>
                  <a:srgbClr val="3B3939"/>
                </a:solidFill>
                <a:latin typeface="Roboto"/>
                <a:cs typeface="Roboto"/>
              </a:rPr>
              <a:t>for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accessing</a:t>
            </a:r>
            <a:r>
              <a:rPr sz="1600" spc="-5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the</a:t>
            </a:r>
            <a:r>
              <a:rPr sz="1600" spc="-4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database.</a:t>
            </a:r>
            <a:endParaRPr sz="1600" dirty="0">
              <a:latin typeface="Roboto"/>
              <a:cs typeface="Roboto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8472805" y="2901950"/>
            <a:ext cx="433070" cy="433070"/>
            <a:chOff x="8472805" y="2901950"/>
            <a:chExt cx="433070" cy="433070"/>
          </a:xfrm>
        </p:grpSpPr>
        <p:sp>
          <p:nvSpPr>
            <p:cNvPr id="11" name="object 11"/>
            <p:cNvSpPr/>
            <p:nvPr/>
          </p:nvSpPr>
          <p:spPr>
            <a:xfrm>
              <a:off x="8476615" y="2905760"/>
              <a:ext cx="425450" cy="425450"/>
            </a:xfrm>
            <a:custGeom>
              <a:avLst/>
              <a:gdLst/>
              <a:ahLst/>
              <a:cxnLst/>
              <a:rect l="l" t="t" r="r" b="b"/>
              <a:pathLst>
                <a:path w="425450" h="425450">
                  <a:moveTo>
                    <a:pt x="345820" y="0"/>
                  </a:moveTo>
                  <a:lnTo>
                    <a:pt x="79375" y="0"/>
                  </a:lnTo>
                  <a:lnTo>
                    <a:pt x="48434" y="6240"/>
                  </a:lnTo>
                  <a:lnTo>
                    <a:pt x="23209" y="23256"/>
                  </a:lnTo>
                  <a:lnTo>
                    <a:pt x="6223" y="48488"/>
                  </a:lnTo>
                  <a:lnTo>
                    <a:pt x="0" y="79375"/>
                  </a:lnTo>
                  <a:lnTo>
                    <a:pt x="0" y="345820"/>
                  </a:lnTo>
                  <a:lnTo>
                    <a:pt x="6223" y="376707"/>
                  </a:lnTo>
                  <a:lnTo>
                    <a:pt x="23209" y="401939"/>
                  </a:lnTo>
                  <a:lnTo>
                    <a:pt x="48434" y="418955"/>
                  </a:lnTo>
                  <a:lnTo>
                    <a:pt x="79375" y="425195"/>
                  </a:lnTo>
                  <a:lnTo>
                    <a:pt x="345820" y="425195"/>
                  </a:lnTo>
                  <a:lnTo>
                    <a:pt x="376707" y="418955"/>
                  </a:lnTo>
                  <a:lnTo>
                    <a:pt x="401939" y="401939"/>
                  </a:lnTo>
                  <a:lnTo>
                    <a:pt x="418955" y="376707"/>
                  </a:lnTo>
                  <a:lnTo>
                    <a:pt x="425195" y="345820"/>
                  </a:lnTo>
                  <a:lnTo>
                    <a:pt x="425195" y="79375"/>
                  </a:lnTo>
                  <a:lnTo>
                    <a:pt x="418955" y="48488"/>
                  </a:lnTo>
                  <a:lnTo>
                    <a:pt x="401939" y="23256"/>
                  </a:lnTo>
                  <a:lnTo>
                    <a:pt x="376707" y="6240"/>
                  </a:lnTo>
                  <a:lnTo>
                    <a:pt x="345820" y="0"/>
                  </a:lnTo>
                  <a:close/>
                </a:path>
              </a:pathLst>
            </a:custGeom>
            <a:solidFill>
              <a:srgbClr val="E0E0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476615" y="2905760"/>
              <a:ext cx="425450" cy="425450"/>
            </a:xfrm>
            <a:custGeom>
              <a:avLst/>
              <a:gdLst/>
              <a:ahLst/>
              <a:cxnLst/>
              <a:rect l="l" t="t" r="r" b="b"/>
              <a:pathLst>
                <a:path w="425450" h="425450">
                  <a:moveTo>
                    <a:pt x="0" y="79375"/>
                  </a:moveTo>
                  <a:lnTo>
                    <a:pt x="6223" y="48488"/>
                  </a:lnTo>
                  <a:lnTo>
                    <a:pt x="23209" y="23256"/>
                  </a:lnTo>
                  <a:lnTo>
                    <a:pt x="48434" y="6240"/>
                  </a:lnTo>
                  <a:lnTo>
                    <a:pt x="79375" y="0"/>
                  </a:lnTo>
                  <a:lnTo>
                    <a:pt x="345820" y="0"/>
                  </a:lnTo>
                  <a:lnTo>
                    <a:pt x="376707" y="6240"/>
                  </a:lnTo>
                  <a:lnTo>
                    <a:pt x="401939" y="23256"/>
                  </a:lnTo>
                  <a:lnTo>
                    <a:pt x="418955" y="48488"/>
                  </a:lnTo>
                  <a:lnTo>
                    <a:pt x="425195" y="79375"/>
                  </a:lnTo>
                  <a:lnTo>
                    <a:pt x="425195" y="345820"/>
                  </a:lnTo>
                  <a:lnTo>
                    <a:pt x="418955" y="376707"/>
                  </a:lnTo>
                  <a:lnTo>
                    <a:pt x="401939" y="401939"/>
                  </a:lnTo>
                  <a:lnTo>
                    <a:pt x="376707" y="418955"/>
                  </a:lnTo>
                  <a:lnTo>
                    <a:pt x="345820" y="425195"/>
                  </a:lnTo>
                  <a:lnTo>
                    <a:pt x="79375" y="425195"/>
                  </a:lnTo>
                  <a:lnTo>
                    <a:pt x="48434" y="418955"/>
                  </a:lnTo>
                  <a:lnTo>
                    <a:pt x="23209" y="401939"/>
                  </a:lnTo>
                  <a:lnTo>
                    <a:pt x="6223" y="376707"/>
                  </a:lnTo>
                  <a:lnTo>
                    <a:pt x="0" y="345820"/>
                  </a:lnTo>
                  <a:lnTo>
                    <a:pt x="0" y="79375"/>
                  </a:lnTo>
                  <a:close/>
                </a:path>
              </a:pathLst>
            </a:custGeom>
            <a:ln w="7619">
              <a:solidFill>
                <a:srgbClr val="C6C6D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8603742" y="2894456"/>
            <a:ext cx="172085" cy="36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200" spc="-50" dirty="0">
                <a:solidFill>
                  <a:srgbClr val="3B3939"/>
                </a:solidFill>
                <a:latin typeface="Trebuchet MS"/>
                <a:cs typeface="Trebuchet MS"/>
              </a:rPr>
              <a:t>2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9079230" y="2808223"/>
            <a:ext cx="2359025" cy="1694180"/>
          </a:xfrm>
          <a:prstGeom prst="rect">
            <a:avLst/>
          </a:prstGeom>
        </p:spPr>
        <p:txBody>
          <a:bodyPr vert="horz" wrap="square" lIns="0" tIns="86995" rIns="0" bIns="0" rtlCol="0">
            <a:spAutoFit/>
          </a:bodyPr>
          <a:lstStyle/>
          <a:p>
            <a:pPr marL="12700" marR="5080">
              <a:lnSpc>
                <a:spcPct val="79600"/>
              </a:lnSpc>
              <a:spcBef>
                <a:spcPts val="685"/>
              </a:spcBef>
            </a:pPr>
            <a:r>
              <a:rPr sz="2400" spc="65" dirty="0">
                <a:solidFill>
                  <a:srgbClr val="3B3939"/>
                </a:solidFill>
                <a:latin typeface="Trebuchet MS"/>
                <a:cs typeface="Trebuchet MS"/>
              </a:rPr>
              <a:t>Regular</a:t>
            </a:r>
            <a:r>
              <a:rPr sz="2400" spc="-85" dirty="0">
                <a:solidFill>
                  <a:srgbClr val="3B3939"/>
                </a:solidFill>
                <a:latin typeface="Trebuchet MS"/>
                <a:cs typeface="Trebuchet MS"/>
              </a:rPr>
              <a:t> </a:t>
            </a:r>
            <a:r>
              <a:rPr sz="2400" spc="-10" dirty="0">
                <a:solidFill>
                  <a:srgbClr val="3B3939"/>
                </a:solidFill>
                <a:latin typeface="Trebuchet MS"/>
                <a:cs typeface="Trebuchet MS"/>
              </a:rPr>
              <a:t>Security </a:t>
            </a:r>
            <a:r>
              <a:rPr sz="2400" spc="40" dirty="0">
                <a:solidFill>
                  <a:srgbClr val="3B3939"/>
                </a:solidFill>
                <a:latin typeface="Trebuchet MS"/>
                <a:cs typeface="Trebuchet MS"/>
              </a:rPr>
              <a:t>Audits</a:t>
            </a:r>
            <a:endParaRPr sz="2400" dirty="0">
              <a:latin typeface="Trebuchet MS"/>
              <a:cs typeface="Trebuchet MS"/>
            </a:endParaRPr>
          </a:p>
          <a:p>
            <a:pPr marL="12700" marR="40640">
              <a:lnSpc>
                <a:spcPct val="125099"/>
              </a:lnSpc>
              <a:spcBef>
                <a:spcPts val="765"/>
              </a:spcBef>
            </a:pP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Conduct</a:t>
            </a:r>
            <a:r>
              <a:rPr sz="1600" spc="-4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periodic</a:t>
            </a:r>
            <a:r>
              <a:rPr sz="1600" spc="-4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security audits</a:t>
            </a:r>
            <a:r>
              <a:rPr sz="1600" spc="-6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to</a:t>
            </a:r>
            <a:r>
              <a:rPr sz="1600" spc="-8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identify</a:t>
            </a:r>
            <a:r>
              <a:rPr sz="1600" spc="-5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25" dirty="0">
                <a:solidFill>
                  <a:srgbClr val="3B3939"/>
                </a:solidFill>
                <a:latin typeface="Roboto"/>
                <a:cs typeface="Roboto"/>
              </a:rPr>
              <a:t>and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address</a:t>
            </a:r>
            <a:r>
              <a:rPr sz="1600" spc="-10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vulnerabilities.</a:t>
            </a:r>
            <a:endParaRPr sz="1600" dirty="0">
              <a:latin typeface="Roboto"/>
              <a:cs typeface="Roboto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5229733" y="4914772"/>
            <a:ext cx="433070" cy="433070"/>
            <a:chOff x="5229733" y="4914772"/>
            <a:chExt cx="433070" cy="433070"/>
          </a:xfrm>
        </p:grpSpPr>
        <p:sp>
          <p:nvSpPr>
            <p:cNvPr id="16" name="object 16"/>
            <p:cNvSpPr/>
            <p:nvPr/>
          </p:nvSpPr>
          <p:spPr>
            <a:xfrm>
              <a:off x="5233543" y="4918582"/>
              <a:ext cx="425450" cy="425450"/>
            </a:xfrm>
            <a:custGeom>
              <a:avLst/>
              <a:gdLst/>
              <a:ahLst/>
              <a:cxnLst/>
              <a:rect l="l" t="t" r="r" b="b"/>
              <a:pathLst>
                <a:path w="425450" h="425450">
                  <a:moveTo>
                    <a:pt x="345821" y="0"/>
                  </a:moveTo>
                  <a:lnTo>
                    <a:pt x="79375" y="0"/>
                  </a:lnTo>
                  <a:lnTo>
                    <a:pt x="48434" y="6240"/>
                  </a:lnTo>
                  <a:lnTo>
                    <a:pt x="23209" y="23256"/>
                  </a:lnTo>
                  <a:lnTo>
                    <a:pt x="6223" y="48488"/>
                  </a:lnTo>
                  <a:lnTo>
                    <a:pt x="0" y="79375"/>
                  </a:lnTo>
                  <a:lnTo>
                    <a:pt x="0" y="345821"/>
                  </a:lnTo>
                  <a:lnTo>
                    <a:pt x="6223" y="376707"/>
                  </a:lnTo>
                  <a:lnTo>
                    <a:pt x="23209" y="401939"/>
                  </a:lnTo>
                  <a:lnTo>
                    <a:pt x="48434" y="418955"/>
                  </a:lnTo>
                  <a:lnTo>
                    <a:pt x="79375" y="425196"/>
                  </a:lnTo>
                  <a:lnTo>
                    <a:pt x="345821" y="425196"/>
                  </a:lnTo>
                  <a:lnTo>
                    <a:pt x="376707" y="418955"/>
                  </a:lnTo>
                  <a:lnTo>
                    <a:pt x="401939" y="401939"/>
                  </a:lnTo>
                  <a:lnTo>
                    <a:pt x="418955" y="376707"/>
                  </a:lnTo>
                  <a:lnTo>
                    <a:pt x="425196" y="345821"/>
                  </a:lnTo>
                  <a:lnTo>
                    <a:pt x="425196" y="79375"/>
                  </a:lnTo>
                  <a:lnTo>
                    <a:pt x="418955" y="48488"/>
                  </a:lnTo>
                  <a:lnTo>
                    <a:pt x="401939" y="23256"/>
                  </a:lnTo>
                  <a:lnTo>
                    <a:pt x="376707" y="6240"/>
                  </a:lnTo>
                  <a:lnTo>
                    <a:pt x="345821" y="0"/>
                  </a:lnTo>
                  <a:close/>
                </a:path>
              </a:pathLst>
            </a:custGeom>
            <a:solidFill>
              <a:srgbClr val="E0E0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233543" y="4918582"/>
              <a:ext cx="425450" cy="425450"/>
            </a:xfrm>
            <a:custGeom>
              <a:avLst/>
              <a:gdLst/>
              <a:ahLst/>
              <a:cxnLst/>
              <a:rect l="l" t="t" r="r" b="b"/>
              <a:pathLst>
                <a:path w="425450" h="425450">
                  <a:moveTo>
                    <a:pt x="0" y="79375"/>
                  </a:moveTo>
                  <a:lnTo>
                    <a:pt x="6223" y="48488"/>
                  </a:lnTo>
                  <a:lnTo>
                    <a:pt x="23209" y="23256"/>
                  </a:lnTo>
                  <a:lnTo>
                    <a:pt x="48434" y="6240"/>
                  </a:lnTo>
                  <a:lnTo>
                    <a:pt x="79375" y="0"/>
                  </a:lnTo>
                  <a:lnTo>
                    <a:pt x="345821" y="0"/>
                  </a:lnTo>
                  <a:lnTo>
                    <a:pt x="376707" y="6240"/>
                  </a:lnTo>
                  <a:lnTo>
                    <a:pt x="401939" y="23256"/>
                  </a:lnTo>
                  <a:lnTo>
                    <a:pt x="418955" y="48488"/>
                  </a:lnTo>
                  <a:lnTo>
                    <a:pt x="425196" y="79375"/>
                  </a:lnTo>
                  <a:lnTo>
                    <a:pt x="425196" y="345821"/>
                  </a:lnTo>
                  <a:lnTo>
                    <a:pt x="418955" y="376707"/>
                  </a:lnTo>
                  <a:lnTo>
                    <a:pt x="401939" y="401939"/>
                  </a:lnTo>
                  <a:lnTo>
                    <a:pt x="376707" y="418955"/>
                  </a:lnTo>
                  <a:lnTo>
                    <a:pt x="345821" y="425196"/>
                  </a:lnTo>
                  <a:lnTo>
                    <a:pt x="79375" y="425196"/>
                  </a:lnTo>
                  <a:lnTo>
                    <a:pt x="48434" y="418955"/>
                  </a:lnTo>
                  <a:lnTo>
                    <a:pt x="23209" y="401939"/>
                  </a:lnTo>
                  <a:lnTo>
                    <a:pt x="6223" y="376707"/>
                  </a:lnTo>
                  <a:lnTo>
                    <a:pt x="0" y="345821"/>
                  </a:lnTo>
                  <a:lnTo>
                    <a:pt x="0" y="79375"/>
                  </a:lnTo>
                  <a:close/>
                </a:path>
              </a:pathLst>
            </a:custGeom>
            <a:ln w="7620">
              <a:solidFill>
                <a:srgbClr val="C6C6D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5358765" y="4907660"/>
            <a:ext cx="175260" cy="36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200" spc="-50" dirty="0">
                <a:solidFill>
                  <a:srgbClr val="3B3939"/>
                </a:solidFill>
                <a:latin typeface="Trebuchet MS"/>
                <a:cs typeface="Trebuchet MS"/>
              </a:rPr>
              <a:t>3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dt" sz="half" idx="6"/>
          </p:nvPr>
        </p:nvSpPr>
        <p:spPr>
          <a:xfrm>
            <a:off x="10881994" y="6351422"/>
            <a:ext cx="487679" cy="3334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640"/>
              </a:lnSpc>
            </a:pPr>
            <a:r>
              <a:rPr spc="-325" dirty="0"/>
              <a:t>202</a:t>
            </a:r>
            <a:r>
              <a:rPr lang="en-US" spc="-325" dirty="0"/>
              <a:t>4</a:t>
            </a:r>
            <a:endParaRPr spc="-325" dirty="0"/>
          </a:p>
        </p:txBody>
      </p:sp>
      <p:sp>
        <p:nvSpPr>
          <p:cNvPr id="19" name="object 19"/>
          <p:cNvSpPr txBox="1"/>
          <p:nvPr/>
        </p:nvSpPr>
        <p:spPr>
          <a:xfrm>
            <a:off x="5835777" y="4821123"/>
            <a:ext cx="4380230" cy="7893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3B3939"/>
                </a:solidFill>
                <a:latin typeface="Trebuchet MS"/>
                <a:cs typeface="Trebuchet MS"/>
              </a:rPr>
              <a:t>Data</a:t>
            </a:r>
            <a:r>
              <a:rPr sz="2400" spc="30" dirty="0">
                <a:solidFill>
                  <a:srgbClr val="3B3939"/>
                </a:solidFill>
                <a:latin typeface="Trebuchet MS"/>
                <a:cs typeface="Trebuchet MS"/>
              </a:rPr>
              <a:t> </a:t>
            </a:r>
            <a:r>
              <a:rPr sz="2400" spc="-10" dirty="0">
                <a:solidFill>
                  <a:srgbClr val="3B3939"/>
                </a:solidFill>
                <a:latin typeface="Trebuchet MS"/>
                <a:cs typeface="Trebuchet MS"/>
              </a:rPr>
              <a:t>Encryption</a:t>
            </a:r>
            <a:endParaRPr sz="2400" dirty="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210"/>
              </a:spcBef>
            </a:pP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Encrypt</a:t>
            </a:r>
            <a:r>
              <a:rPr sz="1600" spc="-6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sensitive</a:t>
            </a:r>
            <a:r>
              <a:rPr sz="1600" spc="-5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data</a:t>
            </a:r>
            <a:r>
              <a:rPr sz="1600" spc="-5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both</a:t>
            </a:r>
            <a:r>
              <a:rPr sz="1600" spc="-6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at</a:t>
            </a:r>
            <a:r>
              <a:rPr sz="1600" spc="-5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rest</a:t>
            </a:r>
            <a:r>
              <a:rPr sz="1600" spc="-8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and</a:t>
            </a:r>
            <a:r>
              <a:rPr sz="1600" spc="-5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in</a:t>
            </a:r>
            <a:r>
              <a:rPr sz="1600" spc="-6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transit.</a:t>
            </a:r>
            <a:endParaRPr sz="1600" dirty="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620000" y="-1"/>
            <a:ext cx="4572000" cy="6858000"/>
            <a:chOff x="7620000" y="-1"/>
            <a:chExt cx="4572000" cy="6858000"/>
          </a:xfrm>
        </p:grpSpPr>
        <p:pic>
          <p:nvPicPr>
            <p:cNvPr id="3" name="object 3">
              <a:hlinkClick r:id="rId3"/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731472" y="6495019"/>
              <a:ext cx="1371274" cy="28265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620000" y="-1"/>
              <a:ext cx="4572000" cy="6857999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301066" rIns="0" bIns="0" rtlCol="0">
            <a:spAutoFit/>
          </a:bodyPr>
          <a:lstStyle/>
          <a:p>
            <a:pPr marL="12700" marR="5080">
              <a:lnSpc>
                <a:spcPts val="4600"/>
              </a:lnSpc>
              <a:spcBef>
                <a:spcPts val="50"/>
              </a:spcBef>
            </a:pPr>
            <a:r>
              <a:rPr spc="120" dirty="0"/>
              <a:t>Conclusion</a:t>
            </a:r>
            <a:r>
              <a:rPr spc="-150" dirty="0"/>
              <a:t> </a:t>
            </a:r>
            <a:r>
              <a:rPr spc="140" dirty="0"/>
              <a:t>and</a:t>
            </a:r>
            <a:r>
              <a:rPr spc="-140" dirty="0"/>
              <a:t> </a:t>
            </a:r>
            <a:r>
              <a:rPr spc="170" dirty="0"/>
              <a:t>Key </a:t>
            </a:r>
            <a:r>
              <a:rPr spc="125" dirty="0"/>
              <a:t>Takeaways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49020" y="3665346"/>
            <a:ext cx="626364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1100"/>
              </a:lnSpc>
              <a:spcBef>
                <a:spcPts val="100"/>
              </a:spcBef>
            </a:pPr>
            <a:r>
              <a:rPr sz="1800" spc="-20" dirty="0">
                <a:solidFill>
                  <a:srgbClr val="3B3939"/>
                </a:solidFill>
                <a:latin typeface="Roboto"/>
                <a:cs typeface="Roboto"/>
              </a:rPr>
              <a:t>Database</a:t>
            </a:r>
            <a:r>
              <a:rPr sz="1800" spc="-4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800" spc="-20" dirty="0">
                <a:solidFill>
                  <a:srgbClr val="3B3939"/>
                </a:solidFill>
                <a:latin typeface="Roboto"/>
                <a:cs typeface="Roboto"/>
              </a:rPr>
              <a:t>penetration</a:t>
            </a:r>
            <a:r>
              <a:rPr sz="1800" spc="-4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800" spc="-10" dirty="0">
                <a:solidFill>
                  <a:srgbClr val="3B3939"/>
                </a:solidFill>
                <a:latin typeface="Roboto"/>
                <a:cs typeface="Roboto"/>
              </a:rPr>
              <a:t>testing</a:t>
            </a:r>
            <a:r>
              <a:rPr sz="1800" spc="-2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800" dirty="0">
                <a:solidFill>
                  <a:srgbClr val="3B3939"/>
                </a:solidFill>
                <a:latin typeface="Roboto"/>
                <a:cs typeface="Roboto"/>
              </a:rPr>
              <a:t>is</a:t>
            </a:r>
            <a:r>
              <a:rPr sz="1800" spc="-2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800" spc="-10" dirty="0">
                <a:solidFill>
                  <a:srgbClr val="3B3939"/>
                </a:solidFill>
                <a:latin typeface="Roboto"/>
                <a:cs typeface="Roboto"/>
              </a:rPr>
              <a:t>crucial</a:t>
            </a:r>
            <a:r>
              <a:rPr sz="1800" spc="-5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800" dirty="0">
                <a:solidFill>
                  <a:srgbClr val="3B3939"/>
                </a:solidFill>
                <a:latin typeface="Roboto"/>
                <a:cs typeface="Roboto"/>
              </a:rPr>
              <a:t>for</a:t>
            </a:r>
            <a:r>
              <a:rPr sz="1800" spc="-2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800" spc="-20" dirty="0">
                <a:solidFill>
                  <a:srgbClr val="3B3939"/>
                </a:solidFill>
                <a:latin typeface="Roboto"/>
                <a:cs typeface="Roboto"/>
              </a:rPr>
              <a:t>identifying</a:t>
            </a:r>
            <a:r>
              <a:rPr sz="1800" spc="-25" dirty="0">
                <a:solidFill>
                  <a:srgbClr val="3B3939"/>
                </a:solidFill>
                <a:latin typeface="Roboto"/>
                <a:cs typeface="Roboto"/>
              </a:rPr>
              <a:t> and </a:t>
            </a:r>
            <a:r>
              <a:rPr sz="1800" spc="-20" dirty="0">
                <a:solidFill>
                  <a:srgbClr val="3B3939"/>
                </a:solidFill>
                <a:latin typeface="Roboto"/>
                <a:cs typeface="Roboto"/>
              </a:rPr>
              <a:t>mitigating</a:t>
            </a:r>
            <a:r>
              <a:rPr sz="1800" spc="-4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800" spc="-20" dirty="0">
                <a:solidFill>
                  <a:srgbClr val="3B3939"/>
                </a:solidFill>
                <a:latin typeface="Roboto"/>
                <a:cs typeface="Roboto"/>
              </a:rPr>
              <a:t>security</a:t>
            </a:r>
            <a:r>
              <a:rPr sz="1800" spc="-5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800" spc="-20" dirty="0">
                <a:solidFill>
                  <a:srgbClr val="3B3939"/>
                </a:solidFill>
                <a:latin typeface="Roboto"/>
                <a:cs typeface="Roboto"/>
              </a:rPr>
              <a:t>vulnerabilities,</a:t>
            </a:r>
            <a:r>
              <a:rPr sz="1800" spc="-5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800" spc="-10" dirty="0">
                <a:solidFill>
                  <a:srgbClr val="3B3939"/>
                </a:solidFill>
                <a:latin typeface="Roboto"/>
                <a:cs typeface="Roboto"/>
              </a:rPr>
              <a:t>ensuring</a:t>
            </a:r>
            <a:r>
              <a:rPr sz="1800" spc="-3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800" dirty="0">
                <a:solidFill>
                  <a:srgbClr val="3B3939"/>
                </a:solidFill>
                <a:latin typeface="Roboto"/>
                <a:cs typeface="Roboto"/>
              </a:rPr>
              <a:t>the</a:t>
            </a:r>
            <a:r>
              <a:rPr sz="1800" spc="-4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800" spc="-10" dirty="0">
                <a:solidFill>
                  <a:srgbClr val="3B3939"/>
                </a:solidFill>
                <a:latin typeface="Roboto"/>
                <a:cs typeface="Roboto"/>
              </a:rPr>
              <a:t>confidentiality, </a:t>
            </a:r>
            <a:r>
              <a:rPr sz="1800" spc="-20" dirty="0">
                <a:solidFill>
                  <a:srgbClr val="3B3939"/>
                </a:solidFill>
                <a:latin typeface="Roboto"/>
                <a:cs typeface="Roboto"/>
              </a:rPr>
              <a:t>integrity,</a:t>
            </a:r>
            <a:r>
              <a:rPr sz="1800" spc="-3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800" dirty="0">
                <a:solidFill>
                  <a:srgbClr val="3B3939"/>
                </a:solidFill>
                <a:latin typeface="Roboto"/>
                <a:cs typeface="Roboto"/>
              </a:rPr>
              <a:t>and</a:t>
            </a:r>
            <a:r>
              <a:rPr sz="1800" spc="-25" dirty="0">
                <a:solidFill>
                  <a:srgbClr val="3B3939"/>
                </a:solidFill>
                <a:latin typeface="Roboto"/>
                <a:cs typeface="Roboto"/>
              </a:rPr>
              <a:t> availability </a:t>
            </a:r>
            <a:r>
              <a:rPr sz="1800" dirty="0">
                <a:solidFill>
                  <a:srgbClr val="3B3939"/>
                </a:solidFill>
                <a:latin typeface="Roboto"/>
                <a:cs typeface="Roboto"/>
              </a:rPr>
              <a:t>of</a:t>
            </a:r>
            <a:r>
              <a:rPr sz="1800" spc="-3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800" spc="-10" dirty="0">
                <a:solidFill>
                  <a:srgbClr val="3B3939"/>
                </a:solidFill>
                <a:latin typeface="Roboto"/>
                <a:cs typeface="Roboto"/>
              </a:rPr>
              <a:t>sensitive</a:t>
            </a:r>
            <a:r>
              <a:rPr sz="1800" spc="-2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800" spc="-10" dirty="0">
                <a:solidFill>
                  <a:srgbClr val="3B3939"/>
                </a:solidFill>
                <a:latin typeface="Roboto"/>
                <a:cs typeface="Roboto"/>
              </a:rPr>
              <a:t>data.</a:t>
            </a:r>
            <a:endParaRPr sz="1800" dirty="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881994" y="6351422"/>
            <a:ext cx="487680" cy="3657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640"/>
              </a:lnSpc>
            </a:pPr>
            <a:r>
              <a:rPr sz="2400" spc="-325" dirty="0">
                <a:solidFill>
                  <a:srgbClr val="112C49"/>
                </a:solidFill>
                <a:latin typeface="Trebuchet MS"/>
                <a:cs typeface="Trebuchet MS"/>
              </a:rPr>
              <a:t>2022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0825353" y="6294686"/>
            <a:ext cx="755650" cy="523240"/>
          </a:xfrm>
          <a:custGeom>
            <a:avLst/>
            <a:gdLst/>
            <a:ahLst/>
            <a:cxnLst/>
            <a:rect l="l" t="t" r="r" b="b"/>
            <a:pathLst>
              <a:path w="755650" h="523240">
                <a:moveTo>
                  <a:pt x="755332" y="0"/>
                </a:moveTo>
                <a:lnTo>
                  <a:pt x="0" y="0"/>
                </a:lnTo>
                <a:lnTo>
                  <a:pt x="0" y="523214"/>
                </a:lnTo>
                <a:lnTo>
                  <a:pt x="755332" y="523214"/>
                </a:lnTo>
                <a:lnTo>
                  <a:pt x="75533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0918190" y="6334505"/>
            <a:ext cx="567055" cy="4267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075"/>
              </a:lnSpc>
            </a:pPr>
            <a:r>
              <a:rPr sz="2800" spc="-380" dirty="0">
                <a:solidFill>
                  <a:srgbClr val="112C49"/>
                </a:solidFill>
                <a:latin typeface="Trebuchet MS"/>
                <a:cs typeface="Trebuchet MS"/>
              </a:rPr>
              <a:t>2024</a:t>
            </a:r>
            <a:endParaRPr sz="2800">
              <a:latin typeface="Trebuchet MS"/>
              <a:cs typeface="Trebuchet MS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0" y="25"/>
            <a:ext cx="12192000" cy="6856730"/>
            <a:chOff x="0" y="25"/>
            <a:chExt cx="12192000" cy="6856730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25"/>
              <a:ext cx="12191999" cy="6856602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0052812" y="6471359"/>
              <a:ext cx="1336040" cy="277495"/>
            </a:xfrm>
            <a:custGeom>
              <a:avLst/>
              <a:gdLst/>
              <a:ahLst/>
              <a:cxnLst/>
              <a:rect l="l" t="t" r="r" b="b"/>
              <a:pathLst>
                <a:path w="1336040" h="277495">
                  <a:moveTo>
                    <a:pt x="1335658" y="0"/>
                  </a:moveTo>
                  <a:lnTo>
                    <a:pt x="0" y="0"/>
                  </a:lnTo>
                  <a:lnTo>
                    <a:pt x="0" y="276999"/>
                  </a:lnTo>
                  <a:lnTo>
                    <a:pt x="1335658" y="276999"/>
                  </a:lnTo>
                  <a:lnTo>
                    <a:pt x="1335658" y="0"/>
                  </a:lnTo>
                  <a:close/>
                </a:path>
              </a:pathLst>
            </a:custGeom>
            <a:solidFill>
              <a:srgbClr val="6E9F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9956419" y="6471360"/>
            <a:ext cx="1337817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Bahnschrift"/>
                <a:cs typeface="Bahnschrift"/>
              </a:rPr>
              <a:t>©</a:t>
            </a:r>
            <a:r>
              <a:rPr sz="1200" spc="70" dirty="0">
                <a:solidFill>
                  <a:srgbClr val="FFFFFF"/>
                </a:solidFill>
                <a:latin typeface="Bahnschrift"/>
                <a:cs typeface="Bahnschrift"/>
              </a:rPr>
              <a:t> </a:t>
            </a:r>
            <a:r>
              <a:rPr sz="1200" dirty="0">
                <a:solidFill>
                  <a:srgbClr val="FFFFFF"/>
                </a:solidFill>
                <a:latin typeface="Bahnschrift"/>
                <a:cs typeface="Bahnschrift"/>
              </a:rPr>
              <a:t>2024</a:t>
            </a:r>
            <a:r>
              <a:rPr sz="1200" spc="85" dirty="0">
                <a:solidFill>
                  <a:srgbClr val="FFFFFF"/>
                </a:solidFill>
                <a:latin typeface="Bahnschrift"/>
                <a:cs typeface="Bahnschrift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Bahnschrift"/>
                <a:cs typeface="Bahnschrift"/>
              </a:rPr>
              <a:t>INIXINDO</a:t>
            </a:r>
            <a:endParaRPr sz="1200" dirty="0">
              <a:latin typeface="Bahnschrift"/>
              <a:cs typeface="Bahnschrift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910844" y="2718257"/>
            <a:ext cx="9179560" cy="2240280"/>
          </a:xfrm>
          <a:prstGeom prst="rect">
            <a:avLst/>
          </a:prstGeom>
        </p:spPr>
        <p:txBody>
          <a:bodyPr vert="horz" wrap="square" lIns="0" tIns="116205" rIns="0" bIns="0" rtlCol="0">
            <a:spAutoFit/>
          </a:bodyPr>
          <a:lstStyle/>
          <a:p>
            <a:pPr marL="12700" marR="5080">
              <a:lnSpc>
                <a:spcPts val="6480"/>
              </a:lnSpc>
              <a:spcBef>
                <a:spcPts val="915"/>
              </a:spcBef>
            </a:pPr>
            <a:r>
              <a:rPr sz="6000" dirty="0">
                <a:solidFill>
                  <a:srgbClr val="FFFFFF"/>
                </a:solidFill>
                <a:latin typeface="Calibri Light"/>
                <a:cs typeface="Calibri Light"/>
              </a:rPr>
              <a:t>Wireless</a:t>
            </a:r>
            <a:r>
              <a:rPr sz="6000" spc="-185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6000" dirty="0">
                <a:solidFill>
                  <a:srgbClr val="FFFFFF"/>
                </a:solidFill>
                <a:latin typeface="Calibri Light"/>
                <a:cs typeface="Calibri Light"/>
              </a:rPr>
              <a:t>Network</a:t>
            </a:r>
            <a:r>
              <a:rPr sz="6000" spc="-185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6000" spc="-25" dirty="0">
                <a:solidFill>
                  <a:srgbClr val="FFFFFF"/>
                </a:solidFill>
                <a:latin typeface="Calibri Light"/>
                <a:cs typeface="Calibri Light"/>
              </a:rPr>
              <a:t>Penetration </a:t>
            </a:r>
            <a:r>
              <a:rPr sz="6000" spc="-509" dirty="0">
                <a:solidFill>
                  <a:srgbClr val="FFFFFF"/>
                </a:solidFill>
                <a:latin typeface="Calibri Light"/>
                <a:cs typeface="Calibri Light"/>
              </a:rPr>
              <a:t>T</a:t>
            </a:r>
            <a:r>
              <a:rPr sz="6000" spc="30" dirty="0">
                <a:solidFill>
                  <a:srgbClr val="FFFFFF"/>
                </a:solidFill>
                <a:latin typeface="Calibri Light"/>
                <a:cs typeface="Calibri Light"/>
              </a:rPr>
              <a:t>e</a:t>
            </a:r>
            <a:r>
              <a:rPr sz="6000" spc="-55" dirty="0">
                <a:solidFill>
                  <a:srgbClr val="FFFFFF"/>
                </a:solidFill>
                <a:latin typeface="Calibri Light"/>
                <a:cs typeface="Calibri Light"/>
              </a:rPr>
              <a:t>s</a:t>
            </a:r>
            <a:r>
              <a:rPr sz="6000" spc="30" dirty="0">
                <a:solidFill>
                  <a:srgbClr val="FFFFFF"/>
                </a:solidFill>
                <a:latin typeface="Calibri Light"/>
                <a:cs typeface="Calibri Light"/>
              </a:rPr>
              <a:t>ting</a:t>
            </a:r>
            <a:r>
              <a:rPr sz="6000" spc="-229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6000" spc="-10" dirty="0">
                <a:solidFill>
                  <a:srgbClr val="FFFFFF"/>
                </a:solidFill>
                <a:latin typeface="Calibri Light"/>
                <a:cs typeface="Calibri Light"/>
              </a:rPr>
              <a:t>Methodology</a:t>
            </a:r>
            <a:endParaRPr sz="6000" dirty="0">
              <a:latin typeface="Calibri Light"/>
              <a:cs typeface="Calibri Light"/>
            </a:endParaRPr>
          </a:p>
          <a:p>
            <a:pPr marL="12700">
              <a:lnSpc>
                <a:spcPct val="100000"/>
              </a:lnSpc>
              <a:spcBef>
                <a:spcPts val="780"/>
              </a:spcBef>
            </a:pP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Chapter</a:t>
            </a:r>
            <a:r>
              <a:rPr sz="2400" spc="-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11.</a:t>
            </a:r>
            <a:endParaRPr sz="24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7580" y="480441"/>
            <a:ext cx="10500360" cy="5905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Penetration</a:t>
            </a:r>
            <a:r>
              <a:rPr spc="-80" dirty="0"/>
              <a:t> </a:t>
            </a:r>
            <a:r>
              <a:rPr spc="85" dirty="0"/>
              <a:t>Testing</a:t>
            </a:r>
            <a:r>
              <a:rPr spc="-90" dirty="0"/>
              <a:t> </a:t>
            </a:r>
            <a:r>
              <a:rPr spc="215" dirty="0"/>
              <a:t>vs</a:t>
            </a:r>
            <a:r>
              <a:rPr spc="-95" dirty="0"/>
              <a:t> </a:t>
            </a:r>
            <a:r>
              <a:rPr dirty="0"/>
              <a:t>Vulnerability</a:t>
            </a:r>
            <a:r>
              <a:rPr spc="-75" dirty="0"/>
              <a:t> </a:t>
            </a:r>
            <a:r>
              <a:rPr spc="175" dirty="0"/>
              <a:t>Assessment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sz="half" idx="2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Penetration</a:t>
            </a:r>
            <a:r>
              <a:rPr spc="10" dirty="0"/>
              <a:t> </a:t>
            </a:r>
            <a:r>
              <a:rPr spc="40" dirty="0"/>
              <a:t>Testing</a:t>
            </a:r>
          </a:p>
          <a:p>
            <a:pPr marL="12700">
              <a:lnSpc>
                <a:spcPct val="100000"/>
              </a:lnSpc>
              <a:spcBef>
                <a:spcPts val="1510"/>
              </a:spcBef>
            </a:pP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Active,</a:t>
            </a:r>
            <a:r>
              <a:rPr sz="1600" spc="-4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80" dirty="0">
                <a:solidFill>
                  <a:srgbClr val="3B3939"/>
                </a:solidFill>
                <a:latin typeface="Roboto"/>
                <a:cs typeface="Roboto"/>
              </a:rPr>
              <a:t>hands-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on</a:t>
            </a:r>
            <a:r>
              <a:rPr sz="1600" spc="-2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testing</a:t>
            </a:r>
            <a:r>
              <a:rPr sz="1600" spc="-3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to</a:t>
            </a:r>
            <a:r>
              <a:rPr sz="1600" spc="-4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exploit</a:t>
            </a:r>
            <a:r>
              <a:rPr sz="1600" spc="-2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vulnerabilities.</a:t>
            </a:r>
            <a:endParaRPr sz="1600" dirty="0">
              <a:latin typeface="Roboto"/>
              <a:cs typeface="Roboto"/>
            </a:endParaRPr>
          </a:p>
          <a:p>
            <a:pPr>
              <a:lnSpc>
                <a:spcPct val="100000"/>
              </a:lnSpc>
            </a:pPr>
            <a:endParaRPr sz="1600" dirty="0">
              <a:latin typeface="Roboto"/>
              <a:cs typeface="Roboto"/>
            </a:endParaRPr>
          </a:p>
          <a:p>
            <a:pPr>
              <a:lnSpc>
                <a:spcPct val="100000"/>
              </a:lnSpc>
              <a:spcBef>
                <a:spcPts val="775"/>
              </a:spcBef>
            </a:pPr>
            <a:endParaRPr sz="1600" dirty="0">
              <a:latin typeface="Roboto"/>
              <a:cs typeface="Roboto"/>
            </a:endParaRPr>
          </a:p>
          <a:p>
            <a:pPr marL="103505" marR="5080">
              <a:lnSpc>
                <a:spcPct val="100000"/>
              </a:lnSpc>
            </a:pPr>
            <a:r>
              <a:rPr sz="1800" spc="-10" dirty="0">
                <a:solidFill>
                  <a:srgbClr val="000000"/>
                </a:solidFill>
                <a:latin typeface="Roboto"/>
                <a:cs typeface="Roboto"/>
              </a:rPr>
              <a:t>Penetration</a:t>
            </a:r>
            <a:r>
              <a:rPr sz="1800" spc="-75" dirty="0">
                <a:solidFill>
                  <a:srgbClr val="000000"/>
                </a:solidFill>
                <a:latin typeface="Roboto"/>
                <a:cs typeface="Roboto"/>
              </a:rPr>
              <a:t> </a:t>
            </a:r>
            <a:r>
              <a:rPr sz="1800" spc="-10" dirty="0">
                <a:solidFill>
                  <a:srgbClr val="000000"/>
                </a:solidFill>
                <a:latin typeface="Roboto"/>
                <a:cs typeface="Roboto"/>
              </a:rPr>
              <a:t>testing</a:t>
            </a:r>
            <a:r>
              <a:rPr sz="1800" spc="-50" dirty="0">
                <a:solidFill>
                  <a:srgbClr val="000000"/>
                </a:solidFill>
                <a:latin typeface="Roboto"/>
                <a:cs typeface="Roboto"/>
              </a:rPr>
              <a:t> </a:t>
            </a:r>
            <a:r>
              <a:rPr sz="1800" dirty="0">
                <a:solidFill>
                  <a:srgbClr val="000000"/>
                </a:solidFill>
                <a:latin typeface="Roboto"/>
                <a:cs typeface="Roboto"/>
              </a:rPr>
              <a:t>goes</a:t>
            </a:r>
            <a:r>
              <a:rPr sz="1800" spc="-60" dirty="0">
                <a:solidFill>
                  <a:srgbClr val="000000"/>
                </a:solidFill>
                <a:latin typeface="Roboto"/>
                <a:cs typeface="Roboto"/>
              </a:rPr>
              <a:t> </a:t>
            </a:r>
            <a:r>
              <a:rPr sz="1800" dirty="0">
                <a:solidFill>
                  <a:srgbClr val="000000"/>
                </a:solidFill>
                <a:latin typeface="Roboto"/>
                <a:cs typeface="Roboto"/>
              </a:rPr>
              <a:t>one</a:t>
            </a:r>
            <a:r>
              <a:rPr sz="1800" spc="-60" dirty="0">
                <a:solidFill>
                  <a:srgbClr val="000000"/>
                </a:solidFill>
                <a:latin typeface="Roboto"/>
                <a:cs typeface="Roboto"/>
              </a:rPr>
              <a:t> </a:t>
            </a:r>
            <a:r>
              <a:rPr sz="1800" dirty="0">
                <a:solidFill>
                  <a:srgbClr val="000000"/>
                </a:solidFill>
                <a:latin typeface="Roboto"/>
                <a:cs typeface="Roboto"/>
              </a:rPr>
              <a:t>step</a:t>
            </a:r>
            <a:r>
              <a:rPr sz="1800" spc="-55" dirty="0">
                <a:solidFill>
                  <a:srgbClr val="000000"/>
                </a:solidFill>
                <a:latin typeface="Roboto"/>
                <a:cs typeface="Roboto"/>
              </a:rPr>
              <a:t> </a:t>
            </a:r>
            <a:r>
              <a:rPr sz="1800" dirty="0">
                <a:solidFill>
                  <a:srgbClr val="000000"/>
                </a:solidFill>
                <a:latin typeface="Roboto"/>
                <a:cs typeface="Roboto"/>
              </a:rPr>
              <a:t>ahead</a:t>
            </a:r>
            <a:r>
              <a:rPr sz="1800" spc="-85" dirty="0">
                <a:solidFill>
                  <a:srgbClr val="000000"/>
                </a:solidFill>
                <a:latin typeface="Roboto"/>
                <a:cs typeface="Roboto"/>
              </a:rPr>
              <a:t> </a:t>
            </a:r>
            <a:r>
              <a:rPr sz="1800" spc="-25" dirty="0">
                <a:solidFill>
                  <a:srgbClr val="000000"/>
                </a:solidFill>
                <a:latin typeface="Roboto"/>
                <a:cs typeface="Roboto"/>
              </a:rPr>
              <a:t>of vulnerability</a:t>
            </a:r>
            <a:r>
              <a:rPr sz="1800" spc="-55" dirty="0">
                <a:solidFill>
                  <a:srgbClr val="000000"/>
                </a:solidFill>
                <a:latin typeface="Roboto"/>
                <a:cs typeface="Roboto"/>
              </a:rPr>
              <a:t> </a:t>
            </a:r>
            <a:r>
              <a:rPr sz="1800" spc="-10" dirty="0">
                <a:solidFill>
                  <a:srgbClr val="000000"/>
                </a:solidFill>
                <a:latin typeface="Roboto"/>
                <a:cs typeface="Roboto"/>
              </a:rPr>
              <a:t>testing:</a:t>
            </a:r>
            <a:r>
              <a:rPr sz="1800" spc="-40" dirty="0">
                <a:solidFill>
                  <a:srgbClr val="000000"/>
                </a:solidFill>
                <a:latin typeface="Roboto"/>
                <a:cs typeface="Roboto"/>
              </a:rPr>
              <a:t> </a:t>
            </a:r>
            <a:r>
              <a:rPr sz="1800" spc="-25" dirty="0">
                <a:solidFill>
                  <a:srgbClr val="000000"/>
                </a:solidFill>
                <a:latin typeface="Roboto"/>
                <a:cs typeface="Roboto"/>
              </a:rPr>
              <a:t>vulnerability</a:t>
            </a:r>
            <a:r>
              <a:rPr sz="1800" spc="-55" dirty="0">
                <a:solidFill>
                  <a:srgbClr val="000000"/>
                </a:solidFill>
                <a:latin typeface="Roboto"/>
                <a:cs typeface="Roboto"/>
              </a:rPr>
              <a:t> </a:t>
            </a:r>
            <a:r>
              <a:rPr sz="1800" dirty="0">
                <a:solidFill>
                  <a:srgbClr val="000000"/>
                </a:solidFill>
                <a:latin typeface="Roboto"/>
                <a:cs typeface="Roboto"/>
              </a:rPr>
              <a:t>tests</a:t>
            </a:r>
            <a:r>
              <a:rPr sz="1800" spc="-60" dirty="0">
                <a:solidFill>
                  <a:srgbClr val="000000"/>
                </a:solidFill>
                <a:latin typeface="Roboto"/>
                <a:cs typeface="Roboto"/>
              </a:rPr>
              <a:t> </a:t>
            </a:r>
            <a:r>
              <a:rPr sz="1800" spc="-10" dirty="0">
                <a:solidFill>
                  <a:srgbClr val="000000"/>
                </a:solidFill>
                <a:latin typeface="Roboto"/>
                <a:cs typeface="Roboto"/>
              </a:rPr>
              <a:t>verify known</a:t>
            </a:r>
            <a:r>
              <a:rPr sz="1800" spc="-20" dirty="0">
                <a:solidFill>
                  <a:srgbClr val="000000"/>
                </a:solidFill>
                <a:latin typeface="Roboto"/>
                <a:cs typeface="Roboto"/>
              </a:rPr>
              <a:t> </a:t>
            </a:r>
            <a:r>
              <a:rPr sz="1800" spc="-25" dirty="0">
                <a:solidFill>
                  <a:srgbClr val="000000"/>
                </a:solidFill>
                <a:latin typeface="Roboto"/>
                <a:cs typeface="Roboto"/>
              </a:rPr>
              <a:t>vulnerabilities; </a:t>
            </a:r>
            <a:r>
              <a:rPr sz="1800" spc="-20" dirty="0">
                <a:solidFill>
                  <a:srgbClr val="000000"/>
                </a:solidFill>
                <a:latin typeface="Roboto"/>
                <a:cs typeface="Roboto"/>
              </a:rPr>
              <a:t>penetration</a:t>
            </a:r>
            <a:r>
              <a:rPr sz="1800" spc="-30" dirty="0">
                <a:solidFill>
                  <a:srgbClr val="000000"/>
                </a:solidFill>
                <a:latin typeface="Roboto"/>
                <a:cs typeface="Roboto"/>
              </a:rPr>
              <a:t> </a:t>
            </a:r>
            <a:r>
              <a:rPr sz="1800" spc="-10" dirty="0">
                <a:solidFill>
                  <a:srgbClr val="000000"/>
                </a:solidFill>
                <a:latin typeface="Roboto"/>
                <a:cs typeface="Roboto"/>
              </a:rPr>
              <a:t>tests </a:t>
            </a:r>
            <a:r>
              <a:rPr sz="1800" dirty="0">
                <a:solidFill>
                  <a:srgbClr val="000000"/>
                </a:solidFill>
                <a:latin typeface="Roboto"/>
                <a:cs typeface="Roboto"/>
              </a:rPr>
              <a:t>adopt</a:t>
            </a:r>
            <a:r>
              <a:rPr sz="1800" spc="-55" dirty="0">
                <a:solidFill>
                  <a:srgbClr val="000000"/>
                </a:solidFill>
                <a:latin typeface="Roboto"/>
                <a:cs typeface="Roboto"/>
              </a:rPr>
              <a:t> </a:t>
            </a:r>
            <a:r>
              <a:rPr sz="1800" dirty="0">
                <a:solidFill>
                  <a:srgbClr val="000000"/>
                </a:solidFill>
                <a:latin typeface="Roboto"/>
                <a:cs typeface="Roboto"/>
              </a:rPr>
              <a:t>the</a:t>
            </a:r>
            <a:r>
              <a:rPr sz="1800" spc="-45" dirty="0">
                <a:solidFill>
                  <a:srgbClr val="000000"/>
                </a:solidFill>
                <a:latin typeface="Roboto"/>
                <a:cs typeface="Roboto"/>
              </a:rPr>
              <a:t> </a:t>
            </a:r>
            <a:r>
              <a:rPr sz="1800" spc="-10" dirty="0">
                <a:solidFill>
                  <a:srgbClr val="000000"/>
                </a:solidFill>
                <a:latin typeface="Roboto"/>
                <a:cs typeface="Roboto"/>
              </a:rPr>
              <a:t>concept</a:t>
            </a:r>
            <a:r>
              <a:rPr sz="1800" spc="-65" dirty="0">
                <a:solidFill>
                  <a:srgbClr val="000000"/>
                </a:solidFill>
                <a:latin typeface="Roboto"/>
                <a:cs typeface="Roboto"/>
              </a:rPr>
              <a:t> </a:t>
            </a:r>
            <a:r>
              <a:rPr sz="1800" dirty="0">
                <a:solidFill>
                  <a:srgbClr val="000000"/>
                </a:solidFill>
                <a:latin typeface="Roboto"/>
                <a:cs typeface="Roboto"/>
              </a:rPr>
              <a:t>of</a:t>
            </a:r>
            <a:r>
              <a:rPr sz="1800" spc="-40" dirty="0">
                <a:solidFill>
                  <a:srgbClr val="000000"/>
                </a:solidFill>
                <a:latin typeface="Roboto"/>
                <a:cs typeface="Roboto"/>
              </a:rPr>
              <a:t> </a:t>
            </a:r>
            <a:r>
              <a:rPr sz="1800" spc="-10" dirty="0">
                <a:solidFill>
                  <a:srgbClr val="000000"/>
                </a:solidFill>
                <a:latin typeface="Roboto"/>
                <a:cs typeface="Roboto"/>
              </a:rPr>
              <a:t>"defense</a:t>
            </a:r>
            <a:r>
              <a:rPr sz="1800" spc="-60" dirty="0">
                <a:solidFill>
                  <a:srgbClr val="000000"/>
                </a:solidFill>
                <a:latin typeface="Roboto"/>
                <a:cs typeface="Roboto"/>
              </a:rPr>
              <a:t> </a:t>
            </a:r>
            <a:r>
              <a:rPr sz="1800" dirty="0">
                <a:solidFill>
                  <a:srgbClr val="000000"/>
                </a:solidFill>
                <a:latin typeface="Roboto"/>
                <a:cs typeface="Roboto"/>
              </a:rPr>
              <a:t>in</a:t>
            </a:r>
            <a:r>
              <a:rPr sz="1800" spc="-30" dirty="0">
                <a:solidFill>
                  <a:srgbClr val="000000"/>
                </a:solidFill>
                <a:latin typeface="Roboto"/>
                <a:cs typeface="Roboto"/>
              </a:rPr>
              <a:t> </a:t>
            </a:r>
            <a:r>
              <a:rPr sz="1800" spc="-10" dirty="0">
                <a:solidFill>
                  <a:srgbClr val="000000"/>
                </a:solidFill>
                <a:latin typeface="Roboto"/>
                <a:cs typeface="Roboto"/>
              </a:rPr>
              <a:t>depth“.</a:t>
            </a:r>
            <a:endParaRPr sz="1800" dirty="0">
              <a:latin typeface="Roboto"/>
              <a:cs typeface="Roboto"/>
            </a:endParaRPr>
          </a:p>
          <a:p>
            <a:pPr>
              <a:lnSpc>
                <a:spcPct val="100000"/>
              </a:lnSpc>
            </a:pPr>
            <a:endParaRPr sz="1800" dirty="0">
              <a:latin typeface="Roboto"/>
              <a:cs typeface="Roboto"/>
            </a:endParaRPr>
          </a:p>
          <a:p>
            <a:pPr>
              <a:lnSpc>
                <a:spcPct val="100000"/>
              </a:lnSpc>
              <a:spcBef>
                <a:spcPts val="505"/>
              </a:spcBef>
            </a:pPr>
            <a:endParaRPr sz="1800" dirty="0">
              <a:latin typeface="Roboto"/>
              <a:cs typeface="Roboto"/>
            </a:endParaRPr>
          </a:p>
          <a:p>
            <a:pPr marL="103505" marR="442595">
              <a:lnSpc>
                <a:spcPct val="100000"/>
              </a:lnSpc>
              <a:spcBef>
                <a:spcPts val="5"/>
              </a:spcBef>
            </a:pPr>
            <a:r>
              <a:rPr sz="1800" spc="-10" dirty="0">
                <a:solidFill>
                  <a:srgbClr val="000000"/>
                </a:solidFill>
                <a:latin typeface="Roboto"/>
                <a:cs typeface="Roboto"/>
              </a:rPr>
              <a:t>Penetration</a:t>
            </a:r>
            <a:r>
              <a:rPr sz="1800" spc="-100" dirty="0">
                <a:solidFill>
                  <a:srgbClr val="000000"/>
                </a:solidFill>
                <a:latin typeface="Roboto"/>
                <a:cs typeface="Roboto"/>
              </a:rPr>
              <a:t> </a:t>
            </a:r>
            <a:r>
              <a:rPr sz="1800" spc="-10" dirty="0">
                <a:solidFill>
                  <a:srgbClr val="000000"/>
                </a:solidFill>
                <a:latin typeface="Roboto"/>
                <a:cs typeface="Roboto"/>
              </a:rPr>
              <a:t>testing</a:t>
            </a:r>
            <a:r>
              <a:rPr sz="1800" spc="-60" dirty="0">
                <a:solidFill>
                  <a:srgbClr val="000000"/>
                </a:solidFill>
                <a:latin typeface="Roboto"/>
                <a:cs typeface="Roboto"/>
              </a:rPr>
              <a:t> </a:t>
            </a:r>
            <a:r>
              <a:rPr sz="1800" dirty="0">
                <a:solidFill>
                  <a:srgbClr val="000000"/>
                </a:solidFill>
                <a:latin typeface="Roboto"/>
                <a:cs typeface="Roboto"/>
              </a:rPr>
              <a:t>goes</a:t>
            </a:r>
            <a:r>
              <a:rPr sz="1800" spc="-75" dirty="0">
                <a:solidFill>
                  <a:srgbClr val="000000"/>
                </a:solidFill>
                <a:latin typeface="Roboto"/>
                <a:cs typeface="Roboto"/>
              </a:rPr>
              <a:t> </a:t>
            </a:r>
            <a:r>
              <a:rPr sz="1800" spc="-10" dirty="0">
                <a:solidFill>
                  <a:srgbClr val="000000"/>
                </a:solidFill>
                <a:latin typeface="Roboto"/>
                <a:cs typeface="Roboto"/>
              </a:rPr>
              <a:t>beyond</a:t>
            </a:r>
            <a:r>
              <a:rPr sz="1800" spc="-70" dirty="0">
                <a:solidFill>
                  <a:srgbClr val="000000"/>
                </a:solidFill>
                <a:latin typeface="Roboto"/>
                <a:cs typeface="Roboto"/>
              </a:rPr>
              <a:t> </a:t>
            </a:r>
            <a:r>
              <a:rPr sz="1800" spc="-10" dirty="0">
                <a:solidFill>
                  <a:srgbClr val="000000"/>
                </a:solidFill>
                <a:latin typeface="Roboto"/>
                <a:cs typeface="Roboto"/>
              </a:rPr>
              <a:t>testing </a:t>
            </a:r>
            <a:r>
              <a:rPr sz="1800" dirty="0">
                <a:solidFill>
                  <a:srgbClr val="000000"/>
                </a:solidFill>
                <a:latin typeface="Roboto"/>
                <a:cs typeface="Roboto"/>
              </a:rPr>
              <a:t>for</a:t>
            </a:r>
            <a:r>
              <a:rPr sz="1800" spc="-25" dirty="0">
                <a:solidFill>
                  <a:srgbClr val="000000"/>
                </a:solidFill>
                <a:latin typeface="Roboto"/>
                <a:cs typeface="Roboto"/>
              </a:rPr>
              <a:t> </a:t>
            </a:r>
            <a:r>
              <a:rPr sz="1800" spc="-10" dirty="0">
                <a:solidFill>
                  <a:srgbClr val="000000"/>
                </a:solidFill>
                <a:latin typeface="Roboto"/>
                <a:cs typeface="Roboto"/>
              </a:rPr>
              <a:t>known</a:t>
            </a:r>
            <a:r>
              <a:rPr sz="1800" spc="-25" dirty="0">
                <a:solidFill>
                  <a:srgbClr val="000000"/>
                </a:solidFill>
                <a:latin typeface="Roboto"/>
                <a:cs typeface="Roboto"/>
              </a:rPr>
              <a:t> </a:t>
            </a:r>
            <a:r>
              <a:rPr sz="1800" spc="-20" dirty="0">
                <a:solidFill>
                  <a:srgbClr val="000000"/>
                </a:solidFill>
                <a:latin typeface="Roboto"/>
                <a:cs typeface="Roboto"/>
              </a:rPr>
              <a:t>vulnerabilities</a:t>
            </a:r>
            <a:r>
              <a:rPr sz="1800" spc="-30" dirty="0">
                <a:solidFill>
                  <a:srgbClr val="000000"/>
                </a:solidFill>
                <a:latin typeface="Roboto"/>
                <a:cs typeface="Roboto"/>
              </a:rPr>
              <a:t> </a:t>
            </a:r>
            <a:r>
              <a:rPr sz="1800" dirty="0">
                <a:solidFill>
                  <a:srgbClr val="000000"/>
                </a:solidFill>
                <a:latin typeface="Roboto"/>
                <a:cs typeface="Roboto"/>
              </a:rPr>
              <a:t>and</a:t>
            </a:r>
            <a:r>
              <a:rPr sz="1800" spc="-35" dirty="0">
                <a:solidFill>
                  <a:srgbClr val="000000"/>
                </a:solidFill>
                <a:latin typeface="Roboto"/>
                <a:cs typeface="Roboto"/>
              </a:rPr>
              <a:t> </a:t>
            </a:r>
            <a:r>
              <a:rPr sz="1800" spc="-10" dirty="0">
                <a:solidFill>
                  <a:srgbClr val="000000"/>
                </a:solidFill>
                <a:latin typeface="Roboto"/>
                <a:cs typeface="Roboto"/>
              </a:rPr>
              <a:t>adopts innovative</a:t>
            </a:r>
            <a:r>
              <a:rPr sz="1800" spc="-40" dirty="0">
                <a:solidFill>
                  <a:srgbClr val="000000"/>
                </a:solidFill>
                <a:latin typeface="Roboto"/>
                <a:cs typeface="Roboto"/>
              </a:rPr>
              <a:t> </a:t>
            </a:r>
            <a:r>
              <a:rPr sz="1800" dirty="0">
                <a:solidFill>
                  <a:srgbClr val="000000"/>
                </a:solidFill>
                <a:latin typeface="Roboto"/>
                <a:cs typeface="Roboto"/>
              </a:rPr>
              <a:t>means</a:t>
            </a:r>
            <a:r>
              <a:rPr sz="1800" spc="-70" dirty="0">
                <a:solidFill>
                  <a:srgbClr val="000000"/>
                </a:solidFill>
                <a:latin typeface="Roboto"/>
                <a:cs typeface="Roboto"/>
              </a:rPr>
              <a:t> </a:t>
            </a:r>
            <a:r>
              <a:rPr sz="1800" dirty="0">
                <a:solidFill>
                  <a:srgbClr val="000000"/>
                </a:solidFill>
                <a:latin typeface="Roboto"/>
                <a:cs typeface="Roboto"/>
              </a:rPr>
              <a:t>of</a:t>
            </a:r>
            <a:r>
              <a:rPr sz="1800" spc="-45" dirty="0">
                <a:solidFill>
                  <a:srgbClr val="000000"/>
                </a:solidFill>
                <a:latin typeface="Roboto"/>
                <a:cs typeface="Roboto"/>
              </a:rPr>
              <a:t> </a:t>
            </a:r>
            <a:r>
              <a:rPr sz="1800" spc="-10" dirty="0">
                <a:solidFill>
                  <a:srgbClr val="000000"/>
                </a:solidFill>
                <a:latin typeface="Roboto"/>
                <a:cs typeface="Roboto"/>
              </a:rPr>
              <a:t>demonstrating </a:t>
            </a:r>
            <a:r>
              <a:rPr sz="1800" dirty="0">
                <a:solidFill>
                  <a:srgbClr val="000000"/>
                </a:solidFill>
                <a:latin typeface="Roboto"/>
                <a:cs typeface="Roboto"/>
              </a:rPr>
              <a:t>where</a:t>
            </a:r>
            <a:r>
              <a:rPr sz="1800" spc="-60" dirty="0">
                <a:solidFill>
                  <a:srgbClr val="000000"/>
                </a:solidFill>
                <a:latin typeface="Roboto"/>
                <a:cs typeface="Roboto"/>
              </a:rPr>
              <a:t> </a:t>
            </a:r>
            <a:r>
              <a:rPr sz="1800" spc="-20" dirty="0">
                <a:solidFill>
                  <a:srgbClr val="000000"/>
                </a:solidFill>
                <a:latin typeface="Roboto"/>
                <a:cs typeface="Roboto"/>
              </a:rPr>
              <a:t>security</a:t>
            </a:r>
            <a:r>
              <a:rPr sz="1800" spc="-65" dirty="0">
                <a:solidFill>
                  <a:srgbClr val="000000"/>
                </a:solidFill>
                <a:latin typeface="Roboto"/>
                <a:cs typeface="Roboto"/>
              </a:rPr>
              <a:t> </a:t>
            </a:r>
            <a:r>
              <a:rPr sz="1800" dirty="0">
                <a:solidFill>
                  <a:srgbClr val="000000"/>
                </a:solidFill>
                <a:latin typeface="Roboto"/>
                <a:cs typeface="Roboto"/>
              </a:rPr>
              <a:t>fails</a:t>
            </a:r>
            <a:r>
              <a:rPr sz="1800" spc="-40" dirty="0">
                <a:solidFill>
                  <a:srgbClr val="000000"/>
                </a:solidFill>
                <a:latin typeface="Roboto"/>
                <a:cs typeface="Roboto"/>
              </a:rPr>
              <a:t> </a:t>
            </a:r>
            <a:r>
              <a:rPr sz="1800" dirty="0">
                <a:solidFill>
                  <a:srgbClr val="000000"/>
                </a:solidFill>
                <a:latin typeface="Roboto"/>
                <a:cs typeface="Roboto"/>
              </a:rPr>
              <a:t>in</a:t>
            </a:r>
            <a:r>
              <a:rPr sz="1800" spc="-30" dirty="0">
                <a:solidFill>
                  <a:srgbClr val="000000"/>
                </a:solidFill>
                <a:latin typeface="Roboto"/>
                <a:cs typeface="Roboto"/>
              </a:rPr>
              <a:t> </a:t>
            </a:r>
            <a:r>
              <a:rPr sz="1800" dirty="0">
                <a:solidFill>
                  <a:srgbClr val="000000"/>
                </a:solidFill>
                <a:latin typeface="Roboto"/>
                <a:cs typeface="Roboto"/>
              </a:rPr>
              <a:t>an</a:t>
            </a:r>
            <a:r>
              <a:rPr sz="1800" spc="-35" dirty="0">
                <a:solidFill>
                  <a:srgbClr val="000000"/>
                </a:solidFill>
                <a:latin typeface="Roboto"/>
                <a:cs typeface="Roboto"/>
              </a:rPr>
              <a:t> </a:t>
            </a:r>
            <a:r>
              <a:rPr sz="1800" spc="-10" dirty="0">
                <a:solidFill>
                  <a:srgbClr val="000000"/>
                </a:solidFill>
                <a:latin typeface="Roboto"/>
                <a:cs typeface="Roboto"/>
              </a:rPr>
              <a:t>organization.</a:t>
            </a:r>
            <a:endParaRPr sz="1800" dirty="0">
              <a:latin typeface="Roboto"/>
              <a:cs typeface="Robot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321044" y="1542669"/>
            <a:ext cx="4618355" cy="8274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B1B27"/>
                </a:solidFill>
                <a:latin typeface="Trebuchet MS"/>
                <a:cs typeface="Trebuchet MS"/>
              </a:rPr>
              <a:t>Vulnerability</a:t>
            </a:r>
            <a:r>
              <a:rPr sz="2400" spc="-114" dirty="0">
                <a:solidFill>
                  <a:srgbClr val="1B1B27"/>
                </a:solidFill>
                <a:latin typeface="Trebuchet MS"/>
                <a:cs typeface="Trebuchet MS"/>
              </a:rPr>
              <a:t> </a:t>
            </a:r>
            <a:r>
              <a:rPr sz="2400" spc="105" dirty="0">
                <a:solidFill>
                  <a:srgbClr val="1B1B27"/>
                </a:solidFill>
                <a:latin typeface="Trebuchet MS"/>
                <a:cs typeface="Trebuchet MS"/>
              </a:rPr>
              <a:t>Assessment</a:t>
            </a:r>
            <a:endParaRPr sz="2400" dirty="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510"/>
              </a:spcBef>
            </a:pP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Passive</a:t>
            </a:r>
            <a:r>
              <a:rPr sz="1600" spc="-4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20" dirty="0">
                <a:solidFill>
                  <a:srgbClr val="3B3939"/>
                </a:solidFill>
                <a:latin typeface="Roboto"/>
                <a:cs typeface="Roboto"/>
              </a:rPr>
              <a:t>scanning</a:t>
            </a:r>
            <a:r>
              <a:rPr sz="1600" spc="-1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to</a:t>
            </a:r>
            <a:r>
              <a:rPr sz="1600" spc="-5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identify</a:t>
            </a:r>
            <a:r>
              <a:rPr sz="1600" spc="-3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potential</a:t>
            </a:r>
            <a:r>
              <a:rPr sz="1600" spc="-4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weaknesses.</a:t>
            </a:r>
            <a:endParaRPr sz="1600" dirty="0">
              <a:latin typeface="Roboto"/>
              <a:cs typeface="Roboto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179547" y="2893669"/>
            <a:ext cx="4444711" cy="2823917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xfrm>
            <a:off x="10881994" y="6351422"/>
            <a:ext cx="487679" cy="3334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640"/>
              </a:lnSpc>
            </a:pPr>
            <a:r>
              <a:rPr spc="-325" dirty="0"/>
              <a:t>202</a:t>
            </a:r>
            <a:r>
              <a:rPr lang="en-US" spc="-325" dirty="0"/>
              <a:t>4</a:t>
            </a:r>
            <a:endParaRPr spc="-325" dirty="0"/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-1"/>
            <a:ext cx="4571999" cy="68579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221351" y="1903602"/>
            <a:ext cx="4282440" cy="175831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 marR="5080">
              <a:lnSpc>
                <a:spcPts val="4600"/>
              </a:lnSpc>
              <a:spcBef>
                <a:spcPts val="40"/>
              </a:spcBef>
            </a:pPr>
            <a:r>
              <a:rPr spc="135" dirty="0"/>
              <a:t>Wireless</a:t>
            </a:r>
            <a:r>
              <a:rPr spc="-145" dirty="0"/>
              <a:t> </a:t>
            </a:r>
            <a:r>
              <a:rPr spc="105" dirty="0"/>
              <a:t>Network </a:t>
            </a:r>
            <a:r>
              <a:rPr dirty="0"/>
              <a:t>Penetration</a:t>
            </a:r>
            <a:r>
              <a:rPr spc="50" dirty="0"/>
              <a:t> </a:t>
            </a:r>
            <a:r>
              <a:rPr spc="75" dirty="0"/>
              <a:t>Testing </a:t>
            </a:r>
            <a:r>
              <a:rPr spc="165" dirty="0"/>
              <a:t>Methodology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xfrm>
            <a:off x="10881994" y="6351422"/>
            <a:ext cx="487679" cy="3334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640"/>
              </a:lnSpc>
            </a:pPr>
            <a:r>
              <a:rPr spc="-325" dirty="0"/>
              <a:t>202</a:t>
            </a:r>
            <a:r>
              <a:rPr lang="en-US" spc="-325" dirty="0"/>
              <a:t>4</a:t>
            </a:r>
            <a:endParaRPr spc="-325" dirty="0"/>
          </a:p>
        </p:txBody>
      </p:sp>
      <p:sp>
        <p:nvSpPr>
          <p:cNvPr id="4" name="object 4"/>
          <p:cNvSpPr txBox="1"/>
          <p:nvPr/>
        </p:nvSpPr>
        <p:spPr>
          <a:xfrm>
            <a:off x="5221351" y="3960966"/>
            <a:ext cx="5734685" cy="12452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1200"/>
              </a:lnSpc>
              <a:spcBef>
                <a:spcPts val="95"/>
              </a:spcBef>
            </a:pPr>
            <a:r>
              <a:rPr sz="1800" dirty="0">
                <a:solidFill>
                  <a:srgbClr val="3B3939"/>
                </a:solidFill>
                <a:latin typeface="Roboto"/>
                <a:cs typeface="Roboto"/>
              </a:rPr>
              <a:t>This</a:t>
            </a:r>
            <a:r>
              <a:rPr sz="1800" spc="-6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800" spc="-10" dirty="0">
                <a:solidFill>
                  <a:srgbClr val="3B3939"/>
                </a:solidFill>
                <a:latin typeface="Roboto"/>
                <a:cs typeface="Roboto"/>
              </a:rPr>
              <a:t>presentation</a:t>
            </a:r>
            <a:r>
              <a:rPr sz="1800" spc="-6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800" spc="-10" dirty="0">
                <a:solidFill>
                  <a:srgbClr val="3B3939"/>
                </a:solidFill>
                <a:latin typeface="Roboto"/>
                <a:cs typeface="Roboto"/>
              </a:rPr>
              <a:t>outlines</a:t>
            </a:r>
            <a:r>
              <a:rPr sz="1800" spc="-6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800" dirty="0">
                <a:solidFill>
                  <a:srgbClr val="3B3939"/>
                </a:solidFill>
                <a:latin typeface="Roboto"/>
                <a:cs typeface="Roboto"/>
              </a:rPr>
              <a:t>a</a:t>
            </a:r>
            <a:r>
              <a:rPr sz="1800" spc="-7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800" spc="-10" dirty="0">
                <a:solidFill>
                  <a:srgbClr val="3B3939"/>
                </a:solidFill>
                <a:latin typeface="Roboto"/>
                <a:cs typeface="Roboto"/>
              </a:rPr>
              <a:t>comprehensive</a:t>
            </a:r>
            <a:r>
              <a:rPr sz="1800" spc="-7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800" spc="-10" dirty="0">
                <a:solidFill>
                  <a:srgbClr val="3B3939"/>
                </a:solidFill>
                <a:latin typeface="Roboto"/>
                <a:cs typeface="Roboto"/>
              </a:rPr>
              <a:t>approach</a:t>
            </a:r>
            <a:r>
              <a:rPr sz="1800" spc="-8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800" spc="-25" dirty="0">
                <a:solidFill>
                  <a:srgbClr val="3B3939"/>
                </a:solidFill>
                <a:latin typeface="Roboto"/>
                <a:cs typeface="Roboto"/>
              </a:rPr>
              <a:t>to </a:t>
            </a:r>
            <a:r>
              <a:rPr sz="1800" spc="-10" dirty="0">
                <a:solidFill>
                  <a:srgbClr val="3B3939"/>
                </a:solidFill>
                <a:latin typeface="Roboto"/>
                <a:cs typeface="Roboto"/>
              </a:rPr>
              <a:t>penetration</a:t>
            </a:r>
            <a:r>
              <a:rPr sz="1800" spc="-6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800" spc="-10" dirty="0">
                <a:solidFill>
                  <a:srgbClr val="3B3939"/>
                </a:solidFill>
                <a:latin typeface="Roboto"/>
                <a:cs typeface="Roboto"/>
              </a:rPr>
              <a:t>testing</a:t>
            </a:r>
            <a:r>
              <a:rPr sz="1800" spc="-4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800" dirty="0">
                <a:solidFill>
                  <a:srgbClr val="3B3939"/>
                </a:solidFill>
                <a:latin typeface="Roboto"/>
                <a:cs typeface="Roboto"/>
              </a:rPr>
              <a:t>wireless</a:t>
            </a:r>
            <a:r>
              <a:rPr sz="1800" spc="-7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800" spc="-10" dirty="0">
                <a:solidFill>
                  <a:srgbClr val="3B3939"/>
                </a:solidFill>
                <a:latin typeface="Roboto"/>
                <a:cs typeface="Roboto"/>
              </a:rPr>
              <a:t>networks,</a:t>
            </a:r>
            <a:r>
              <a:rPr sz="1800" spc="-6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800" spc="-10" dirty="0">
                <a:solidFill>
                  <a:srgbClr val="3B3939"/>
                </a:solidFill>
                <a:latin typeface="Roboto"/>
                <a:cs typeface="Roboto"/>
              </a:rPr>
              <a:t>focusing</a:t>
            </a:r>
            <a:r>
              <a:rPr sz="1800" spc="-5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800" dirty="0">
                <a:solidFill>
                  <a:srgbClr val="3B3939"/>
                </a:solidFill>
                <a:latin typeface="Roboto"/>
                <a:cs typeface="Roboto"/>
              </a:rPr>
              <a:t>on</a:t>
            </a:r>
            <a:r>
              <a:rPr sz="1800" spc="-5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800" spc="-25" dirty="0">
                <a:solidFill>
                  <a:srgbClr val="3B3939"/>
                </a:solidFill>
                <a:latin typeface="Roboto"/>
                <a:cs typeface="Roboto"/>
              </a:rPr>
              <a:t>the </a:t>
            </a:r>
            <a:r>
              <a:rPr sz="1800" spc="-10" dirty="0">
                <a:solidFill>
                  <a:srgbClr val="3B3939"/>
                </a:solidFill>
                <a:latin typeface="Roboto"/>
                <a:cs typeface="Roboto"/>
              </a:rPr>
              <a:t>essential</a:t>
            </a:r>
            <a:r>
              <a:rPr sz="1800" spc="-4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800" dirty="0">
                <a:solidFill>
                  <a:srgbClr val="3B3939"/>
                </a:solidFill>
                <a:latin typeface="Roboto"/>
                <a:cs typeface="Roboto"/>
              </a:rPr>
              <a:t>steps</a:t>
            </a:r>
            <a:r>
              <a:rPr sz="1800" spc="-2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800" dirty="0">
                <a:solidFill>
                  <a:srgbClr val="3B3939"/>
                </a:solidFill>
                <a:latin typeface="Roboto"/>
                <a:cs typeface="Roboto"/>
              </a:rPr>
              <a:t>and</a:t>
            </a:r>
            <a:r>
              <a:rPr sz="1800" spc="-3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800" dirty="0">
                <a:solidFill>
                  <a:srgbClr val="3B3939"/>
                </a:solidFill>
                <a:latin typeface="Roboto"/>
                <a:cs typeface="Roboto"/>
              </a:rPr>
              <a:t>key</a:t>
            </a:r>
            <a:r>
              <a:rPr sz="1800" spc="-3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800" spc="-20" dirty="0">
                <a:solidFill>
                  <a:srgbClr val="3B3939"/>
                </a:solidFill>
                <a:latin typeface="Roboto"/>
                <a:cs typeface="Roboto"/>
              </a:rPr>
              <a:t>considerations</a:t>
            </a:r>
            <a:r>
              <a:rPr sz="1800" spc="-5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800" dirty="0">
                <a:solidFill>
                  <a:srgbClr val="3B3939"/>
                </a:solidFill>
                <a:latin typeface="Roboto"/>
                <a:cs typeface="Roboto"/>
              </a:rPr>
              <a:t>for</a:t>
            </a:r>
            <a:r>
              <a:rPr sz="1800" spc="-3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800" spc="-10" dirty="0">
                <a:solidFill>
                  <a:srgbClr val="3B3939"/>
                </a:solidFill>
                <a:latin typeface="Roboto"/>
                <a:cs typeface="Roboto"/>
              </a:rPr>
              <a:t>identifying </a:t>
            </a:r>
            <a:r>
              <a:rPr sz="1800" spc="-20" dirty="0">
                <a:solidFill>
                  <a:srgbClr val="3B3939"/>
                </a:solidFill>
                <a:latin typeface="Roboto"/>
                <a:cs typeface="Roboto"/>
              </a:rPr>
              <a:t>vulnerabilities</a:t>
            </a:r>
            <a:r>
              <a:rPr sz="1800" spc="-5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800" dirty="0">
                <a:solidFill>
                  <a:srgbClr val="3B3939"/>
                </a:solidFill>
                <a:latin typeface="Roboto"/>
                <a:cs typeface="Roboto"/>
              </a:rPr>
              <a:t>and</a:t>
            </a:r>
            <a:r>
              <a:rPr sz="1800" spc="-4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800" spc="-10" dirty="0">
                <a:solidFill>
                  <a:srgbClr val="3B3939"/>
                </a:solidFill>
                <a:latin typeface="Roboto"/>
                <a:cs typeface="Roboto"/>
              </a:rPr>
              <a:t>improving</a:t>
            </a:r>
            <a:r>
              <a:rPr sz="1800" spc="-3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800" spc="-10" dirty="0">
                <a:solidFill>
                  <a:srgbClr val="3B3939"/>
                </a:solidFill>
                <a:latin typeface="Roboto"/>
                <a:cs typeface="Roboto"/>
              </a:rPr>
              <a:t>security.</a:t>
            </a:r>
            <a:endParaRPr sz="1800" dirty="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49020" y="2021281"/>
            <a:ext cx="9777730" cy="5911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75" dirty="0"/>
              <a:t>Importance</a:t>
            </a:r>
            <a:r>
              <a:rPr spc="-150" dirty="0"/>
              <a:t> </a:t>
            </a:r>
            <a:r>
              <a:rPr dirty="0"/>
              <a:t>of</a:t>
            </a:r>
            <a:r>
              <a:rPr spc="-130" dirty="0"/>
              <a:t> </a:t>
            </a:r>
            <a:r>
              <a:rPr spc="135" dirty="0"/>
              <a:t>Wireless</a:t>
            </a:r>
            <a:r>
              <a:rPr spc="-135" dirty="0"/>
              <a:t> </a:t>
            </a:r>
            <a:r>
              <a:rPr spc="65" dirty="0"/>
              <a:t>Security</a:t>
            </a:r>
            <a:r>
              <a:rPr spc="-145" dirty="0"/>
              <a:t> </a:t>
            </a:r>
            <a:r>
              <a:rPr spc="175" dirty="0"/>
              <a:t>Assessment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xfrm>
            <a:off x="10881994" y="6351422"/>
            <a:ext cx="487679" cy="3334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640"/>
              </a:lnSpc>
            </a:pPr>
            <a:r>
              <a:rPr spc="-325" dirty="0"/>
              <a:t>202</a:t>
            </a:r>
            <a:r>
              <a:rPr lang="en-US" spc="-325" dirty="0"/>
              <a:t>4</a:t>
            </a:r>
            <a:endParaRPr spc="-325" dirty="0"/>
          </a:p>
        </p:txBody>
      </p:sp>
      <p:sp>
        <p:nvSpPr>
          <p:cNvPr id="3" name="object 3"/>
          <p:cNvSpPr txBox="1"/>
          <p:nvPr/>
        </p:nvSpPr>
        <p:spPr>
          <a:xfrm>
            <a:off x="649020" y="3062376"/>
            <a:ext cx="516255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25000"/>
              </a:lnSpc>
              <a:spcBef>
                <a:spcPts val="100"/>
              </a:spcBef>
            </a:pP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Wireless</a:t>
            </a:r>
            <a:r>
              <a:rPr sz="1600" spc="-6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networks</a:t>
            </a:r>
            <a:r>
              <a:rPr sz="1600" spc="-5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are</a:t>
            </a:r>
            <a:r>
              <a:rPr sz="1600" spc="-5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20" dirty="0">
                <a:solidFill>
                  <a:srgbClr val="3B3939"/>
                </a:solidFill>
                <a:latin typeface="Roboto"/>
                <a:cs typeface="Roboto"/>
              </a:rPr>
              <a:t>increasingly</a:t>
            </a:r>
            <a:r>
              <a:rPr sz="1600" spc="-3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vulnerable</a:t>
            </a:r>
            <a:r>
              <a:rPr sz="1600" spc="-3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to</a:t>
            </a:r>
            <a:r>
              <a:rPr sz="1600" spc="-6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attacks. Attackers</a:t>
            </a:r>
            <a:r>
              <a:rPr sz="1600" spc="-5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can</a:t>
            </a:r>
            <a:r>
              <a:rPr sz="1600" spc="-5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exploit</a:t>
            </a:r>
            <a:r>
              <a:rPr sz="1600" spc="-5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weaknesses</a:t>
            </a:r>
            <a:r>
              <a:rPr sz="1600" spc="-4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to</a:t>
            </a:r>
            <a:r>
              <a:rPr sz="1600" spc="-6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steal</a:t>
            </a:r>
            <a:r>
              <a:rPr sz="1600" spc="-6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sensitive</a:t>
            </a:r>
            <a:r>
              <a:rPr sz="1600" spc="-5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data, </a:t>
            </a:r>
            <a:r>
              <a:rPr sz="1600" spc="-20" dirty="0">
                <a:solidFill>
                  <a:srgbClr val="3B3939"/>
                </a:solidFill>
                <a:latin typeface="Roboto"/>
                <a:cs typeface="Roboto"/>
              </a:rPr>
              <a:t>disrupt</a:t>
            </a:r>
            <a:r>
              <a:rPr sz="1600" spc="-6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operations,</a:t>
            </a:r>
            <a:r>
              <a:rPr sz="1600" spc="-4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or</a:t>
            </a:r>
            <a:r>
              <a:rPr sz="1600" spc="-7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launch</a:t>
            </a:r>
            <a:r>
              <a:rPr sz="1600" spc="-3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further</a:t>
            </a:r>
            <a:r>
              <a:rPr sz="1600" spc="-5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attacks.</a:t>
            </a:r>
            <a:endParaRPr sz="1600" dirty="0">
              <a:latin typeface="Roboto"/>
              <a:cs typeface="Robot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321044" y="3062376"/>
            <a:ext cx="5093335" cy="15500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5000"/>
              </a:lnSpc>
              <a:spcBef>
                <a:spcPts val="100"/>
              </a:spcBef>
            </a:pP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Regular</a:t>
            </a:r>
            <a:r>
              <a:rPr sz="1600" spc="-6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penetration</a:t>
            </a:r>
            <a:r>
              <a:rPr sz="1600" spc="-4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testing</a:t>
            </a:r>
            <a:r>
              <a:rPr sz="1600" spc="-6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is</a:t>
            </a:r>
            <a:r>
              <a:rPr sz="1600" spc="-7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crucial</a:t>
            </a:r>
            <a:r>
              <a:rPr sz="1600" spc="-5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for</a:t>
            </a:r>
            <a:r>
              <a:rPr sz="1600" spc="-6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identifying</a:t>
            </a:r>
            <a:r>
              <a:rPr sz="1600" spc="-25" dirty="0">
                <a:solidFill>
                  <a:srgbClr val="3B3939"/>
                </a:solidFill>
                <a:latin typeface="Roboto"/>
                <a:cs typeface="Roboto"/>
              </a:rPr>
              <a:t> and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mitigating</a:t>
            </a:r>
            <a:r>
              <a:rPr sz="1600" spc="-3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20" dirty="0">
                <a:solidFill>
                  <a:srgbClr val="3B3939"/>
                </a:solidFill>
                <a:latin typeface="Roboto"/>
                <a:cs typeface="Roboto"/>
              </a:rPr>
              <a:t>vulnerabilities</a:t>
            </a:r>
            <a:r>
              <a:rPr sz="1600" spc="-1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before</a:t>
            </a:r>
            <a:r>
              <a:rPr sz="1600" spc="-4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they</a:t>
            </a:r>
            <a:r>
              <a:rPr sz="1600" spc="-3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are</a:t>
            </a:r>
            <a:r>
              <a:rPr sz="1600" spc="-5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exploited</a:t>
            </a:r>
            <a:r>
              <a:rPr sz="1600" spc="-5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25" dirty="0">
                <a:solidFill>
                  <a:srgbClr val="3B3939"/>
                </a:solidFill>
                <a:latin typeface="Roboto"/>
                <a:cs typeface="Roboto"/>
              </a:rPr>
              <a:t>by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malicious</a:t>
            </a:r>
            <a:r>
              <a:rPr sz="1600" spc="-5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actors.</a:t>
            </a:r>
            <a:r>
              <a:rPr sz="1600" spc="-6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This</a:t>
            </a:r>
            <a:r>
              <a:rPr sz="1600" spc="-5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helps</a:t>
            </a:r>
            <a:r>
              <a:rPr sz="1600" spc="-6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20" dirty="0">
                <a:solidFill>
                  <a:srgbClr val="3B3939"/>
                </a:solidFill>
                <a:latin typeface="Roboto"/>
                <a:cs typeface="Roboto"/>
              </a:rPr>
              <a:t>organizations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ensure</a:t>
            </a:r>
            <a:r>
              <a:rPr sz="1600" spc="-6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25" dirty="0">
                <a:solidFill>
                  <a:srgbClr val="3B3939"/>
                </a:solidFill>
                <a:latin typeface="Roboto"/>
                <a:cs typeface="Roboto"/>
              </a:rPr>
              <a:t>the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confidentiality,</a:t>
            </a:r>
            <a:r>
              <a:rPr sz="1600" spc="-1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20" dirty="0">
                <a:solidFill>
                  <a:srgbClr val="3B3939"/>
                </a:solidFill>
                <a:latin typeface="Roboto"/>
                <a:cs typeface="Roboto"/>
              </a:rPr>
              <a:t>integrity,</a:t>
            </a:r>
            <a:r>
              <a:rPr sz="1600" spc="-4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and</a:t>
            </a:r>
            <a:r>
              <a:rPr sz="1600" spc="-4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20" dirty="0">
                <a:solidFill>
                  <a:srgbClr val="3B3939"/>
                </a:solidFill>
                <a:latin typeface="Roboto"/>
                <a:cs typeface="Roboto"/>
              </a:rPr>
              <a:t>availability</a:t>
            </a:r>
            <a:r>
              <a:rPr sz="1600" spc="-1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of</a:t>
            </a:r>
            <a:r>
              <a:rPr sz="1600" spc="-5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their</a:t>
            </a:r>
            <a:r>
              <a:rPr sz="1600" spc="-5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data</a:t>
            </a:r>
            <a:r>
              <a:rPr sz="1600" spc="-4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25" dirty="0">
                <a:solidFill>
                  <a:srgbClr val="3B3939"/>
                </a:solidFill>
                <a:latin typeface="Roboto"/>
                <a:cs typeface="Roboto"/>
              </a:rPr>
              <a:t>and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resources.</a:t>
            </a:r>
            <a:endParaRPr sz="1600" dirty="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-1"/>
            <a:ext cx="4571999" cy="68579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68400" rIns="0" bIns="0" rtlCol="0">
            <a:spAutoFit/>
          </a:bodyPr>
          <a:lstStyle/>
          <a:p>
            <a:pPr marL="4566285">
              <a:lnSpc>
                <a:spcPct val="100000"/>
              </a:lnSpc>
              <a:spcBef>
                <a:spcPts val="105"/>
              </a:spcBef>
            </a:pPr>
            <a:r>
              <a:rPr sz="3500" spc="120" dirty="0"/>
              <a:t>Wireless</a:t>
            </a:r>
            <a:r>
              <a:rPr sz="3500" spc="-175" dirty="0"/>
              <a:t> </a:t>
            </a:r>
            <a:r>
              <a:rPr sz="3500" spc="50" dirty="0"/>
              <a:t>Security</a:t>
            </a:r>
            <a:r>
              <a:rPr sz="3500" spc="-155" dirty="0"/>
              <a:t> </a:t>
            </a:r>
            <a:r>
              <a:rPr sz="3500" spc="-10" dirty="0"/>
              <a:t>Threats</a:t>
            </a:r>
            <a:endParaRPr sz="3500" dirty="0"/>
          </a:p>
        </p:txBody>
      </p:sp>
      <p:grpSp>
        <p:nvGrpSpPr>
          <p:cNvPr id="4" name="object 4"/>
          <p:cNvGrpSpPr/>
          <p:nvPr/>
        </p:nvGrpSpPr>
        <p:grpSpPr>
          <a:xfrm>
            <a:off x="5192648" y="2081022"/>
            <a:ext cx="320040" cy="320040"/>
            <a:chOff x="5192648" y="2081022"/>
            <a:chExt cx="320040" cy="320040"/>
          </a:xfrm>
        </p:grpSpPr>
        <p:sp>
          <p:nvSpPr>
            <p:cNvPr id="5" name="object 5"/>
            <p:cNvSpPr/>
            <p:nvPr/>
          </p:nvSpPr>
          <p:spPr>
            <a:xfrm>
              <a:off x="5196458" y="2084832"/>
              <a:ext cx="312420" cy="312420"/>
            </a:xfrm>
            <a:custGeom>
              <a:avLst/>
              <a:gdLst/>
              <a:ahLst/>
              <a:cxnLst/>
              <a:rect l="l" t="t" r="r" b="b"/>
              <a:pathLst>
                <a:path w="312420" h="312419">
                  <a:moveTo>
                    <a:pt x="237362" y="0"/>
                  </a:moveTo>
                  <a:lnTo>
                    <a:pt x="74929" y="0"/>
                  </a:lnTo>
                  <a:lnTo>
                    <a:pt x="45755" y="5905"/>
                  </a:lnTo>
                  <a:lnTo>
                    <a:pt x="21939" y="22002"/>
                  </a:lnTo>
                  <a:lnTo>
                    <a:pt x="5885" y="45862"/>
                  </a:lnTo>
                  <a:lnTo>
                    <a:pt x="0" y="75056"/>
                  </a:lnTo>
                  <a:lnTo>
                    <a:pt x="0" y="237362"/>
                  </a:lnTo>
                  <a:lnTo>
                    <a:pt x="5885" y="266537"/>
                  </a:lnTo>
                  <a:lnTo>
                    <a:pt x="21939" y="290353"/>
                  </a:lnTo>
                  <a:lnTo>
                    <a:pt x="45755" y="306407"/>
                  </a:lnTo>
                  <a:lnTo>
                    <a:pt x="74929" y="312292"/>
                  </a:lnTo>
                  <a:lnTo>
                    <a:pt x="237362" y="312292"/>
                  </a:lnTo>
                  <a:lnTo>
                    <a:pt x="266537" y="306407"/>
                  </a:lnTo>
                  <a:lnTo>
                    <a:pt x="290353" y="290353"/>
                  </a:lnTo>
                  <a:lnTo>
                    <a:pt x="306407" y="266537"/>
                  </a:lnTo>
                  <a:lnTo>
                    <a:pt x="312292" y="237362"/>
                  </a:lnTo>
                  <a:lnTo>
                    <a:pt x="312292" y="75056"/>
                  </a:lnTo>
                  <a:lnTo>
                    <a:pt x="306407" y="45862"/>
                  </a:lnTo>
                  <a:lnTo>
                    <a:pt x="290353" y="22002"/>
                  </a:lnTo>
                  <a:lnTo>
                    <a:pt x="266537" y="5905"/>
                  </a:lnTo>
                  <a:lnTo>
                    <a:pt x="237362" y="0"/>
                  </a:lnTo>
                  <a:close/>
                </a:path>
              </a:pathLst>
            </a:custGeom>
            <a:solidFill>
              <a:srgbClr val="E0E0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196458" y="2084832"/>
              <a:ext cx="312420" cy="312420"/>
            </a:xfrm>
            <a:custGeom>
              <a:avLst/>
              <a:gdLst/>
              <a:ahLst/>
              <a:cxnLst/>
              <a:rect l="l" t="t" r="r" b="b"/>
              <a:pathLst>
                <a:path w="312420" h="312419">
                  <a:moveTo>
                    <a:pt x="0" y="75056"/>
                  </a:moveTo>
                  <a:lnTo>
                    <a:pt x="5885" y="45862"/>
                  </a:lnTo>
                  <a:lnTo>
                    <a:pt x="21939" y="22002"/>
                  </a:lnTo>
                  <a:lnTo>
                    <a:pt x="45755" y="5905"/>
                  </a:lnTo>
                  <a:lnTo>
                    <a:pt x="74929" y="0"/>
                  </a:lnTo>
                  <a:lnTo>
                    <a:pt x="237362" y="0"/>
                  </a:lnTo>
                  <a:lnTo>
                    <a:pt x="266537" y="5905"/>
                  </a:lnTo>
                  <a:lnTo>
                    <a:pt x="290353" y="22002"/>
                  </a:lnTo>
                  <a:lnTo>
                    <a:pt x="306407" y="45862"/>
                  </a:lnTo>
                  <a:lnTo>
                    <a:pt x="312292" y="75056"/>
                  </a:lnTo>
                  <a:lnTo>
                    <a:pt x="312292" y="237362"/>
                  </a:lnTo>
                  <a:lnTo>
                    <a:pt x="306407" y="266537"/>
                  </a:lnTo>
                  <a:lnTo>
                    <a:pt x="290353" y="290353"/>
                  </a:lnTo>
                  <a:lnTo>
                    <a:pt x="266537" y="306407"/>
                  </a:lnTo>
                  <a:lnTo>
                    <a:pt x="237362" y="312292"/>
                  </a:lnTo>
                  <a:lnTo>
                    <a:pt x="74929" y="312292"/>
                  </a:lnTo>
                  <a:lnTo>
                    <a:pt x="45755" y="306407"/>
                  </a:lnTo>
                  <a:lnTo>
                    <a:pt x="21939" y="290353"/>
                  </a:lnTo>
                  <a:lnTo>
                    <a:pt x="5885" y="266537"/>
                  </a:lnTo>
                  <a:lnTo>
                    <a:pt x="0" y="237362"/>
                  </a:lnTo>
                  <a:lnTo>
                    <a:pt x="0" y="75056"/>
                  </a:lnTo>
                  <a:close/>
                </a:path>
              </a:pathLst>
            </a:custGeom>
            <a:ln w="7620">
              <a:solidFill>
                <a:srgbClr val="C6C6D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5675121" y="1794558"/>
            <a:ext cx="2620645" cy="1778635"/>
          </a:xfrm>
          <a:prstGeom prst="rect">
            <a:avLst/>
          </a:prstGeom>
        </p:spPr>
        <p:txBody>
          <a:bodyPr vert="horz" wrap="square" lIns="0" tIns="1962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45"/>
              </a:spcBef>
            </a:pPr>
            <a:r>
              <a:rPr sz="2400" dirty="0">
                <a:solidFill>
                  <a:srgbClr val="3B3939"/>
                </a:solidFill>
                <a:latin typeface="Trebuchet MS"/>
                <a:cs typeface="Trebuchet MS"/>
              </a:rPr>
              <a:t>Data</a:t>
            </a:r>
            <a:r>
              <a:rPr sz="2400" spc="30" dirty="0">
                <a:solidFill>
                  <a:srgbClr val="3B3939"/>
                </a:solidFill>
                <a:latin typeface="Trebuchet MS"/>
                <a:cs typeface="Trebuchet MS"/>
              </a:rPr>
              <a:t> </a:t>
            </a:r>
            <a:r>
              <a:rPr sz="2400" spc="75" dirty="0">
                <a:solidFill>
                  <a:srgbClr val="3B3939"/>
                </a:solidFill>
                <a:latin typeface="Trebuchet MS"/>
                <a:cs typeface="Trebuchet MS"/>
              </a:rPr>
              <a:t>Breaches</a:t>
            </a:r>
            <a:endParaRPr sz="2400" dirty="0">
              <a:latin typeface="Trebuchet MS"/>
              <a:cs typeface="Trebuchet MS"/>
            </a:endParaRPr>
          </a:p>
          <a:p>
            <a:pPr marL="12700" marR="5080">
              <a:lnSpc>
                <a:spcPct val="114599"/>
              </a:lnSpc>
              <a:spcBef>
                <a:spcPts val="680"/>
              </a:spcBef>
            </a:pPr>
            <a:r>
              <a:rPr sz="1600" spc="-20" dirty="0">
                <a:solidFill>
                  <a:srgbClr val="3B3939"/>
                </a:solidFill>
                <a:latin typeface="Roboto"/>
                <a:cs typeface="Roboto"/>
              </a:rPr>
              <a:t>Unauthorized</a:t>
            </a:r>
            <a:r>
              <a:rPr sz="1600" spc="-3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access</a:t>
            </a:r>
            <a:r>
              <a:rPr sz="1600" spc="-7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25" dirty="0">
                <a:solidFill>
                  <a:srgbClr val="3B3939"/>
                </a:solidFill>
                <a:latin typeface="Roboto"/>
                <a:cs typeface="Roboto"/>
              </a:rPr>
              <a:t>to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confidential</a:t>
            </a:r>
            <a:r>
              <a:rPr sz="1600" spc="-3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information stored</a:t>
            </a:r>
            <a:r>
              <a:rPr sz="1600" spc="-5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on</a:t>
            </a:r>
            <a:r>
              <a:rPr sz="1600" spc="-2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devices</a:t>
            </a:r>
            <a:r>
              <a:rPr sz="1600" spc="-4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connected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to</a:t>
            </a:r>
            <a:r>
              <a:rPr sz="1600" spc="-4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the</a:t>
            </a:r>
            <a:r>
              <a:rPr sz="1600" spc="-4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wireless</a:t>
            </a:r>
            <a:r>
              <a:rPr sz="1600" spc="-4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network.</a:t>
            </a:r>
            <a:endParaRPr sz="1600" dirty="0">
              <a:latin typeface="Roboto"/>
              <a:cs typeface="Roboto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8467343" y="2081022"/>
            <a:ext cx="320040" cy="320040"/>
            <a:chOff x="8467343" y="2081022"/>
            <a:chExt cx="320040" cy="320040"/>
          </a:xfrm>
        </p:grpSpPr>
        <p:sp>
          <p:nvSpPr>
            <p:cNvPr id="9" name="object 9"/>
            <p:cNvSpPr/>
            <p:nvPr/>
          </p:nvSpPr>
          <p:spPr>
            <a:xfrm>
              <a:off x="8471153" y="2084832"/>
              <a:ext cx="312420" cy="312420"/>
            </a:xfrm>
            <a:custGeom>
              <a:avLst/>
              <a:gdLst/>
              <a:ahLst/>
              <a:cxnLst/>
              <a:rect l="l" t="t" r="r" b="b"/>
              <a:pathLst>
                <a:path w="312420" h="312419">
                  <a:moveTo>
                    <a:pt x="237363" y="0"/>
                  </a:moveTo>
                  <a:lnTo>
                    <a:pt x="74929" y="0"/>
                  </a:lnTo>
                  <a:lnTo>
                    <a:pt x="45809" y="5905"/>
                  </a:lnTo>
                  <a:lnTo>
                    <a:pt x="21986" y="22002"/>
                  </a:lnTo>
                  <a:lnTo>
                    <a:pt x="5903" y="45862"/>
                  </a:lnTo>
                  <a:lnTo>
                    <a:pt x="0" y="75056"/>
                  </a:lnTo>
                  <a:lnTo>
                    <a:pt x="0" y="237362"/>
                  </a:lnTo>
                  <a:lnTo>
                    <a:pt x="5903" y="266537"/>
                  </a:lnTo>
                  <a:lnTo>
                    <a:pt x="21986" y="290353"/>
                  </a:lnTo>
                  <a:lnTo>
                    <a:pt x="45809" y="306407"/>
                  </a:lnTo>
                  <a:lnTo>
                    <a:pt x="74929" y="312292"/>
                  </a:lnTo>
                  <a:lnTo>
                    <a:pt x="237363" y="312292"/>
                  </a:lnTo>
                  <a:lnTo>
                    <a:pt x="266537" y="306407"/>
                  </a:lnTo>
                  <a:lnTo>
                    <a:pt x="290353" y="290353"/>
                  </a:lnTo>
                  <a:lnTo>
                    <a:pt x="306407" y="266537"/>
                  </a:lnTo>
                  <a:lnTo>
                    <a:pt x="312293" y="237362"/>
                  </a:lnTo>
                  <a:lnTo>
                    <a:pt x="312293" y="75056"/>
                  </a:lnTo>
                  <a:lnTo>
                    <a:pt x="306407" y="45862"/>
                  </a:lnTo>
                  <a:lnTo>
                    <a:pt x="290353" y="22002"/>
                  </a:lnTo>
                  <a:lnTo>
                    <a:pt x="266537" y="5905"/>
                  </a:lnTo>
                  <a:lnTo>
                    <a:pt x="237363" y="0"/>
                  </a:lnTo>
                  <a:close/>
                </a:path>
              </a:pathLst>
            </a:custGeom>
            <a:solidFill>
              <a:srgbClr val="E0E0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8471153" y="2084832"/>
              <a:ext cx="312420" cy="312420"/>
            </a:xfrm>
            <a:custGeom>
              <a:avLst/>
              <a:gdLst/>
              <a:ahLst/>
              <a:cxnLst/>
              <a:rect l="l" t="t" r="r" b="b"/>
              <a:pathLst>
                <a:path w="312420" h="312419">
                  <a:moveTo>
                    <a:pt x="0" y="75056"/>
                  </a:moveTo>
                  <a:lnTo>
                    <a:pt x="5903" y="45862"/>
                  </a:lnTo>
                  <a:lnTo>
                    <a:pt x="21986" y="22002"/>
                  </a:lnTo>
                  <a:lnTo>
                    <a:pt x="45809" y="5905"/>
                  </a:lnTo>
                  <a:lnTo>
                    <a:pt x="74929" y="0"/>
                  </a:lnTo>
                  <a:lnTo>
                    <a:pt x="237363" y="0"/>
                  </a:lnTo>
                  <a:lnTo>
                    <a:pt x="266537" y="5905"/>
                  </a:lnTo>
                  <a:lnTo>
                    <a:pt x="290353" y="22002"/>
                  </a:lnTo>
                  <a:lnTo>
                    <a:pt x="306407" y="45862"/>
                  </a:lnTo>
                  <a:lnTo>
                    <a:pt x="312293" y="75056"/>
                  </a:lnTo>
                  <a:lnTo>
                    <a:pt x="312293" y="237362"/>
                  </a:lnTo>
                  <a:lnTo>
                    <a:pt x="306407" y="266537"/>
                  </a:lnTo>
                  <a:lnTo>
                    <a:pt x="290353" y="290353"/>
                  </a:lnTo>
                  <a:lnTo>
                    <a:pt x="266537" y="306407"/>
                  </a:lnTo>
                  <a:lnTo>
                    <a:pt x="237363" y="312292"/>
                  </a:lnTo>
                  <a:lnTo>
                    <a:pt x="74929" y="312292"/>
                  </a:lnTo>
                  <a:lnTo>
                    <a:pt x="45809" y="306407"/>
                  </a:lnTo>
                  <a:lnTo>
                    <a:pt x="21986" y="290353"/>
                  </a:lnTo>
                  <a:lnTo>
                    <a:pt x="5903" y="266537"/>
                  </a:lnTo>
                  <a:lnTo>
                    <a:pt x="0" y="237362"/>
                  </a:lnTo>
                  <a:lnTo>
                    <a:pt x="0" y="75056"/>
                  </a:lnTo>
                  <a:close/>
                </a:path>
              </a:pathLst>
            </a:custGeom>
            <a:ln w="7620">
              <a:solidFill>
                <a:srgbClr val="C6C6D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8950197" y="1816403"/>
            <a:ext cx="2630170" cy="2069797"/>
          </a:xfrm>
          <a:prstGeom prst="rect">
            <a:avLst/>
          </a:prstGeom>
        </p:spPr>
        <p:txBody>
          <a:bodyPr vert="horz" wrap="square" lIns="0" tIns="1739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70"/>
              </a:spcBef>
            </a:pPr>
            <a:r>
              <a:rPr lang="en-US" sz="2400" spc="85" dirty="0">
                <a:solidFill>
                  <a:srgbClr val="3B3939"/>
                </a:solidFill>
                <a:latin typeface="Trebuchet MS"/>
                <a:cs typeface="Trebuchet MS"/>
              </a:rPr>
              <a:t>Man-in-the-</a:t>
            </a:r>
            <a:r>
              <a:rPr sz="2400" spc="85" dirty="0">
                <a:solidFill>
                  <a:srgbClr val="3B3939"/>
                </a:solidFill>
                <a:latin typeface="Trebuchet MS"/>
                <a:cs typeface="Trebuchet MS"/>
              </a:rPr>
              <a:t>Middle</a:t>
            </a:r>
            <a:r>
              <a:rPr sz="2400" spc="-110" dirty="0">
                <a:solidFill>
                  <a:srgbClr val="3B3939"/>
                </a:solidFill>
                <a:latin typeface="Trebuchet MS"/>
                <a:cs typeface="Trebuchet MS"/>
              </a:rPr>
              <a:t> </a:t>
            </a:r>
            <a:r>
              <a:rPr sz="2400" spc="-10" dirty="0">
                <a:solidFill>
                  <a:srgbClr val="3B3939"/>
                </a:solidFill>
                <a:latin typeface="Trebuchet MS"/>
                <a:cs typeface="Trebuchet MS"/>
              </a:rPr>
              <a:t>Attacks</a:t>
            </a:r>
            <a:endParaRPr sz="2400" dirty="0">
              <a:latin typeface="Trebuchet MS"/>
              <a:cs typeface="Trebuchet MS"/>
            </a:endParaRPr>
          </a:p>
          <a:p>
            <a:pPr marL="12700" marR="5080">
              <a:lnSpc>
                <a:spcPct val="122300"/>
              </a:lnSpc>
              <a:spcBef>
                <a:spcPts val="400"/>
              </a:spcBef>
            </a:pPr>
            <a:r>
              <a:rPr sz="1500" spc="-10" dirty="0">
                <a:solidFill>
                  <a:srgbClr val="3B3939"/>
                </a:solidFill>
                <a:latin typeface="Roboto"/>
                <a:cs typeface="Roboto"/>
              </a:rPr>
              <a:t>Interception</a:t>
            </a:r>
            <a:r>
              <a:rPr sz="1500" dirty="0">
                <a:solidFill>
                  <a:srgbClr val="3B3939"/>
                </a:solidFill>
                <a:latin typeface="Roboto"/>
                <a:cs typeface="Roboto"/>
              </a:rPr>
              <a:t> of</a:t>
            </a:r>
            <a:r>
              <a:rPr sz="1500" spc="-2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500" spc="-10" dirty="0">
                <a:solidFill>
                  <a:srgbClr val="3B3939"/>
                </a:solidFill>
                <a:latin typeface="Roboto"/>
                <a:cs typeface="Roboto"/>
              </a:rPr>
              <a:t>communication </a:t>
            </a:r>
            <a:r>
              <a:rPr sz="1500" dirty="0">
                <a:solidFill>
                  <a:srgbClr val="3B3939"/>
                </a:solidFill>
                <a:latin typeface="Roboto"/>
                <a:cs typeface="Roboto"/>
              </a:rPr>
              <a:t>between</a:t>
            </a:r>
            <a:r>
              <a:rPr sz="1500" spc="-4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500" spc="-10" dirty="0">
                <a:solidFill>
                  <a:srgbClr val="3B3939"/>
                </a:solidFill>
                <a:latin typeface="Roboto"/>
                <a:cs typeface="Roboto"/>
              </a:rPr>
              <a:t>devices</a:t>
            </a:r>
            <a:r>
              <a:rPr sz="1500" spc="-3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500" dirty="0">
                <a:solidFill>
                  <a:srgbClr val="3B3939"/>
                </a:solidFill>
                <a:latin typeface="Roboto"/>
                <a:cs typeface="Roboto"/>
              </a:rPr>
              <a:t>on</a:t>
            </a:r>
            <a:r>
              <a:rPr sz="1500" spc="-5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500" spc="-25" dirty="0">
                <a:solidFill>
                  <a:srgbClr val="3B3939"/>
                </a:solidFill>
                <a:latin typeface="Roboto"/>
                <a:cs typeface="Roboto"/>
              </a:rPr>
              <a:t>the </a:t>
            </a:r>
            <a:r>
              <a:rPr sz="1500" dirty="0">
                <a:solidFill>
                  <a:srgbClr val="3B3939"/>
                </a:solidFill>
                <a:latin typeface="Roboto"/>
                <a:cs typeface="Roboto"/>
              </a:rPr>
              <a:t>network,</a:t>
            </a:r>
            <a:r>
              <a:rPr sz="1500" spc="-5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500" spc="-10" dirty="0">
                <a:solidFill>
                  <a:srgbClr val="3B3939"/>
                </a:solidFill>
                <a:latin typeface="Roboto"/>
                <a:cs typeface="Roboto"/>
              </a:rPr>
              <a:t>allowing</a:t>
            </a:r>
            <a:r>
              <a:rPr sz="1500" spc="-6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500" spc="-10" dirty="0">
                <a:solidFill>
                  <a:srgbClr val="3B3939"/>
                </a:solidFill>
                <a:latin typeface="Roboto"/>
                <a:cs typeface="Roboto"/>
              </a:rPr>
              <a:t>attackers</a:t>
            </a:r>
            <a:r>
              <a:rPr sz="1500" spc="-5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500" spc="-25" dirty="0">
                <a:solidFill>
                  <a:srgbClr val="3B3939"/>
                </a:solidFill>
                <a:latin typeface="Roboto"/>
                <a:cs typeface="Roboto"/>
              </a:rPr>
              <a:t>to </a:t>
            </a:r>
            <a:r>
              <a:rPr sz="1500" spc="-10" dirty="0">
                <a:solidFill>
                  <a:srgbClr val="3B3939"/>
                </a:solidFill>
                <a:latin typeface="Roboto"/>
                <a:cs typeface="Roboto"/>
              </a:rPr>
              <a:t>eavesdrop</a:t>
            </a:r>
            <a:r>
              <a:rPr sz="1500" spc="-4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500" dirty="0">
                <a:solidFill>
                  <a:srgbClr val="3B3939"/>
                </a:solidFill>
                <a:latin typeface="Roboto"/>
                <a:cs typeface="Roboto"/>
              </a:rPr>
              <a:t>or</a:t>
            </a:r>
            <a:r>
              <a:rPr sz="1500" spc="-2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500" spc="-10" dirty="0">
                <a:solidFill>
                  <a:srgbClr val="3B3939"/>
                </a:solidFill>
                <a:latin typeface="Roboto"/>
                <a:cs typeface="Roboto"/>
              </a:rPr>
              <a:t>manipulate</a:t>
            </a:r>
            <a:r>
              <a:rPr sz="1500" spc="-4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500" spc="-10" dirty="0">
                <a:solidFill>
                  <a:srgbClr val="3B3939"/>
                </a:solidFill>
                <a:latin typeface="Roboto"/>
                <a:cs typeface="Roboto"/>
              </a:rPr>
              <a:t>data.</a:t>
            </a:r>
            <a:endParaRPr sz="1500" dirty="0">
              <a:latin typeface="Roboto"/>
              <a:cs typeface="Roboto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5192648" y="4267072"/>
            <a:ext cx="320040" cy="320040"/>
            <a:chOff x="5192648" y="4267072"/>
            <a:chExt cx="320040" cy="320040"/>
          </a:xfrm>
        </p:grpSpPr>
        <p:sp>
          <p:nvSpPr>
            <p:cNvPr id="14" name="object 14"/>
            <p:cNvSpPr/>
            <p:nvPr/>
          </p:nvSpPr>
          <p:spPr>
            <a:xfrm>
              <a:off x="5196458" y="4270882"/>
              <a:ext cx="312420" cy="312420"/>
            </a:xfrm>
            <a:custGeom>
              <a:avLst/>
              <a:gdLst/>
              <a:ahLst/>
              <a:cxnLst/>
              <a:rect l="l" t="t" r="r" b="b"/>
              <a:pathLst>
                <a:path w="312420" h="312420">
                  <a:moveTo>
                    <a:pt x="237362" y="0"/>
                  </a:moveTo>
                  <a:lnTo>
                    <a:pt x="74929" y="0"/>
                  </a:lnTo>
                  <a:lnTo>
                    <a:pt x="45755" y="5885"/>
                  </a:lnTo>
                  <a:lnTo>
                    <a:pt x="21939" y="21939"/>
                  </a:lnTo>
                  <a:lnTo>
                    <a:pt x="5885" y="45755"/>
                  </a:lnTo>
                  <a:lnTo>
                    <a:pt x="0" y="74930"/>
                  </a:lnTo>
                  <a:lnTo>
                    <a:pt x="0" y="237236"/>
                  </a:lnTo>
                  <a:lnTo>
                    <a:pt x="5885" y="266410"/>
                  </a:lnTo>
                  <a:lnTo>
                    <a:pt x="21939" y="290226"/>
                  </a:lnTo>
                  <a:lnTo>
                    <a:pt x="45755" y="306280"/>
                  </a:lnTo>
                  <a:lnTo>
                    <a:pt x="74929" y="312166"/>
                  </a:lnTo>
                  <a:lnTo>
                    <a:pt x="237362" y="312166"/>
                  </a:lnTo>
                  <a:lnTo>
                    <a:pt x="266537" y="306280"/>
                  </a:lnTo>
                  <a:lnTo>
                    <a:pt x="290353" y="290226"/>
                  </a:lnTo>
                  <a:lnTo>
                    <a:pt x="306407" y="266410"/>
                  </a:lnTo>
                  <a:lnTo>
                    <a:pt x="312292" y="237236"/>
                  </a:lnTo>
                  <a:lnTo>
                    <a:pt x="312292" y="74930"/>
                  </a:lnTo>
                  <a:lnTo>
                    <a:pt x="306407" y="45755"/>
                  </a:lnTo>
                  <a:lnTo>
                    <a:pt x="290353" y="21939"/>
                  </a:lnTo>
                  <a:lnTo>
                    <a:pt x="266537" y="5885"/>
                  </a:lnTo>
                  <a:lnTo>
                    <a:pt x="237362" y="0"/>
                  </a:lnTo>
                  <a:close/>
                </a:path>
              </a:pathLst>
            </a:custGeom>
            <a:solidFill>
              <a:srgbClr val="E0E0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196458" y="4270882"/>
              <a:ext cx="312420" cy="312420"/>
            </a:xfrm>
            <a:custGeom>
              <a:avLst/>
              <a:gdLst/>
              <a:ahLst/>
              <a:cxnLst/>
              <a:rect l="l" t="t" r="r" b="b"/>
              <a:pathLst>
                <a:path w="312420" h="312420">
                  <a:moveTo>
                    <a:pt x="0" y="74930"/>
                  </a:moveTo>
                  <a:lnTo>
                    <a:pt x="5885" y="45755"/>
                  </a:lnTo>
                  <a:lnTo>
                    <a:pt x="21939" y="21939"/>
                  </a:lnTo>
                  <a:lnTo>
                    <a:pt x="45755" y="5885"/>
                  </a:lnTo>
                  <a:lnTo>
                    <a:pt x="74929" y="0"/>
                  </a:lnTo>
                  <a:lnTo>
                    <a:pt x="237362" y="0"/>
                  </a:lnTo>
                  <a:lnTo>
                    <a:pt x="266537" y="5885"/>
                  </a:lnTo>
                  <a:lnTo>
                    <a:pt x="290353" y="21939"/>
                  </a:lnTo>
                  <a:lnTo>
                    <a:pt x="306407" y="45755"/>
                  </a:lnTo>
                  <a:lnTo>
                    <a:pt x="312292" y="74930"/>
                  </a:lnTo>
                  <a:lnTo>
                    <a:pt x="312292" y="237236"/>
                  </a:lnTo>
                  <a:lnTo>
                    <a:pt x="306407" y="266410"/>
                  </a:lnTo>
                  <a:lnTo>
                    <a:pt x="290353" y="290226"/>
                  </a:lnTo>
                  <a:lnTo>
                    <a:pt x="266537" y="306280"/>
                  </a:lnTo>
                  <a:lnTo>
                    <a:pt x="237362" y="312166"/>
                  </a:lnTo>
                  <a:lnTo>
                    <a:pt x="74929" y="312166"/>
                  </a:lnTo>
                  <a:lnTo>
                    <a:pt x="45755" y="306280"/>
                  </a:lnTo>
                  <a:lnTo>
                    <a:pt x="21939" y="290226"/>
                  </a:lnTo>
                  <a:lnTo>
                    <a:pt x="5885" y="266410"/>
                  </a:lnTo>
                  <a:lnTo>
                    <a:pt x="0" y="237236"/>
                  </a:lnTo>
                  <a:lnTo>
                    <a:pt x="0" y="74930"/>
                  </a:lnTo>
                  <a:close/>
                </a:path>
              </a:pathLst>
            </a:custGeom>
            <a:ln w="7620">
              <a:solidFill>
                <a:srgbClr val="C6C6D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5640451" y="4164583"/>
            <a:ext cx="2553970" cy="2083435"/>
          </a:xfrm>
          <a:prstGeom prst="rect">
            <a:avLst/>
          </a:prstGeom>
        </p:spPr>
        <p:txBody>
          <a:bodyPr vert="horz" wrap="square" lIns="0" tIns="99060" rIns="0" bIns="0" rtlCol="0">
            <a:spAutoFit/>
          </a:bodyPr>
          <a:lstStyle/>
          <a:p>
            <a:pPr marL="46990" marR="125095">
              <a:lnSpc>
                <a:spcPct val="76300"/>
              </a:lnSpc>
              <a:spcBef>
                <a:spcPts val="780"/>
              </a:spcBef>
            </a:pPr>
            <a:r>
              <a:rPr sz="2400" dirty="0">
                <a:solidFill>
                  <a:srgbClr val="3B3939"/>
                </a:solidFill>
                <a:latin typeface="Trebuchet MS"/>
                <a:cs typeface="Trebuchet MS"/>
              </a:rPr>
              <a:t>Denial</a:t>
            </a:r>
            <a:r>
              <a:rPr sz="2400" spc="5" dirty="0">
                <a:solidFill>
                  <a:srgbClr val="3B3939"/>
                </a:solidFill>
                <a:latin typeface="Trebuchet MS"/>
                <a:cs typeface="Trebuchet MS"/>
              </a:rPr>
              <a:t> </a:t>
            </a:r>
            <a:r>
              <a:rPr sz="2400" dirty="0">
                <a:solidFill>
                  <a:srgbClr val="3B3939"/>
                </a:solidFill>
                <a:latin typeface="Trebuchet MS"/>
                <a:cs typeface="Trebuchet MS"/>
              </a:rPr>
              <a:t>of</a:t>
            </a:r>
            <a:r>
              <a:rPr sz="2400" spc="10" dirty="0">
                <a:solidFill>
                  <a:srgbClr val="3B3939"/>
                </a:solidFill>
                <a:latin typeface="Trebuchet MS"/>
                <a:cs typeface="Trebuchet MS"/>
              </a:rPr>
              <a:t> </a:t>
            </a:r>
            <a:r>
              <a:rPr sz="2400" spc="50" dirty="0">
                <a:solidFill>
                  <a:srgbClr val="3B3939"/>
                </a:solidFill>
                <a:latin typeface="Trebuchet MS"/>
                <a:cs typeface="Trebuchet MS"/>
              </a:rPr>
              <a:t>Service </a:t>
            </a:r>
            <a:r>
              <a:rPr sz="2400" spc="-10" dirty="0">
                <a:solidFill>
                  <a:srgbClr val="3B3939"/>
                </a:solidFill>
                <a:latin typeface="Trebuchet MS"/>
                <a:cs typeface="Trebuchet MS"/>
              </a:rPr>
              <a:t>Attacks</a:t>
            </a:r>
            <a:endParaRPr sz="2400" dirty="0">
              <a:latin typeface="Trebuchet MS"/>
              <a:cs typeface="Trebuchet MS"/>
            </a:endParaRPr>
          </a:p>
          <a:p>
            <a:pPr marL="12700" marR="5080">
              <a:lnSpc>
                <a:spcPct val="114599"/>
              </a:lnSpc>
              <a:spcBef>
                <a:spcPts val="130"/>
              </a:spcBef>
            </a:pPr>
            <a:r>
              <a:rPr sz="1600" spc="-25" dirty="0">
                <a:solidFill>
                  <a:srgbClr val="3B3939"/>
                </a:solidFill>
                <a:latin typeface="Roboto"/>
                <a:cs typeface="Roboto"/>
              </a:rPr>
              <a:t>Disruption</a:t>
            </a:r>
            <a:r>
              <a:rPr sz="1600" spc="1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of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network services</a:t>
            </a:r>
            <a:r>
              <a:rPr sz="1600" spc="-7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by</a:t>
            </a:r>
            <a:r>
              <a:rPr sz="1600" spc="-6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flooding</a:t>
            </a:r>
            <a:r>
              <a:rPr sz="1600" spc="-4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25" dirty="0">
                <a:solidFill>
                  <a:srgbClr val="3B3939"/>
                </a:solidFill>
                <a:latin typeface="Roboto"/>
                <a:cs typeface="Roboto"/>
              </a:rPr>
              <a:t>the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network</a:t>
            </a:r>
            <a:r>
              <a:rPr sz="1600" spc="-5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with</a:t>
            </a:r>
            <a:r>
              <a:rPr sz="1600" spc="-3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traffic,</a:t>
            </a:r>
            <a:r>
              <a:rPr sz="1600" spc="-3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making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it</a:t>
            </a:r>
            <a:r>
              <a:rPr sz="1600" spc="-5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inaccessible</a:t>
            </a:r>
            <a:r>
              <a:rPr sz="1600" spc="-2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to</a:t>
            </a:r>
            <a:r>
              <a:rPr sz="1600" spc="-5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authorized users.</a:t>
            </a:r>
            <a:endParaRPr sz="1600" dirty="0">
              <a:latin typeface="Roboto"/>
              <a:cs typeface="Roboto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8467343" y="4267072"/>
            <a:ext cx="320040" cy="320040"/>
            <a:chOff x="8467343" y="4267072"/>
            <a:chExt cx="320040" cy="320040"/>
          </a:xfrm>
        </p:grpSpPr>
        <p:sp>
          <p:nvSpPr>
            <p:cNvPr id="18" name="object 18"/>
            <p:cNvSpPr/>
            <p:nvPr/>
          </p:nvSpPr>
          <p:spPr>
            <a:xfrm>
              <a:off x="8471153" y="4270882"/>
              <a:ext cx="312420" cy="312420"/>
            </a:xfrm>
            <a:custGeom>
              <a:avLst/>
              <a:gdLst/>
              <a:ahLst/>
              <a:cxnLst/>
              <a:rect l="l" t="t" r="r" b="b"/>
              <a:pathLst>
                <a:path w="312420" h="312420">
                  <a:moveTo>
                    <a:pt x="237363" y="0"/>
                  </a:moveTo>
                  <a:lnTo>
                    <a:pt x="74929" y="0"/>
                  </a:lnTo>
                  <a:lnTo>
                    <a:pt x="45809" y="5885"/>
                  </a:lnTo>
                  <a:lnTo>
                    <a:pt x="21986" y="21939"/>
                  </a:lnTo>
                  <a:lnTo>
                    <a:pt x="5903" y="45755"/>
                  </a:lnTo>
                  <a:lnTo>
                    <a:pt x="0" y="74930"/>
                  </a:lnTo>
                  <a:lnTo>
                    <a:pt x="0" y="237236"/>
                  </a:lnTo>
                  <a:lnTo>
                    <a:pt x="5903" y="266410"/>
                  </a:lnTo>
                  <a:lnTo>
                    <a:pt x="21986" y="290226"/>
                  </a:lnTo>
                  <a:lnTo>
                    <a:pt x="45809" y="306280"/>
                  </a:lnTo>
                  <a:lnTo>
                    <a:pt x="74929" y="312166"/>
                  </a:lnTo>
                  <a:lnTo>
                    <a:pt x="237363" y="312166"/>
                  </a:lnTo>
                  <a:lnTo>
                    <a:pt x="266537" y="306280"/>
                  </a:lnTo>
                  <a:lnTo>
                    <a:pt x="290353" y="290226"/>
                  </a:lnTo>
                  <a:lnTo>
                    <a:pt x="306407" y="266410"/>
                  </a:lnTo>
                  <a:lnTo>
                    <a:pt x="312293" y="237236"/>
                  </a:lnTo>
                  <a:lnTo>
                    <a:pt x="312293" y="74930"/>
                  </a:lnTo>
                  <a:lnTo>
                    <a:pt x="306407" y="45755"/>
                  </a:lnTo>
                  <a:lnTo>
                    <a:pt x="290353" y="21939"/>
                  </a:lnTo>
                  <a:lnTo>
                    <a:pt x="266537" y="5885"/>
                  </a:lnTo>
                  <a:lnTo>
                    <a:pt x="237363" y="0"/>
                  </a:lnTo>
                  <a:close/>
                </a:path>
              </a:pathLst>
            </a:custGeom>
            <a:solidFill>
              <a:srgbClr val="E0E0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8471153" y="4270882"/>
              <a:ext cx="312420" cy="312420"/>
            </a:xfrm>
            <a:custGeom>
              <a:avLst/>
              <a:gdLst/>
              <a:ahLst/>
              <a:cxnLst/>
              <a:rect l="l" t="t" r="r" b="b"/>
              <a:pathLst>
                <a:path w="312420" h="312420">
                  <a:moveTo>
                    <a:pt x="0" y="74930"/>
                  </a:moveTo>
                  <a:lnTo>
                    <a:pt x="5903" y="45755"/>
                  </a:lnTo>
                  <a:lnTo>
                    <a:pt x="21986" y="21939"/>
                  </a:lnTo>
                  <a:lnTo>
                    <a:pt x="45809" y="5885"/>
                  </a:lnTo>
                  <a:lnTo>
                    <a:pt x="74929" y="0"/>
                  </a:lnTo>
                  <a:lnTo>
                    <a:pt x="237363" y="0"/>
                  </a:lnTo>
                  <a:lnTo>
                    <a:pt x="266537" y="5885"/>
                  </a:lnTo>
                  <a:lnTo>
                    <a:pt x="290353" y="21939"/>
                  </a:lnTo>
                  <a:lnTo>
                    <a:pt x="306407" y="45755"/>
                  </a:lnTo>
                  <a:lnTo>
                    <a:pt x="312293" y="74930"/>
                  </a:lnTo>
                  <a:lnTo>
                    <a:pt x="312293" y="237236"/>
                  </a:lnTo>
                  <a:lnTo>
                    <a:pt x="306407" y="266410"/>
                  </a:lnTo>
                  <a:lnTo>
                    <a:pt x="290353" y="290226"/>
                  </a:lnTo>
                  <a:lnTo>
                    <a:pt x="266537" y="306280"/>
                  </a:lnTo>
                  <a:lnTo>
                    <a:pt x="237363" y="312166"/>
                  </a:lnTo>
                  <a:lnTo>
                    <a:pt x="74929" y="312166"/>
                  </a:lnTo>
                  <a:lnTo>
                    <a:pt x="45809" y="306280"/>
                  </a:lnTo>
                  <a:lnTo>
                    <a:pt x="21986" y="290226"/>
                  </a:lnTo>
                  <a:lnTo>
                    <a:pt x="5903" y="266410"/>
                  </a:lnTo>
                  <a:lnTo>
                    <a:pt x="0" y="237236"/>
                  </a:lnTo>
                  <a:lnTo>
                    <a:pt x="0" y="74930"/>
                  </a:lnTo>
                  <a:close/>
                </a:path>
              </a:pathLst>
            </a:custGeom>
            <a:ln w="7620">
              <a:solidFill>
                <a:srgbClr val="C6C6D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8950197" y="3980863"/>
            <a:ext cx="2593340" cy="1779270"/>
          </a:xfrm>
          <a:prstGeom prst="rect">
            <a:avLst/>
          </a:prstGeom>
        </p:spPr>
        <p:txBody>
          <a:bodyPr vert="horz" wrap="square" lIns="0" tIns="1962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45"/>
              </a:spcBef>
            </a:pPr>
            <a:r>
              <a:rPr sz="2400" spc="70" dirty="0">
                <a:solidFill>
                  <a:srgbClr val="3B3939"/>
                </a:solidFill>
                <a:latin typeface="Trebuchet MS"/>
                <a:cs typeface="Trebuchet MS"/>
              </a:rPr>
              <a:t>Malware</a:t>
            </a:r>
            <a:r>
              <a:rPr sz="2400" spc="-80" dirty="0">
                <a:solidFill>
                  <a:srgbClr val="3B3939"/>
                </a:solidFill>
                <a:latin typeface="Trebuchet MS"/>
                <a:cs typeface="Trebuchet MS"/>
              </a:rPr>
              <a:t> </a:t>
            </a:r>
            <a:r>
              <a:rPr sz="2400" spc="-10" dirty="0">
                <a:solidFill>
                  <a:srgbClr val="3B3939"/>
                </a:solidFill>
                <a:latin typeface="Trebuchet MS"/>
                <a:cs typeface="Trebuchet MS"/>
              </a:rPr>
              <a:t>Infection</a:t>
            </a:r>
            <a:endParaRPr sz="2400" dirty="0">
              <a:latin typeface="Trebuchet MS"/>
              <a:cs typeface="Trebuchet MS"/>
            </a:endParaRPr>
          </a:p>
          <a:p>
            <a:pPr marL="12700" marR="5080">
              <a:lnSpc>
                <a:spcPct val="114599"/>
              </a:lnSpc>
              <a:spcBef>
                <a:spcPts val="680"/>
              </a:spcBef>
            </a:pP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Spread</a:t>
            </a:r>
            <a:r>
              <a:rPr sz="1600" spc="-2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of</a:t>
            </a:r>
            <a:r>
              <a:rPr sz="1600" spc="-1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malicious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software</a:t>
            </a:r>
            <a:r>
              <a:rPr sz="1600" spc="-7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that</a:t>
            </a:r>
            <a:r>
              <a:rPr sz="1600" spc="-6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can</a:t>
            </a:r>
            <a:r>
              <a:rPr sz="1600" spc="-7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steal</a:t>
            </a:r>
            <a:r>
              <a:rPr sz="1600" spc="-7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data, compromise</a:t>
            </a:r>
            <a:r>
              <a:rPr sz="1600" spc="-8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devices,</a:t>
            </a:r>
            <a:r>
              <a:rPr sz="1600" spc="-6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25" dirty="0">
                <a:solidFill>
                  <a:srgbClr val="3B3939"/>
                </a:solidFill>
                <a:latin typeface="Roboto"/>
                <a:cs typeface="Roboto"/>
              </a:rPr>
              <a:t>or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launch</a:t>
            </a:r>
            <a:r>
              <a:rPr sz="1600" spc="-6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further</a:t>
            </a:r>
            <a:r>
              <a:rPr sz="1600" spc="-7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attacks.</a:t>
            </a:r>
            <a:endParaRPr sz="1600" dirty="0">
              <a:latin typeface="Roboto"/>
              <a:cs typeface="Roboto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dt" sz="half" idx="6"/>
          </p:nvPr>
        </p:nvSpPr>
        <p:spPr>
          <a:xfrm>
            <a:off x="10881994" y="6351422"/>
            <a:ext cx="487679" cy="3334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640"/>
              </a:lnSpc>
            </a:pPr>
            <a:r>
              <a:rPr spc="-325" dirty="0"/>
              <a:t>202</a:t>
            </a:r>
            <a:r>
              <a:rPr lang="en-US" spc="-325" dirty="0"/>
              <a:t>4</a:t>
            </a:r>
            <a:endParaRPr spc="-325" dirty="0"/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620000" y="-1"/>
            <a:ext cx="4572000" cy="6858000"/>
            <a:chOff x="7620000" y="-1"/>
            <a:chExt cx="4572000" cy="6858000"/>
          </a:xfrm>
        </p:grpSpPr>
        <p:pic>
          <p:nvPicPr>
            <p:cNvPr id="3" name="object 3">
              <a:hlinkClick r:id="rId3"/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731472" y="6495019"/>
              <a:ext cx="1371274" cy="28265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620000" y="-1"/>
              <a:ext cx="4572000" cy="6857999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49020" y="555193"/>
            <a:ext cx="5923280" cy="1758950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2700" marR="5080">
              <a:lnSpc>
                <a:spcPts val="4600"/>
              </a:lnSpc>
              <a:spcBef>
                <a:spcPts val="45"/>
              </a:spcBef>
            </a:pPr>
            <a:r>
              <a:rPr spc="85" dirty="0"/>
              <a:t>Reconnaissance:</a:t>
            </a:r>
            <a:r>
              <a:rPr spc="-125" dirty="0"/>
              <a:t> </a:t>
            </a:r>
            <a:r>
              <a:rPr spc="35" dirty="0"/>
              <a:t>Gathering </a:t>
            </a:r>
            <a:r>
              <a:rPr dirty="0"/>
              <a:t>Information</a:t>
            </a:r>
            <a:r>
              <a:rPr spc="-60" dirty="0"/>
              <a:t> </a:t>
            </a:r>
            <a:r>
              <a:rPr spc="160" dirty="0"/>
              <a:t>on</a:t>
            </a:r>
            <a:r>
              <a:rPr spc="-75" dirty="0"/>
              <a:t> </a:t>
            </a:r>
            <a:r>
              <a:rPr dirty="0"/>
              <a:t>the</a:t>
            </a:r>
            <a:r>
              <a:rPr spc="-90" dirty="0"/>
              <a:t> </a:t>
            </a:r>
            <a:r>
              <a:rPr spc="45" dirty="0"/>
              <a:t>Target </a:t>
            </a:r>
            <a:r>
              <a:rPr spc="105" dirty="0"/>
              <a:t>Network</a:t>
            </a:r>
          </a:p>
        </p:txBody>
      </p:sp>
      <p:grpSp>
        <p:nvGrpSpPr>
          <p:cNvPr id="6" name="object 6"/>
          <p:cNvGrpSpPr/>
          <p:nvPr/>
        </p:nvGrpSpPr>
        <p:grpSpPr>
          <a:xfrm>
            <a:off x="657682" y="2651632"/>
            <a:ext cx="3061970" cy="2016760"/>
            <a:chOff x="657682" y="2651632"/>
            <a:chExt cx="3061970" cy="2016760"/>
          </a:xfrm>
        </p:grpSpPr>
        <p:sp>
          <p:nvSpPr>
            <p:cNvPr id="7" name="object 7"/>
            <p:cNvSpPr/>
            <p:nvPr/>
          </p:nvSpPr>
          <p:spPr>
            <a:xfrm>
              <a:off x="661492" y="2655442"/>
              <a:ext cx="3054350" cy="2009139"/>
            </a:xfrm>
            <a:custGeom>
              <a:avLst/>
              <a:gdLst/>
              <a:ahLst/>
              <a:cxnLst/>
              <a:rect l="l" t="t" r="r" b="b"/>
              <a:pathLst>
                <a:path w="3054350" h="2009139">
                  <a:moveTo>
                    <a:pt x="2974644" y="0"/>
                  </a:moveTo>
                  <a:lnTo>
                    <a:pt x="79400" y="0"/>
                  </a:lnTo>
                  <a:lnTo>
                    <a:pt x="48493" y="6242"/>
                  </a:lnTo>
                  <a:lnTo>
                    <a:pt x="23255" y="23272"/>
                  </a:lnTo>
                  <a:lnTo>
                    <a:pt x="6239" y="48541"/>
                  </a:lnTo>
                  <a:lnTo>
                    <a:pt x="0" y="79502"/>
                  </a:lnTo>
                  <a:lnTo>
                    <a:pt x="0" y="1929765"/>
                  </a:lnTo>
                  <a:lnTo>
                    <a:pt x="6239" y="1960651"/>
                  </a:lnTo>
                  <a:lnTo>
                    <a:pt x="23255" y="1985883"/>
                  </a:lnTo>
                  <a:lnTo>
                    <a:pt x="48493" y="2002899"/>
                  </a:lnTo>
                  <a:lnTo>
                    <a:pt x="79400" y="2009140"/>
                  </a:lnTo>
                  <a:lnTo>
                    <a:pt x="2974644" y="2009140"/>
                  </a:lnTo>
                  <a:lnTo>
                    <a:pt x="3005531" y="2002899"/>
                  </a:lnTo>
                  <a:lnTo>
                    <a:pt x="3030762" y="1985883"/>
                  </a:lnTo>
                  <a:lnTo>
                    <a:pt x="3047778" y="1960651"/>
                  </a:lnTo>
                  <a:lnTo>
                    <a:pt x="3054019" y="1929765"/>
                  </a:lnTo>
                  <a:lnTo>
                    <a:pt x="3054019" y="79502"/>
                  </a:lnTo>
                  <a:lnTo>
                    <a:pt x="3047778" y="48541"/>
                  </a:lnTo>
                  <a:lnTo>
                    <a:pt x="3030762" y="23272"/>
                  </a:lnTo>
                  <a:lnTo>
                    <a:pt x="3005531" y="6242"/>
                  </a:lnTo>
                  <a:lnTo>
                    <a:pt x="2974644" y="0"/>
                  </a:lnTo>
                  <a:close/>
                </a:path>
              </a:pathLst>
            </a:custGeom>
            <a:solidFill>
              <a:srgbClr val="E0E0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61492" y="2655442"/>
              <a:ext cx="3054350" cy="2009139"/>
            </a:xfrm>
            <a:custGeom>
              <a:avLst/>
              <a:gdLst/>
              <a:ahLst/>
              <a:cxnLst/>
              <a:rect l="l" t="t" r="r" b="b"/>
              <a:pathLst>
                <a:path w="3054350" h="2009139">
                  <a:moveTo>
                    <a:pt x="0" y="79502"/>
                  </a:moveTo>
                  <a:lnTo>
                    <a:pt x="6239" y="48541"/>
                  </a:lnTo>
                  <a:lnTo>
                    <a:pt x="23255" y="23272"/>
                  </a:lnTo>
                  <a:lnTo>
                    <a:pt x="48493" y="6242"/>
                  </a:lnTo>
                  <a:lnTo>
                    <a:pt x="79400" y="0"/>
                  </a:lnTo>
                  <a:lnTo>
                    <a:pt x="2974644" y="0"/>
                  </a:lnTo>
                  <a:lnTo>
                    <a:pt x="3005531" y="6242"/>
                  </a:lnTo>
                  <a:lnTo>
                    <a:pt x="3030762" y="23272"/>
                  </a:lnTo>
                  <a:lnTo>
                    <a:pt x="3047778" y="48541"/>
                  </a:lnTo>
                  <a:lnTo>
                    <a:pt x="3054019" y="79502"/>
                  </a:lnTo>
                  <a:lnTo>
                    <a:pt x="3054019" y="1929765"/>
                  </a:lnTo>
                  <a:lnTo>
                    <a:pt x="3047778" y="1960651"/>
                  </a:lnTo>
                  <a:lnTo>
                    <a:pt x="3030762" y="1985883"/>
                  </a:lnTo>
                  <a:lnTo>
                    <a:pt x="3005531" y="2002899"/>
                  </a:lnTo>
                  <a:lnTo>
                    <a:pt x="2974644" y="2009140"/>
                  </a:lnTo>
                  <a:lnTo>
                    <a:pt x="79400" y="2009140"/>
                  </a:lnTo>
                  <a:lnTo>
                    <a:pt x="48493" y="2002899"/>
                  </a:lnTo>
                  <a:lnTo>
                    <a:pt x="23255" y="1985883"/>
                  </a:lnTo>
                  <a:lnTo>
                    <a:pt x="6239" y="1960651"/>
                  </a:lnTo>
                  <a:lnTo>
                    <a:pt x="0" y="1929765"/>
                  </a:lnTo>
                  <a:lnTo>
                    <a:pt x="0" y="79502"/>
                  </a:lnTo>
                  <a:close/>
                </a:path>
              </a:pathLst>
            </a:custGeom>
            <a:ln w="7620">
              <a:solidFill>
                <a:srgbClr val="C6C6D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844397" y="2753359"/>
            <a:ext cx="2557145" cy="13989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60" dirty="0">
                <a:solidFill>
                  <a:srgbClr val="3B3939"/>
                </a:solidFill>
                <a:latin typeface="Trebuchet MS"/>
                <a:cs typeface="Trebuchet MS"/>
              </a:rPr>
              <a:t>Network</a:t>
            </a:r>
            <a:r>
              <a:rPr sz="2400" spc="-85" dirty="0">
                <a:solidFill>
                  <a:srgbClr val="3B3939"/>
                </a:solidFill>
                <a:latin typeface="Trebuchet MS"/>
                <a:cs typeface="Trebuchet MS"/>
              </a:rPr>
              <a:t> </a:t>
            </a:r>
            <a:r>
              <a:rPr sz="2400" spc="110" dirty="0">
                <a:solidFill>
                  <a:srgbClr val="3B3939"/>
                </a:solidFill>
                <a:latin typeface="Trebuchet MS"/>
                <a:cs typeface="Trebuchet MS"/>
              </a:rPr>
              <a:t>Mapping</a:t>
            </a:r>
            <a:endParaRPr sz="2400" dirty="0">
              <a:latin typeface="Trebuchet MS"/>
              <a:cs typeface="Trebuchet MS"/>
            </a:endParaRPr>
          </a:p>
          <a:p>
            <a:pPr marL="12700" marR="8890">
              <a:lnSpc>
                <a:spcPct val="125099"/>
              </a:lnSpc>
              <a:spcBef>
                <a:spcPts val="725"/>
              </a:spcBef>
            </a:pP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Identifying</a:t>
            </a:r>
            <a:r>
              <a:rPr sz="1600" spc="-4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wireless</a:t>
            </a:r>
            <a:r>
              <a:rPr sz="1600" spc="-6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access points,</a:t>
            </a:r>
            <a:r>
              <a:rPr sz="1600" spc="-7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their</a:t>
            </a:r>
            <a:r>
              <a:rPr sz="1600" spc="-6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SSIDs,</a:t>
            </a:r>
            <a:r>
              <a:rPr sz="1600" spc="-6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and</a:t>
            </a:r>
            <a:r>
              <a:rPr sz="1600" spc="-5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their </a:t>
            </a:r>
            <a:r>
              <a:rPr sz="1600" spc="-20" dirty="0">
                <a:solidFill>
                  <a:srgbClr val="3B3939"/>
                </a:solidFill>
                <a:latin typeface="Roboto"/>
                <a:cs typeface="Roboto"/>
              </a:rPr>
              <a:t>physical</a:t>
            </a:r>
            <a:r>
              <a:rPr sz="1600" spc="-3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locations.</a:t>
            </a:r>
            <a:endParaRPr sz="1600" dirty="0">
              <a:latin typeface="Roboto"/>
              <a:cs typeface="Roboto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3900804" y="2651632"/>
            <a:ext cx="3061970" cy="2016760"/>
            <a:chOff x="3900804" y="2651632"/>
            <a:chExt cx="3061970" cy="2016760"/>
          </a:xfrm>
        </p:grpSpPr>
        <p:sp>
          <p:nvSpPr>
            <p:cNvPr id="11" name="object 11"/>
            <p:cNvSpPr/>
            <p:nvPr/>
          </p:nvSpPr>
          <p:spPr>
            <a:xfrm>
              <a:off x="3904614" y="2655442"/>
              <a:ext cx="3054350" cy="2009139"/>
            </a:xfrm>
            <a:custGeom>
              <a:avLst/>
              <a:gdLst/>
              <a:ahLst/>
              <a:cxnLst/>
              <a:rect l="l" t="t" r="r" b="b"/>
              <a:pathLst>
                <a:path w="3054350" h="2009139">
                  <a:moveTo>
                    <a:pt x="2974593" y="0"/>
                  </a:moveTo>
                  <a:lnTo>
                    <a:pt x="79375" y="0"/>
                  </a:lnTo>
                  <a:lnTo>
                    <a:pt x="48434" y="6242"/>
                  </a:lnTo>
                  <a:lnTo>
                    <a:pt x="23209" y="23272"/>
                  </a:lnTo>
                  <a:lnTo>
                    <a:pt x="6223" y="48541"/>
                  </a:lnTo>
                  <a:lnTo>
                    <a:pt x="0" y="79502"/>
                  </a:lnTo>
                  <a:lnTo>
                    <a:pt x="0" y="1929765"/>
                  </a:lnTo>
                  <a:lnTo>
                    <a:pt x="6223" y="1960651"/>
                  </a:lnTo>
                  <a:lnTo>
                    <a:pt x="23209" y="1985883"/>
                  </a:lnTo>
                  <a:lnTo>
                    <a:pt x="48434" y="2002899"/>
                  </a:lnTo>
                  <a:lnTo>
                    <a:pt x="79375" y="2009140"/>
                  </a:lnTo>
                  <a:lnTo>
                    <a:pt x="2974593" y="2009140"/>
                  </a:lnTo>
                  <a:lnTo>
                    <a:pt x="3005480" y="2002899"/>
                  </a:lnTo>
                  <a:lnTo>
                    <a:pt x="3030712" y="1985883"/>
                  </a:lnTo>
                  <a:lnTo>
                    <a:pt x="3047728" y="1960651"/>
                  </a:lnTo>
                  <a:lnTo>
                    <a:pt x="3053968" y="1929765"/>
                  </a:lnTo>
                  <a:lnTo>
                    <a:pt x="3053968" y="79502"/>
                  </a:lnTo>
                  <a:lnTo>
                    <a:pt x="3047728" y="48541"/>
                  </a:lnTo>
                  <a:lnTo>
                    <a:pt x="3030712" y="23272"/>
                  </a:lnTo>
                  <a:lnTo>
                    <a:pt x="3005480" y="6242"/>
                  </a:lnTo>
                  <a:lnTo>
                    <a:pt x="2974593" y="0"/>
                  </a:lnTo>
                  <a:close/>
                </a:path>
              </a:pathLst>
            </a:custGeom>
            <a:solidFill>
              <a:srgbClr val="E0E0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904614" y="2655442"/>
              <a:ext cx="3054350" cy="2009139"/>
            </a:xfrm>
            <a:custGeom>
              <a:avLst/>
              <a:gdLst/>
              <a:ahLst/>
              <a:cxnLst/>
              <a:rect l="l" t="t" r="r" b="b"/>
              <a:pathLst>
                <a:path w="3054350" h="2009139">
                  <a:moveTo>
                    <a:pt x="0" y="79502"/>
                  </a:moveTo>
                  <a:lnTo>
                    <a:pt x="6223" y="48541"/>
                  </a:lnTo>
                  <a:lnTo>
                    <a:pt x="23209" y="23272"/>
                  </a:lnTo>
                  <a:lnTo>
                    <a:pt x="48434" y="6242"/>
                  </a:lnTo>
                  <a:lnTo>
                    <a:pt x="79375" y="0"/>
                  </a:lnTo>
                  <a:lnTo>
                    <a:pt x="2974593" y="0"/>
                  </a:lnTo>
                  <a:lnTo>
                    <a:pt x="3005480" y="6242"/>
                  </a:lnTo>
                  <a:lnTo>
                    <a:pt x="3030712" y="23272"/>
                  </a:lnTo>
                  <a:lnTo>
                    <a:pt x="3047728" y="48541"/>
                  </a:lnTo>
                  <a:lnTo>
                    <a:pt x="3053968" y="79502"/>
                  </a:lnTo>
                  <a:lnTo>
                    <a:pt x="3053968" y="1929765"/>
                  </a:lnTo>
                  <a:lnTo>
                    <a:pt x="3047728" y="1960651"/>
                  </a:lnTo>
                  <a:lnTo>
                    <a:pt x="3030712" y="1985883"/>
                  </a:lnTo>
                  <a:lnTo>
                    <a:pt x="3005480" y="2002899"/>
                  </a:lnTo>
                  <a:lnTo>
                    <a:pt x="2974593" y="2009140"/>
                  </a:lnTo>
                  <a:lnTo>
                    <a:pt x="79375" y="2009140"/>
                  </a:lnTo>
                  <a:lnTo>
                    <a:pt x="48434" y="2002899"/>
                  </a:lnTo>
                  <a:lnTo>
                    <a:pt x="23209" y="1985883"/>
                  </a:lnTo>
                  <a:lnTo>
                    <a:pt x="6223" y="1960651"/>
                  </a:lnTo>
                  <a:lnTo>
                    <a:pt x="0" y="1929765"/>
                  </a:lnTo>
                  <a:lnTo>
                    <a:pt x="0" y="79502"/>
                  </a:lnTo>
                  <a:close/>
                </a:path>
              </a:pathLst>
            </a:custGeom>
            <a:ln w="7620">
              <a:solidFill>
                <a:srgbClr val="C6C6D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4087748" y="2753359"/>
            <a:ext cx="2572385" cy="18561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185" dirty="0">
                <a:solidFill>
                  <a:srgbClr val="3B3939"/>
                </a:solidFill>
                <a:latin typeface="Trebuchet MS"/>
                <a:cs typeface="Trebuchet MS"/>
              </a:rPr>
              <a:t>SSID</a:t>
            </a:r>
            <a:r>
              <a:rPr sz="2400" spc="-85" dirty="0">
                <a:solidFill>
                  <a:srgbClr val="3B3939"/>
                </a:solidFill>
                <a:latin typeface="Trebuchet MS"/>
                <a:cs typeface="Trebuchet MS"/>
              </a:rPr>
              <a:t> </a:t>
            </a:r>
            <a:r>
              <a:rPr sz="2400" spc="-10" dirty="0">
                <a:solidFill>
                  <a:srgbClr val="3B3939"/>
                </a:solidFill>
                <a:latin typeface="Trebuchet MS"/>
                <a:cs typeface="Trebuchet MS"/>
              </a:rPr>
              <a:t>Enumeration</a:t>
            </a:r>
            <a:endParaRPr sz="2400" dirty="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600" spc="-20" dirty="0">
                <a:solidFill>
                  <a:srgbClr val="3B3939"/>
                </a:solidFill>
                <a:latin typeface="Roboto"/>
                <a:cs typeface="Roboto"/>
              </a:rPr>
              <a:t>Scanning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 for</a:t>
            </a:r>
            <a:r>
              <a:rPr sz="1600" spc="-3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available</a:t>
            </a:r>
            <a:endParaRPr sz="1600" dirty="0">
              <a:latin typeface="Roboto"/>
              <a:cs typeface="Roboto"/>
            </a:endParaRPr>
          </a:p>
          <a:p>
            <a:pPr marL="12700" marR="306705">
              <a:lnSpc>
                <a:spcPct val="125000"/>
              </a:lnSpc>
            </a:pP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wireless</a:t>
            </a:r>
            <a:r>
              <a:rPr sz="1600" spc="-5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networks</a:t>
            </a:r>
            <a:r>
              <a:rPr sz="1600" spc="-4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25" dirty="0">
                <a:solidFill>
                  <a:srgbClr val="3B3939"/>
                </a:solidFill>
                <a:latin typeface="Roboto"/>
                <a:cs typeface="Roboto"/>
              </a:rPr>
              <a:t>and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identifying</a:t>
            </a:r>
            <a:r>
              <a:rPr sz="1600" spc="-7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their</a:t>
            </a:r>
            <a:r>
              <a:rPr sz="1600" spc="-10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SSIDs, channels,</a:t>
            </a:r>
            <a:r>
              <a:rPr sz="1600" spc="-5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and</a:t>
            </a:r>
            <a:r>
              <a:rPr sz="1600" spc="-6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20" dirty="0">
                <a:solidFill>
                  <a:srgbClr val="3B3939"/>
                </a:solidFill>
                <a:latin typeface="Roboto"/>
                <a:cs typeface="Roboto"/>
              </a:rPr>
              <a:t>encryption</a:t>
            </a:r>
            <a:endParaRPr sz="1600" dirty="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protocols.</a:t>
            </a:r>
            <a:endParaRPr sz="1600" dirty="0">
              <a:latin typeface="Roboto"/>
              <a:cs typeface="Roboto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657682" y="4849748"/>
            <a:ext cx="6304915" cy="1412240"/>
            <a:chOff x="657682" y="4849748"/>
            <a:chExt cx="6304915" cy="1412240"/>
          </a:xfrm>
        </p:grpSpPr>
        <p:sp>
          <p:nvSpPr>
            <p:cNvPr id="15" name="object 15"/>
            <p:cNvSpPr/>
            <p:nvPr/>
          </p:nvSpPr>
          <p:spPr>
            <a:xfrm>
              <a:off x="661492" y="4853558"/>
              <a:ext cx="6297295" cy="1404620"/>
            </a:xfrm>
            <a:custGeom>
              <a:avLst/>
              <a:gdLst/>
              <a:ahLst/>
              <a:cxnLst/>
              <a:rect l="l" t="t" r="r" b="b"/>
              <a:pathLst>
                <a:path w="6297295" h="1404620">
                  <a:moveTo>
                    <a:pt x="6217589" y="0"/>
                  </a:moveTo>
                  <a:lnTo>
                    <a:pt x="79400" y="0"/>
                  </a:lnTo>
                  <a:lnTo>
                    <a:pt x="48493" y="6240"/>
                  </a:lnTo>
                  <a:lnTo>
                    <a:pt x="23255" y="23256"/>
                  </a:lnTo>
                  <a:lnTo>
                    <a:pt x="6239" y="48488"/>
                  </a:lnTo>
                  <a:lnTo>
                    <a:pt x="0" y="79375"/>
                  </a:lnTo>
                  <a:lnTo>
                    <a:pt x="0" y="1324876"/>
                  </a:lnTo>
                  <a:lnTo>
                    <a:pt x="6239" y="1355776"/>
                  </a:lnTo>
                  <a:lnTo>
                    <a:pt x="23255" y="1381010"/>
                  </a:lnTo>
                  <a:lnTo>
                    <a:pt x="48493" y="1398025"/>
                  </a:lnTo>
                  <a:lnTo>
                    <a:pt x="79400" y="1404264"/>
                  </a:lnTo>
                  <a:lnTo>
                    <a:pt x="6217589" y="1404264"/>
                  </a:lnTo>
                  <a:lnTo>
                    <a:pt x="6248530" y="1398025"/>
                  </a:lnTo>
                  <a:lnTo>
                    <a:pt x="6273755" y="1381010"/>
                  </a:lnTo>
                  <a:lnTo>
                    <a:pt x="6290741" y="1355776"/>
                  </a:lnTo>
                  <a:lnTo>
                    <a:pt x="6296964" y="1324876"/>
                  </a:lnTo>
                  <a:lnTo>
                    <a:pt x="6296964" y="79375"/>
                  </a:lnTo>
                  <a:lnTo>
                    <a:pt x="6290741" y="48488"/>
                  </a:lnTo>
                  <a:lnTo>
                    <a:pt x="6273755" y="23256"/>
                  </a:lnTo>
                  <a:lnTo>
                    <a:pt x="6248530" y="6240"/>
                  </a:lnTo>
                  <a:lnTo>
                    <a:pt x="6217589" y="0"/>
                  </a:lnTo>
                  <a:close/>
                </a:path>
              </a:pathLst>
            </a:custGeom>
            <a:solidFill>
              <a:srgbClr val="E0E0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661492" y="4853558"/>
              <a:ext cx="6297295" cy="1404620"/>
            </a:xfrm>
            <a:custGeom>
              <a:avLst/>
              <a:gdLst/>
              <a:ahLst/>
              <a:cxnLst/>
              <a:rect l="l" t="t" r="r" b="b"/>
              <a:pathLst>
                <a:path w="6297295" h="1404620">
                  <a:moveTo>
                    <a:pt x="0" y="79375"/>
                  </a:moveTo>
                  <a:lnTo>
                    <a:pt x="6239" y="48488"/>
                  </a:lnTo>
                  <a:lnTo>
                    <a:pt x="23255" y="23256"/>
                  </a:lnTo>
                  <a:lnTo>
                    <a:pt x="48493" y="6240"/>
                  </a:lnTo>
                  <a:lnTo>
                    <a:pt x="79400" y="0"/>
                  </a:lnTo>
                  <a:lnTo>
                    <a:pt x="6217589" y="0"/>
                  </a:lnTo>
                  <a:lnTo>
                    <a:pt x="6248530" y="6240"/>
                  </a:lnTo>
                  <a:lnTo>
                    <a:pt x="6273755" y="23256"/>
                  </a:lnTo>
                  <a:lnTo>
                    <a:pt x="6290741" y="48488"/>
                  </a:lnTo>
                  <a:lnTo>
                    <a:pt x="6296964" y="79375"/>
                  </a:lnTo>
                  <a:lnTo>
                    <a:pt x="6296964" y="1324876"/>
                  </a:lnTo>
                  <a:lnTo>
                    <a:pt x="6290741" y="1355776"/>
                  </a:lnTo>
                  <a:lnTo>
                    <a:pt x="6273755" y="1381010"/>
                  </a:lnTo>
                  <a:lnTo>
                    <a:pt x="6248530" y="1398025"/>
                  </a:lnTo>
                  <a:lnTo>
                    <a:pt x="6217589" y="1404264"/>
                  </a:lnTo>
                  <a:lnTo>
                    <a:pt x="79400" y="1404264"/>
                  </a:lnTo>
                  <a:lnTo>
                    <a:pt x="48493" y="1398025"/>
                  </a:lnTo>
                  <a:lnTo>
                    <a:pt x="23255" y="1381010"/>
                  </a:lnTo>
                  <a:lnTo>
                    <a:pt x="6239" y="1355776"/>
                  </a:lnTo>
                  <a:lnTo>
                    <a:pt x="0" y="1324876"/>
                  </a:lnTo>
                  <a:lnTo>
                    <a:pt x="0" y="79375"/>
                  </a:lnTo>
                  <a:close/>
                </a:path>
              </a:pathLst>
            </a:custGeom>
            <a:ln w="7620">
              <a:solidFill>
                <a:srgbClr val="C6C6D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844397" y="4951857"/>
            <a:ext cx="5661660" cy="10941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3B3939"/>
                </a:solidFill>
                <a:latin typeface="Trebuchet MS"/>
                <a:cs typeface="Trebuchet MS"/>
              </a:rPr>
              <a:t>Vulnerability</a:t>
            </a:r>
            <a:r>
              <a:rPr sz="2400" spc="-114" dirty="0">
                <a:solidFill>
                  <a:srgbClr val="3B3939"/>
                </a:solidFill>
                <a:latin typeface="Trebuchet MS"/>
                <a:cs typeface="Trebuchet MS"/>
              </a:rPr>
              <a:t> </a:t>
            </a:r>
            <a:r>
              <a:rPr sz="2400" spc="65" dirty="0">
                <a:solidFill>
                  <a:srgbClr val="3B3939"/>
                </a:solidFill>
                <a:latin typeface="Trebuchet MS"/>
                <a:cs typeface="Trebuchet MS"/>
              </a:rPr>
              <a:t>Research</a:t>
            </a:r>
            <a:endParaRPr sz="2400" dirty="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210"/>
              </a:spcBef>
            </a:pPr>
            <a:r>
              <a:rPr sz="1600" spc="-20" dirty="0">
                <a:solidFill>
                  <a:srgbClr val="3B3939"/>
                </a:solidFill>
                <a:latin typeface="Roboto"/>
                <a:cs typeface="Roboto"/>
              </a:rPr>
              <a:t>Gathering</a:t>
            </a:r>
            <a:r>
              <a:rPr sz="1600" spc="-4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information</a:t>
            </a:r>
            <a:r>
              <a:rPr sz="1600" spc="-2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about</a:t>
            </a:r>
            <a:r>
              <a:rPr sz="1600" spc="-3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known</a:t>
            </a:r>
            <a:r>
              <a:rPr sz="1600" spc="-3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20" dirty="0">
                <a:solidFill>
                  <a:srgbClr val="3B3939"/>
                </a:solidFill>
                <a:latin typeface="Roboto"/>
                <a:cs typeface="Roboto"/>
              </a:rPr>
              <a:t>vulnerabilities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in</a:t>
            </a:r>
            <a:r>
              <a:rPr sz="1600" spc="-6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the</a:t>
            </a:r>
            <a:r>
              <a:rPr sz="1600" spc="-5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target</a:t>
            </a:r>
            <a:endParaRPr sz="1600" dirty="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sz="1600" spc="-20" dirty="0">
                <a:solidFill>
                  <a:srgbClr val="3B3939"/>
                </a:solidFill>
                <a:latin typeface="Roboto"/>
                <a:cs typeface="Roboto"/>
              </a:rPr>
              <a:t>network's</a:t>
            </a:r>
            <a:r>
              <a:rPr sz="1600" spc="-6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hardware,</a:t>
            </a:r>
            <a:r>
              <a:rPr sz="1600" spc="-4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software,</a:t>
            </a:r>
            <a:r>
              <a:rPr sz="1600" spc="-6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and</a:t>
            </a:r>
            <a:r>
              <a:rPr sz="1600" spc="-5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configuration.</a:t>
            </a:r>
            <a:endParaRPr sz="1600" dirty="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620000" y="-1"/>
            <a:ext cx="4572000" cy="6858000"/>
            <a:chOff x="7620000" y="-1"/>
            <a:chExt cx="4572000" cy="6858000"/>
          </a:xfrm>
        </p:grpSpPr>
        <p:pic>
          <p:nvPicPr>
            <p:cNvPr id="3" name="object 3">
              <a:hlinkClick r:id="rId3"/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731472" y="6495019"/>
              <a:ext cx="1371274" cy="28265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620000" y="-1"/>
              <a:ext cx="4572000" cy="6857999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49020" y="1216609"/>
            <a:ext cx="6009005" cy="175895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65" dirty="0"/>
              <a:t>Scanning:</a:t>
            </a:r>
            <a:r>
              <a:rPr spc="-120" dirty="0"/>
              <a:t> </a:t>
            </a:r>
            <a:r>
              <a:rPr spc="-10" dirty="0"/>
              <a:t>Identifying</a:t>
            </a:r>
          </a:p>
          <a:p>
            <a:pPr marL="12700" marR="5080">
              <a:lnSpc>
                <a:spcPct val="103499"/>
              </a:lnSpc>
            </a:pPr>
            <a:r>
              <a:rPr spc="140" dirty="0"/>
              <a:t>Wireless</a:t>
            </a:r>
            <a:r>
              <a:rPr spc="-150" dirty="0"/>
              <a:t> </a:t>
            </a:r>
            <a:r>
              <a:rPr spc="235" dirty="0"/>
              <a:t>Access</a:t>
            </a:r>
            <a:r>
              <a:rPr spc="-165" dirty="0"/>
              <a:t> </a:t>
            </a:r>
            <a:r>
              <a:rPr spc="65" dirty="0"/>
              <a:t>Points</a:t>
            </a:r>
            <a:r>
              <a:rPr spc="-160" dirty="0"/>
              <a:t> </a:t>
            </a:r>
            <a:r>
              <a:rPr spc="114" dirty="0"/>
              <a:t>and </a:t>
            </a:r>
            <a:r>
              <a:rPr dirty="0"/>
              <a:t>Client</a:t>
            </a:r>
            <a:r>
              <a:rPr spc="-165" dirty="0"/>
              <a:t> </a:t>
            </a:r>
            <a:r>
              <a:rPr spc="130" dirty="0"/>
              <a:t>Devices</a:t>
            </a:r>
          </a:p>
        </p:txBody>
      </p:sp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61492" y="3387054"/>
            <a:ext cx="472478" cy="338396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649020" y="3881120"/>
            <a:ext cx="2946400" cy="1694180"/>
          </a:xfrm>
          <a:prstGeom prst="rect">
            <a:avLst/>
          </a:prstGeom>
        </p:spPr>
        <p:txBody>
          <a:bodyPr vert="horz" wrap="square" lIns="0" tIns="86995" rIns="0" bIns="0" rtlCol="0">
            <a:spAutoFit/>
          </a:bodyPr>
          <a:lstStyle/>
          <a:p>
            <a:pPr marL="12700" marR="605790">
              <a:lnSpc>
                <a:spcPct val="79600"/>
              </a:lnSpc>
              <a:spcBef>
                <a:spcPts val="685"/>
              </a:spcBef>
            </a:pPr>
            <a:r>
              <a:rPr sz="2400" spc="80" dirty="0">
                <a:solidFill>
                  <a:srgbClr val="3B3939"/>
                </a:solidFill>
                <a:latin typeface="Trebuchet MS"/>
                <a:cs typeface="Trebuchet MS"/>
              </a:rPr>
              <a:t>Wireless</a:t>
            </a:r>
            <a:r>
              <a:rPr sz="2400" spc="-70" dirty="0">
                <a:solidFill>
                  <a:srgbClr val="3B3939"/>
                </a:solidFill>
                <a:latin typeface="Trebuchet MS"/>
                <a:cs typeface="Trebuchet MS"/>
              </a:rPr>
              <a:t> </a:t>
            </a:r>
            <a:r>
              <a:rPr sz="2400" spc="140" dirty="0">
                <a:solidFill>
                  <a:srgbClr val="3B3939"/>
                </a:solidFill>
                <a:latin typeface="Trebuchet MS"/>
                <a:cs typeface="Trebuchet MS"/>
              </a:rPr>
              <a:t>Access </a:t>
            </a:r>
            <a:r>
              <a:rPr sz="2400" dirty="0">
                <a:solidFill>
                  <a:srgbClr val="3B3939"/>
                </a:solidFill>
                <a:latin typeface="Trebuchet MS"/>
                <a:cs typeface="Trebuchet MS"/>
              </a:rPr>
              <a:t>Point</a:t>
            </a:r>
            <a:r>
              <a:rPr sz="2400" spc="-60" dirty="0">
                <a:solidFill>
                  <a:srgbClr val="3B3939"/>
                </a:solidFill>
                <a:latin typeface="Trebuchet MS"/>
                <a:cs typeface="Trebuchet MS"/>
              </a:rPr>
              <a:t> </a:t>
            </a:r>
            <a:r>
              <a:rPr sz="2400" spc="65" dirty="0">
                <a:solidFill>
                  <a:srgbClr val="3B3939"/>
                </a:solidFill>
                <a:latin typeface="Trebuchet MS"/>
                <a:cs typeface="Trebuchet MS"/>
              </a:rPr>
              <a:t>Discovery</a:t>
            </a:r>
            <a:endParaRPr sz="2400" dirty="0">
              <a:latin typeface="Trebuchet MS"/>
              <a:cs typeface="Trebuchet MS"/>
            </a:endParaRPr>
          </a:p>
          <a:p>
            <a:pPr marL="12700" marR="5080">
              <a:lnSpc>
                <a:spcPct val="125000"/>
              </a:lnSpc>
              <a:spcBef>
                <a:spcPts val="765"/>
              </a:spcBef>
            </a:pPr>
            <a:r>
              <a:rPr sz="1600" spc="-20" dirty="0">
                <a:solidFill>
                  <a:srgbClr val="3B3939"/>
                </a:solidFill>
                <a:latin typeface="Roboto"/>
                <a:cs typeface="Roboto"/>
              </a:rPr>
              <a:t>Utilizing</a:t>
            </a:r>
            <a:r>
              <a:rPr sz="1600" spc="-3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tools</a:t>
            </a:r>
            <a:r>
              <a:rPr sz="1600" spc="-4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to</a:t>
            </a:r>
            <a:r>
              <a:rPr sz="1600" spc="-6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detect</a:t>
            </a:r>
            <a:r>
              <a:rPr sz="1600" spc="-6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and</a:t>
            </a:r>
            <a:r>
              <a:rPr sz="1600" spc="-4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25" dirty="0">
                <a:solidFill>
                  <a:srgbClr val="3B3939"/>
                </a:solidFill>
                <a:latin typeface="Roboto"/>
                <a:cs typeface="Roboto"/>
              </a:rPr>
              <a:t>map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wireless</a:t>
            </a:r>
            <a:r>
              <a:rPr sz="1600" spc="-5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access</a:t>
            </a:r>
            <a:r>
              <a:rPr sz="1600" spc="-5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points</a:t>
            </a:r>
            <a:r>
              <a:rPr sz="1600" spc="-4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within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range</a:t>
            </a:r>
            <a:r>
              <a:rPr sz="1600" spc="-3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of</a:t>
            </a:r>
            <a:r>
              <a:rPr sz="1600" spc="-5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the</a:t>
            </a:r>
            <a:r>
              <a:rPr sz="1600" spc="-4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target</a:t>
            </a:r>
            <a:r>
              <a:rPr sz="1600" spc="-5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network.</a:t>
            </a:r>
            <a:endParaRPr sz="1600" dirty="0">
              <a:latin typeface="Roboto"/>
              <a:cs typeface="Roboto"/>
            </a:endParaRPr>
          </a:p>
        </p:txBody>
      </p:sp>
      <p:pic>
        <p:nvPicPr>
          <p:cNvPr id="8" name="object 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977271" y="3316820"/>
            <a:ext cx="421399" cy="472478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3939666" y="3881120"/>
            <a:ext cx="2759710" cy="2303780"/>
          </a:xfrm>
          <a:prstGeom prst="rect">
            <a:avLst/>
          </a:prstGeom>
        </p:spPr>
        <p:txBody>
          <a:bodyPr vert="horz" wrap="square" lIns="0" tIns="86995" rIns="0" bIns="0" rtlCol="0">
            <a:spAutoFit/>
          </a:bodyPr>
          <a:lstStyle/>
          <a:p>
            <a:pPr marL="12700" marR="871855">
              <a:lnSpc>
                <a:spcPct val="79600"/>
              </a:lnSpc>
              <a:spcBef>
                <a:spcPts val="685"/>
              </a:spcBef>
            </a:pPr>
            <a:r>
              <a:rPr sz="2400" dirty="0">
                <a:solidFill>
                  <a:srgbClr val="3B3939"/>
                </a:solidFill>
                <a:latin typeface="Trebuchet MS"/>
                <a:cs typeface="Trebuchet MS"/>
              </a:rPr>
              <a:t>Client</a:t>
            </a:r>
            <a:r>
              <a:rPr sz="2400" spc="-155" dirty="0">
                <a:solidFill>
                  <a:srgbClr val="3B3939"/>
                </a:solidFill>
                <a:latin typeface="Trebuchet MS"/>
                <a:cs typeface="Trebuchet MS"/>
              </a:rPr>
              <a:t> </a:t>
            </a:r>
            <a:r>
              <a:rPr sz="2400" spc="65" dirty="0">
                <a:solidFill>
                  <a:srgbClr val="3B3939"/>
                </a:solidFill>
                <a:latin typeface="Trebuchet MS"/>
                <a:cs typeface="Trebuchet MS"/>
              </a:rPr>
              <a:t>Device </a:t>
            </a:r>
            <a:r>
              <a:rPr sz="2400" spc="-10" dirty="0">
                <a:solidFill>
                  <a:srgbClr val="3B3939"/>
                </a:solidFill>
                <a:latin typeface="Trebuchet MS"/>
                <a:cs typeface="Trebuchet MS"/>
              </a:rPr>
              <a:t>Identification</a:t>
            </a:r>
            <a:endParaRPr sz="2400" dirty="0">
              <a:latin typeface="Trebuchet MS"/>
              <a:cs typeface="Trebuchet MS"/>
            </a:endParaRPr>
          </a:p>
          <a:p>
            <a:pPr marL="12700" marR="5080">
              <a:lnSpc>
                <a:spcPct val="125000"/>
              </a:lnSpc>
              <a:spcBef>
                <a:spcPts val="765"/>
              </a:spcBef>
            </a:pP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Identifying</a:t>
            </a:r>
            <a:r>
              <a:rPr sz="1600" spc="-7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and</a:t>
            </a:r>
            <a:r>
              <a:rPr sz="1600" spc="-8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enumerating devices</a:t>
            </a:r>
            <a:r>
              <a:rPr sz="1600" spc="-4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connected</a:t>
            </a:r>
            <a:r>
              <a:rPr sz="1600" spc="-1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to</a:t>
            </a:r>
            <a:r>
              <a:rPr sz="1600" spc="-3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25" dirty="0">
                <a:solidFill>
                  <a:srgbClr val="3B3939"/>
                </a:solidFill>
                <a:latin typeface="Roboto"/>
                <a:cs typeface="Roboto"/>
              </a:rPr>
              <a:t>the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wireless</a:t>
            </a:r>
            <a:r>
              <a:rPr sz="1600" spc="-5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network,</a:t>
            </a:r>
            <a:r>
              <a:rPr sz="1600" spc="-6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such</a:t>
            </a:r>
            <a:r>
              <a:rPr sz="1600" spc="-4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25" dirty="0">
                <a:solidFill>
                  <a:srgbClr val="3B3939"/>
                </a:solidFill>
                <a:latin typeface="Roboto"/>
                <a:cs typeface="Roboto"/>
              </a:rPr>
              <a:t>as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laptops,</a:t>
            </a:r>
            <a:r>
              <a:rPr sz="1600" spc="-7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smartphones,</a:t>
            </a:r>
            <a:r>
              <a:rPr sz="1600" spc="-6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and</a:t>
            </a:r>
            <a:r>
              <a:rPr sz="1600" spc="-6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25" dirty="0">
                <a:solidFill>
                  <a:srgbClr val="3B3939"/>
                </a:solidFill>
                <a:latin typeface="Roboto"/>
                <a:cs typeface="Roboto"/>
              </a:rPr>
              <a:t>IoT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devices.</a:t>
            </a:r>
            <a:endParaRPr sz="1600" dirty="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-1"/>
            <a:ext cx="4571999" cy="68579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221351" y="1271981"/>
            <a:ext cx="5814695" cy="1175385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700" marR="5080">
              <a:lnSpc>
                <a:spcPts val="4600"/>
              </a:lnSpc>
              <a:spcBef>
                <a:spcPts val="50"/>
              </a:spcBef>
            </a:pPr>
            <a:r>
              <a:rPr spc="75" dirty="0"/>
              <a:t>Perform</a:t>
            </a:r>
            <a:r>
              <a:rPr spc="-120" dirty="0"/>
              <a:t> </a:t>
            </a:r>
            <a:r>
              <a:rPr spc="135" dirty="0"/>
              <a:t>Wireless</a:t>
            </a:r>
            <a:r>
              <a:rPr spc="-125" dirty="0"/>
              <a:t> </a:t>
            </a:r>
            <a:r>
              <a:rPr spc="105" dirty="0"/>
              <a:t>Network </a:t>
            </a:r>
            <a:r>
              <a:rPr spc="-10" dirty="0"/>
              <a:t>Sniffing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5300471" y="2781554"/>
            <a:ext cx="1065530" cy="2759710"/>
            <a:chOff x="5300471" y="2781554"/>
            <a:chExt cx="1065530" cy="2759710"/>
          </a:xfrm>
        </p:grpSpPr>
        <p:sp>
          <p:nvSpPr>
            <p:cNvPr id="5" name="object 5"/>
            <p:cNvSpPr/>
            <p:nvPr/>
          </p:nvSpPr>
          <p:spPr>
            <a:xfrm>
              <a:off x="5504307" y="2781553"/>
              <a:ext cx="861694" cy="2759710"/>
            </a:xfrm>
            <a:custGeom>
              <a:avLst/>
              <a:gdLst/>
              <a:ahLst/>
              <a:cxnLst/>
              <a:rect l="l" t="t" r="r" b="b"/>
              <a:pathLst>
                <a:path w="861695" h="2759710">
                  <a:moveTo>
                    <a:pt x="25400" y="5715"/>
                  </a:moveTo>
                  <a:lnTo>
                    <a:pt x="19685" y="0"/>
                  </a:lnTo>
                  <a:lnTo>
                    <a:pt x="5588" y="0"/>
                  </a:lnTo>
                  <a:lnTo>
                    <a:pt x="0" y="5715"/>
                  </a:lnTo>
                  <a:lnTo>
                    <a:pt x="0" y="12700"/>
                  </a:lnTo>
                  <a:lnTo>
                    <a:pt x="0" y="2753868"/>
                  </a:lnTo>
                  <a:lnTo>
                    <a:pt x="5588" y="2759583"/>
                  </a:lnTo>
                  <a:lnTo>
                    <a:pt x="19685" y="2759583"/>
                  </a:lnTo>
                  <a:lnTo>
                    <a:pt x="25400" y="2753868"/>
                  </a:lnTo>
                  <a:lnTo>
                    <a:pt x="25400" y="5715"/>
                  </a:lnTo>
                  <a:close/>
                </a:path>
                <a:path w="861695" h="2759710">
                  <a:moveTo>
                    <a:pt x="861314" y="418338"/>
                  </a:moveTo>
                  <a:lnTo>
                    <a:pt x="855726" y="412623"/>
                  </a:lnTo>
                  <a:lnTo>
                    <a:pt x="205613" y="412623"/>
                  </a:lnTo>
                  <a:lnTo>
                    <a:pt x="199898" y="418338"/>
                  </a:lnTo>
                  <a:lnTo>
                    <a:pt x="199898" y="425323"/>
                  </a:lnTo>
                  <a:lnTo>
                    <a:pt x="199898" y="432308"/>
                  </a:lnTo>
                  <a:lnTo>
                    <a:pt x="205613" y="438023"/>
                  </a:lnTo>
                  <a:lnTo>
                    <a:pt x="855726" y="438023"/>
                  </a:lnTo>
                  <a:lnTo>
                    <a:pt x="861314" y="432308"/>
                  </a:lnTo>
                  <a:lnTo>
                    <a:pt x="861314" y="418338"/>
                  </a:lnTo>
                  <a:close/>
                </a:path>
              </a:pathLst>
            </a:custGeom>
            <a:solidFill>
              <a:srgbClr val="C6C6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304281" y="2994279"/>
              <a:ext cx="425450" cy="425450"/>
            </a:xfrm>
            <a:custGeom>
              <a:avLst/>
              <a:gdLst/>
              <a:ahLst/>
              <a:cxnLst/>
              <a:rect l="l" t="t" r="r" b="b"/>
              <a:pathLst>
                <a:path w="425450" h="425450">
                  <a:moveTo>
                    <a:pt x="345947" y="0"/>
                  </a:moveTo>
                  <a:lnTo>
                    <a:pt x="79501" y="0"/>
                  </a:lnTo>
                  <a:lnTo>
                    <a:pt x="48541" y="6223"/>
                  </a:lnTo>
                  <a:lnTo>
                    <a:pt x="23272" y="23209"/>
                  </a:lnTo>
                  <a:lnTo>
                    <a:pt x="6242" y="48434"/>
                  </a:lnTo>
                  <a:lnTo>
                    <a:pt x="0" y="79375"/>
                  </a:lnTo>
                  <a:lnTo>
                    <a:pt x="0" y="345821"/>
                  </a:lnTo>
                  <a:lnTo>
                    <a:pt x="6242" y="376707"/>
                  </a:lnTo>
                  <a:lnTo>
                    <a:pt x="23272" y="401939"/>
                  </a:lnTo>
                  <a:lnTo>
                    <a:pt x="48541" y="418955"/>
                  </a:lnTo>
                  <a:lnTo>
                    <a:pt x="79501" y="425196"/>
                  </a:lnTo>
                  <a:lnTo>
                    <a:pt x="345947" y="425196"/>
                  </a:lnTo>
                  <a:lnTo>
                    <a:pt x="376834" y="418955"/>
                  </a:lnTo>
                  <a:lnTo>
                    <a:pt x="402066" y="401939"/>
                  </a:lnTo>
                  <a:lnTo>
                    <a:pt x="419082" y="376707"/>
                  </a:lnTo>
                  <a:lnTo>
                    <a:pt x="425322" y="345821"/>
                  </a:lnTo>
                  <a:lnTo>
                    <a:pt x="425322" y="79375"/>
                  </a:lnTo>
                  <a:lnTo>
                    <a:pt x="419082" y="48434"/>
                  </a:lnTo>
                  <a:lnTo>
                    <a:pt x="402066" y="23209"/>
                  </a:lnTo>
                  <a:lnTo>
                    <a:pt x="376834" y="6223"/>
                  </a:lnTo>
                  <a:lnTo>
                    <a:pt x="345947" y="0"/>
                  </a:lnTo>
                  <a:close/>
                </a:path>
              </a:pathLst>
            </a:custGeom>
            <a:solidFill>
              <a:srgbClr val="E0E0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304281" y="2994279"/>
              <a:ext cx="425450" cy="425450"/>
            </a:xfrm>
            <a:custGeom>
              <a:avLst/>
              <a:gdLst/>
              <a:ahLst/>
              <a:cxnLst/>
              <a:rect l="l" t="t" r="r" b="b"/>
              <a:pathLst>
                <a:path w="425450" h="425450">
                  <a:moveTo>
                    <a:pt x="0" y="79375"/>
                  </a:moveTo>
                  <a:lnTo>
                    <a:pt x="6242" y="48434"/>
                  </a:lnTo>
                  <a:lnTo>
                    <a:pt x="23272" y="23209"/>
                  </a:lnTo>
                  <a:lnTo>
                    <a:pt x="48541" y="6223"/>
                  </a:lnTo>
                  <a:lnTo>
                    <a:pt x="79501" y="0"/>
                  </a:lnTo>
                  <a:lnTo>
                    <a:pt x="345947" y="0"/>
                  </a:lnTo>
                  <a:lnTo>
                    <a:pt x="376834" y="6223"/>
                  </a:lnTo>
                  <a:lnTo>
                    <a:pt x="402066" y="23209"/>
                  </a:lnTo>
                  <a:lnTo>
                    <a:pt x="419082" y="48434"/>
                  </a:lnTo>
                  <a:lnTo>
                    <a:pt x="425322" y="79375"/>
                  </a:lnTo>
                  <a:lnTo>
                    <a:pt x="425322" y="345821"/>
                  </a:lnTo>
                  <a:lnTo>
                    <a:pt x="419082" y="376707"/>
                  </a:lnTo>
                  <a:lnTo>
                    <a:pt x="402066" y="401939"/>
                  </a:lnTo>
                  <a:lnTo>
                    <a:pt x="376834" y="418955"/>
                  </a:lnTo>
                  <a:lnTo>
                    <a:pt x="345947" y="425196"/>
                  </a:lnTo>
                  <a:lnTo>
                    <a:pt x="79501" y="425196"/>
                  </a:lnTo>
                  <a:lnTo>
                    <a:pt x="48541" y="418955"/>
                  </a:lnTo>
                  <a:lnTo>
                    <a:pt x="23272" y="401939"/>
                  </a:lnTo>
                  <a:lnTo>
                    <a:pt x="6242" y="376707"/>
                  </a:lnTo>
                  <a:lnTo>
                    <a:pt x="0" y="345821"/>
                  </a:lnTo>
                  <a:lnTo>
                    <a:pt x="0" y="79375"/>
                  </a:lnTo>
                  <a:close/>
                </a:path>
              </a:pathLst>
            </a:custGeom>
            <a:ln w="7619">
              <a:solidFill>
                <a:srgbClr val="C6C6D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5444744" y="2982849"/>
            <a:ext cx="145415" cy="36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200" spc="-155" dirty="0">
                <a:solidFill>
                  <a:srgbClr val="3B3939"/>
                </a:solidFill>
                <a:latin typeface="Trebuchet MS"/>
                <a:cs typeface="Trebuchet MS"/>
              </a:rPr>
              <a:t>1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544818" y="2923200"/>
            <a:ext cx="4925695" cy="939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25099"/>
              </a:lnSpc>
              <a:spcBef>
                <a:spcPts val="95"/>
              </a:spcBef>
            </a:pP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Capturing</a:t>
            </a:r>
            <a:r>
              <a:rPr sz="1600" spc="-5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network</a:t>
            </a:r>
            <a:r>
              <a:rPr sz="1600" spc="-5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traffic</a:t>
            </a:r>
            <a:r>
              <a:rPr sz="1600" spc="-4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passing</a:t>
            </a:r>
            <a:r>
              <a:rPr sz="1600" spc="-5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20" dirty="0">
                <a:solidFill>
                  <a:srgbClr val="3B3939"/>
                </a:solidFill>
                <a:latin typeface="Roboto"/>
                <a:cs typeface="Roboto"/>
              </a:rPr>
              <a:t>through</a:t>
            </a:r>
            <a:r>
              <a:rPr sz="1600" spc="-4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the</a:t>
            </a:r>
            <a:r>
              <a:rPr sz="1600" spc="-5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wireless network,</a:t>
            </a:r>
            <a:r>
              <a:rPr sz="1600" spc="-6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20" dirty="0">
                <a:solidFill>
                  <a:srgbClr val="3B3939"/>
                </a:solidFill>
                <a:latin typeface="Roboto"/>
                <a:cs typeface="Roboto"/>
              </a:rPr>
              <a:t>including</a:t>
            </a:r>
            <a:r>
              <a:rPr sz="1600" spc="-3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data</a:t>
            </a:r>
            <a:r>
              <a:rPr sz="1600" spc="-5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packets,</a:t>
            </a:r>
            <a:r>
              <a:rPr sz="1600" spc="-6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authentication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attempts,</a:t>
            </a:r>
            <a:r>
              <a:rPr sz="1600" spc="-7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and</a:t>
            </a:r>
            <a:r>
              <a:rPr sz="1600" spc="-5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20" dirty="0">
                <a:solidFill>
                  <a:srgbClr val="3B3939"/>
                </a:solidFill>
                <a:latin typeface="Roboto"/>
                <a:cs typeface="Roboto"/>
              </a:rPr>
              <a:t>communication</a:t>
            </a:r>
            <a:r>
              <a:rPr sz="1600" spc="-4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between</a:t>
            </a:r>
            <a:r>
              <a:rPr sz="1600" spc="-6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devices.</a:t>
            </a:r>
            <a:endParaRPr sz="1600" dirty="0">
              <a:latin typeface="Roboto"/>
              <a:cs typeface="Roboto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5300471" y="4464684"/>
            <a:ext cx="1065530" cy="433070"/>
            <a:chOff x="5300471" y="4464684"/>
            <a:chExt cx="1065530" cy="433070"/>
          </a:xfrm>
        </p:grpSpPr>
        <p:sp>
          <p:nvSpPr>
            <p:cNvPr id="11" name="object 11"/>
            <p:cNvSpPr/>
            <p:nvPr/>
          </p:nvSpPr>
          <p:spPr>
            <a:xfrm>
              <a:off x="5704204" y="4668392"/>
              <a:ext cx="661670" cy="25400"/>
            </a:xfrm>
            <a:custGeom>
              <a:avLst/>
              <a:gdLst/>
              <a:ahLst/>
              <a:cxnLst/>
              <a:rect l="l" t="t" r="r" b="b"/>
              <a:pathLst>
                <a:path w="661670" h="25400">
                  <a:moveTo>
                    <a:pt x="655828" y="0"/>
                  </a:moveTo>
                  <a:lnTo>
                    <a:pt x="5715" y="0"/>
                  </a:lnTo>
                  <a:lnTo>
                    <a:pt x="0" y="5714"/>
                  </a:lnTo>
                  <a:lnTo>
                    <a:pt x="0" y="12699"/>
                  </a:lnTo>
                  <a:lnTo>
                    <a:pt x="0" y="19811"/>
                  </a:lnTo>
                  <a:lnTo>
                    <a:pt x="5715" y="25399"/>
                  </a:lnTo>
                  <a:lnTo>
                    <a:pt x="655828" y="25399"/>
                  </a:lnTo>
                  <a:lnTo>
                    <a:pt x="661416" y="19811"/>
                  </a:lnTo>
                  <a:lnTo>
                    <a:pt x="661416" y="5714"/>
                  </a:lnTo>
                  <a:lnTo>
                    <a:pt x="655828" y="0"/>
                  </a:lnTo>
                  <a:close/>
                </a:path>
              </a:pathLst>
            </a:custGeom>
            <a:solidFill>
              <a:srgbClr val="C6C6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304281" y="4468494"/>
              <a:ext cx="425450" cy="425450"/>
            </a:xfrm>
            <a:custGeom>
              <a:avLst/>
              <a:gdLst/>
              <a:ahLst/>
              <a:cxnLst/>
              <a:rect l="l" t="t" r="r" b="b"/>
              <a:pathLst>
                <a:path w="425450" h="425450">
                  <a:moveTo>
                    <a:pt x="345947" y="0"/>
                  </a:moveTo>
                  <a:lnTo>
                    <a:pt x="79501" y="0"/>
                  </a:lnTo>
                  <a:lnTo>
                    <a:pt x="48541" y="6240"/>
                  </a:lnTo>
                  <a:lnTo>
                    <a:pt x="23272" y="23256"/>
                  </a:lnTo>
                  <a:lnTo>
                    <a:pt x="6242" y="48488"/>
                  </a:lnTo>
                  <a:lnTo>
                    <a:pt x="0" y="79374"/>
                  </a:lnTo>
                  <a:lnTo>
                    <a:pt x="0" y="345820"/>
                  </a:lnTo>
                  <a:lnTo>
                    <a:pt x="6242" y="376781"/>
                  </a:lnTo>
                  <a:lnTo>
                    <a:pt x="23272" y="402050"/>
                  </a:lnTo>
                  <a:lnTo>
                    <a:pt x="48541" y="419080"/>
                  </a:lnTo>
                  <a:lnTo>
                    <a:pt x="79501" y="425322"/>
                  </a:lnTo>
                  <a:lnTo>
                    <a:pt x="345947" y="425322"/>
                  </a:lnTo>
                  <a:lnTo>
                    <a:pt x="376834" y="419080"/>
                  </a:lnTo>
                  <a:lnTo>
                    <a:pt x="402066" y="402050"/>
                  </a:lnTo>
                  <a:lnTo>
                    <a:pt x="419082" y="376781"/>
                  </a:lnTo>
                  <a:lnTo>
                    <a:pt x="425322" y="345820"/>
                  </a:lnTo>
                  <a:lnTo>
                    <a:pt x="425322" y="79374"/>
                  </a:lnTo>
                  <a:lnTo>
                    <a:pt x="419082" y="48488"/>
                  </a:lnTo>
                  <a:lnTo>
                    <a:pt x="402066" y="23256"/>
                  </a:lnTo>
                  <a:lnTo>
                    <a:pt x="376834" y="6240"/>
                  </a:lnTo>
                  <a:lnTo>
                    <a:pt x="345947" y="0"/>
                  </a:lnTo>
                  <a:close/>
                </a:path>
              </a:pathLst>
            </a:custGeom>
            <a:solidFill>
              <a:srgbClr val="E0E0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304281" y="4468494"/>
              <a:ext cx="425450" cy="425450"/>
            </a:xfrm>
            <a:custGeom>
              <a:avLst/>
              <a:gdLst/>
              <a:ahLst/>
              <a:cxnLst/>
              <a:rect l="l" t="t" r="r" b="b"/>
              <a:pathLst>
                <a:path w="425450" h="425450">
                  <a:moveTo>
                    <a:pt x="0" y="79374"/>
                  </a:moveTo>
                  <a:lnTo>
                    <a:pt x="6242" y="48488"/>
                  </a:lnTo>
                  <a:lnTo>
                    <a:pt x="23272" y="23256"/>
                  </a:lnTo>
                  <a:lnTo>
                    <a:pt x="48541" y="6240"/>
                  </a:lnTo>
                  <a:lnTo>
                    <a:pt x="79501" y="0"/>
                  </a:lnTo>
                  <a:lnTo>
                    <a:pt x="345947" y="0"/>
                  </a:lnTo>
                  <a:lnTo>
                    <a:pt x="376834" y="6240"/>
                  </a:lnTo>
                  <a:lnTo>
                    <a:pt x="402066" y="23256"/>
                  </a:lnTo>
                  <a:lnTo>
                    <a:pt x="419082" y="48488"/>
                  </a:lnTo>
                  <a:lnTo>
                    <a:pt x="425322" y="79374"/>
                  </a:lnTo>
                  <a:lnTo>
                    <a:pt x="425322" y="345820"/>
                  </a:lnTo>
                  <a:lnTo>
                    <a:pt x="419082" y="376781"/>
                  </a:lnTo>
                  <a:lnTo>
                    <a:pt x="402066" y="402050"/>
                  </a:lnTo>
                  <a:lnTo>
                    <a:pt x="376834" y="419080"/>
                  </a:lnTo>
                  <a:lnTo>
                    <a:pt x="345947" y="425322"/>
                  </a:lnTo>
                  <a:lnTo>
                    <a:pt x="79501" y="425322"/>
                  </a:lnTo>
                  <a:lnTo>
                    <a:pt x="48541" y="419080"/>
                  </a:lnTo>
                  <a:lnTo>
                    <a:pt x="23272" y="402050"/>
                  </a:lnTo>
                  <a:lnTo>
                    <a:pt x="6242" y="376781"/>
                  </a:lnTo>
                  <a:lnTo>
                    <a:pt x="0" y="345820"/>
                  </a:lnTo>
                  <a:lnTo>
                    <a:pt x="0" y="79374"/>
                  </a:lnTo>
                  <a:close/>
                </a:path>
              </a:pathLst>
            </a:custGeom>
            <a:ln w="7619">
              <a:solidFill>
                <a:srgbClr val="C6C6D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5431028" y="4457446"/>
            <a:ext cx="172085" cy="36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200" spc="-50" dirty="0">
                <a:solidFill>
                  <a:srgbClr val="3B3939"/>
                </a:solidFill>
                <a:latin typeface="Trebuchet MS"/>
                <a:cs typeface="Trebuchet MS"/>
              </a:rPr>
              <a:t>2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dt" sz="half" idx="6"/>
          </p:nvPr>
        </p:nvSpPr>
        <p:spPr>
          <a:xfrm>
            <a:off x="10881994" y="6351422"/>
            <a:ext cx="487679" cy="3334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640"/>
              </a:lnSpc>
            </a:pPr>
            <a:r>
              <a:rPr spc="-325" dirty="0"/>
              <a:t>202</a:t>
            </a:r>
            <a:r>
              <a:rPr lang="en-US" spc="-325" dirty="0"/>
              <a:t>4</a:t>
            </a:r>
            <a:endParaRPr spc="-325" dirty="0"/>
          </a:p>
        </p:txBody>
      </p:sp>
      <p:sp>
        <p:nvSpPr>
          <p:cNvPr id="15" name="object 15"/>
          <p:cNvSpPr txBox="1"/>
          <p:nvPr/>
        </p:nvSpPr>
        <p:spPr>
          <a:xfrm>
            <a:off x="6544818" y="4397400"/>
            <a:ext cx="4985385" cy="940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5000"/>
              </a:lnSpc>
              <a:spcBef>
                <a:spcPts val="100"/>
              </a:spcBef>
            </a:pP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Analyzing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the</a:t>
            </a:r>
            <a:r>
              <a:rPr sz="1600" spc="-4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captured</a:t>
            </a:r>
            <a:r>
              <a:rPr sz="1600" spc="-4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traffic</a:t>
            </a:r>
            <a:r>
              <a:rPr sz="1600" spc="-4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to</a:t>
            </a:r>
            <a:r>
              <a:rPr sz="1600" spc="-6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identify</a:t>
            </a:r>
            <a:r>
              <a:rPr sz="1600" spc="-3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sensitive information,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20" dirty="0">
                <a:solidFill>
                  <a:srgbClr val="3B3939"/>
                </a:solidFill>
                <a:latin typeface="Roboto"/>
                <a:cs typeface="Roboto"/>
              </a:rPr>
              <a:t>vulnerabilities,</a:t>
            </a:r>
            <a:r>
              <a:rPr sz="1600" spc="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and</a:t>
            </a:r>
            <a:r>
              <a:rPr sz="1600" spc="-1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patterns</a:t>
            </a:r>
            <a:r>
              <a:rPr sz="1600" spc="-2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of</a:t>
            </a:r>
            <a:r>
              <a:rPr sz="1600" spc="-20" dirty="0">
                <a:solidFill>
                  <a:srgbClr val="3B3939"/>
                </a:solidFill>
                <a:latin typeface="Roboto"/>
                <a:cs typeface="Roboto"/>
              </a:rPr>
              <a:t> activity</a:t>
            </a:r>
            <a:r>
              <a:rPr sz="1600" spc="-1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20" dirty="0">
                <a:solidFill>
                  <a:srgbClr val="3B3939"/>
                </a:solidFill>
                <a:latin typeface="Roboto"/>
                <a:cs typeface="Roboto"/>
              </a:rPr>
              <a:t>that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could</a:t>
            </a:r>
            <a:r>
              <a:rPr sz="1600" spc="-5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indicate</a:t>
            </a:r>
            <a:r>
              <a:rPr sz="1600" spc="-2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20" dirty="0">
                <a:solidFill>
                  <a:srgbClr val="3B3939"/>
                </a:solidFill>
                <a:latin typeface="Roboto"/>
                <a:cs typeface="Roboto"/>
              </a:rPr>
              <a:t>security</a:t>
            </a:r>
            <a:r>
              <a:rPr sz="1600" spc="-5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weaknesses.</a:t>
            </a:r>
            <a:endParaRPr sz="1600" dirty="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2191999" cy="227837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25246" y="2741421"/>
            <a:ext cx="10208260" cy="1144270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 marR="5080">
              <a:lnSpc>
                <a:spcPts val="4500"/>
              </a:lnSpc>
              <a:spcBef>
                <a:spcPts val="5"/>
              </a:spcBef>
            </a:pPr>
            <a:r>
              <a:rPr sz="3550" spc="-30" dirty="0"/>
              <a:t>Exploitation:</a:t>
            </a:r>
            <a:r>
              <a:rPr sz="3550" spc="-160" dirty="0"/>
              <a:t> </a:t>
            </a:r>
            <a:r>
              <a:rPr sz="3550" spc="70" dirty="0"/>
              <a:t>Gaining</a:t>
            </a:r>
            <a:r>
              <a:rPr sz="3550" spc="-155" dirty="0"/>
              <a:t> </a:t>
            </a:r>
            <a:r>
              <a:rPr sz="3550" spc="85" dirty="0"/>
              <a:t>Unauthorized</a:t>
            </a:r>
            <a:r>
              <a:rPr sz="3550" spc="-200" dirty="0"/>
              <a:t> </a:t>
            </a:r>
            <a:r>
              <a:rPr sz="3550" spc="240" dirty="0"/>
              <a:t>Access</a:t>
            </a:r>
            <a:r>
              <a:rPr sz="3550" spc="-170" dirty="0"/>
              <a:t> </a:t>
            </a:r>
            <a:r>
              <a:rPr sz="3550" dirty="0"/>
              <a:t>to</a:t>
            </a:r>
            <a:r>
              <a:rPr sz="3550" spc="-130" dirty="0"/>
              <a:t> </a:t>
            </a:r>
            <a:r>
              <a:rPr sz="3550" spc="-25" dirty="0"/>
              <a:t>the </a:t>
            </a:r>
            <a:r>
              <a:rPr sz="3550" spc="145" dirty="0"/>
              <a:t>Wireless</a:t>
            </a:r>
            <a:r>
              <a:rPr sz="3550" spc="-170" dirty="0"/>
              <a:t> </a:t>
            </a:r>
            <a:r>
              <a:rPr sz="3550" spc="120" dirty="0"/>
              <a:t>Network</a:t>
            </a:r>
            <a:endParaRPr sz="3550" dirty="0"/>
          </a:p>
        </p:txBody>
      </p:sp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37882" y="4193463"/>
            <a:ext cx="10916196" cy="729056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807516" y="4878847"/>
            <a:ext cx="4831715" cy="1276350"/>
          </a:xfrm>
          <a:prstGeom prst="rect">
            <a:avLst/>
          </a:prstGeom>
        </p:spPr>
        <p:txBody>
          <a:bodyPr vert="horz" wrap="square" lIns="0" tIns="2235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760"/>
              </a:spcBef>
            </a:pPr>
            <a:r>
              <a:rPr sz="2400" spc="105" dirty="0">
                <a:solidFill>
                  <a:srgbClr val="3B3939"/>
                </a:solidFill>
                <a:latin typeface="Trebuchet MS"/>
                <a:cs typeface="Trebuchet MS"/>
              </a:rPr>
              <a:t>Password</a:t>
            </a:r>
            <a:r>
              <a:rPr sz="2400" spc="-110" dirty="0">
                <a:solidFill>
                  <a:srgbClr val="3B3939"/>
                </a:solidFill>
                <a:latin typeface="Trebuchet MS"/>
                <a:cs typeface="Trebuchet MS"/>
              </a:rPr>
              <a:t> </a:t>
            </a:r>
            <a:r>
              <a:rPr sz="2400" spc="50" dirty="0">
                <a:solidFill>
                  <a:srgbClr val="3B3939"/>
                </a:solidFill>
                <a:latin typeface="Trebuchet MS"/>
                <a:cs typeface="Trebuchet MS"/>
              </a:rPr>
              <a:t>Cracking</a:t>
            </a:r>
            <a:endParaRPr sz="2400" dirty="0">
              <a:latin typeface="Trebuchet MS"/>
              <a:cs typeface="Trebuchet MS"/>
            </a:endParaRPr>
          </a:p>
          <a:p>
            <a:pPr marL="12700" marR="5080">
              <a:lnSpc>
                <a:spcPct val="119400"/>
              </a:lnSpc>
              <a:spcBef>
                <a:spcPts val="725"/>
              </a:spcBef>
            </a:pPr>
            <a:r>
              <a:rPr sz="1600" spc="-20" dirty="0">
                <a:solidFill>
                  <a:srgbClr val="3B3939"/>
                </a:solidFill>
                <a:latin typeface="Roboto"/>
                <a:cs typeface="Roboto"/>
              </a:rPr>
              <a:t>Using</a:t>
            </a:r>
            <a:r>
              <a:rPr sz="1600" spc="-4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tools</a:t>
            </a:r>
            <a:r>
              <a:rPr sz="1600" spc="-5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to</a:t>
            </a:r>
            <a:r>
              <a:rPr sz="1600" spc="-6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try</a:t>
            </a:r>
            <a:r>
              <a:rPr sz="1600" spc="-5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different</a:t>
            </a:r>
            <a:r>
              <a:rPr sz="1600" spc="-3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password</a:t>
            </a:r>
            <a:r>
              <a:rPr sz="1600" spc="-4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20" dirty="0">
                <a:solidFill>
                  <a:srgbClr val="3B3939"/>
                </a:solidFill>
                <a:latin typeface="Roboto"/>
                <a:cs typeface="Roboto"/>
              </a:rPr>
              <a:t>combinations</a:t>
            </a:r>
            <a:r>
              <a:rPr sz="1600" spc="-4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25" dirty="0">
                <a:solidFill>
                  <a:srgbClr val="3B3939"/>
                </a:solidFill>
                <a:latin typeface="Roboto"/>
                <a:cs typeface="Roboto"/>
              </a:rPr>
              <a:t>to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gain</a:t>
            </a:r>
            <a:r>
              <a:rPr sz="1600" spc="-4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20" dirty="0">
                <a:solidFill>
                  <a:srgbClr val="3B3939"/>
                </a:solidFill>
                <a:latin typeface="Roboto"/>
                <a:cs typeface="Roboto"/>
              </a:rPr>
              <a:t>unauthorized</a:t>
            </a:r>
            <a:r>
              <a:rPr sz="1600" spc="-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access</a:t>
            </a:r>
            <a:r>
              <a:rPr sz="1600" spc="-4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to</a:t>
            </a:r>
            <a:r>
              <a:rPr sz="1600" spc="-5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the</a:t>
            </a:r>
            <a:r>
              <a:rPr sz="1600" spc="-4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wireless</a:t>
            </a:r>
            <a:r>
              <a:rPr sz="1600" spc="-4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network.</a:t>
            </a:r>
            <a:endParaRPr sz="1600" dirty="0">
              <a:latin typeface="Roboto"/>
              <a:cs typeface="Roboto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dt" sz="half" idx="6"/>
          </p:nvPr>
        </p:nvSpPr>
        <p:spPr>
          <a:xfrm>
            <a:off x="10881994" y="6351422"/>
            <a:ext cx="487679" cy="3334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640"/>
              </a:lnSpc>
            </a:pPr>
            <a:r>
              <a:rPr spc="-325" dirty="0"/>
              <a:t>202</a:t>
            </a:r>
            <a:r>
              <a:rPr lang="en-US" spc="-325" dirty="0"/>
              <a:t>4</a:t>
            </a:r>
            <a:endParaRPr spc="-325" dirty="0"/>
          </a:p>
        </p:txBody>
      </p:sp>
      <p:sp>
        <p:nvSpPr>
          <p:cNvPr id="6" name="object 6"/>
          <p:cNvSpPr txBox="1"/>
          <p:nvPr/>
        </p:nvSpPr>
        <p:spPr>
          <a:xfrm>
            <a:off x="6266434" y="4878847"/>
            <a:ext cx="5017770" cy="1276350"/>
          </a:xfrm>
          <a:prstGeom prst="rect">
            <a:avLst/>
          </a:prstGeom>
        </p:spPr>
        <p:txBody>
          <a:bodyPr vert="horz" wrap="square" lIns="0" tIns="2235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760"/>
              </a:spcBef>
            </a:pPr>
            <a:r>
              <a:rPr sz="2400" dirty="0">
                <a:solidFill>
                  <a:srgbClr val="3B3939"/>
                </a:solidFill>
                <a:latin typeface="Trebuchet MS"/>
                <a:cs typeface="Trebuchet MS"/>
              </a:rPr>
              <a:t>Exploiting</a:t>
            </a:r>
            <a:r>
              <a:rPr sz="2400" spc="20" dirty="0">
                <a:solidFill>
                  <a:srgbClr val="3B3939"/>
                </a:solidFill>
                <a:latin typeface="Trebuchet MS"/>
                <a:cs typeface="Trebuchet MS"/>
              </a:rPr>
              <a:t> </a:t>
            </a:r>
            <a:r>
              <a:rPr sz="2400" spc="114" dirty="0">
                <a:solidFill>
                  <a:srgbClr val="3B3939"/>
                </a:solidFill>
                <a:latin typeface="Trebuchet MS"/>
                <a:cs typeface="Trebuchet MS"/>
              </a:rPr>
              <a:t>Known</a:t>
            </a:r>
            <a:r>
              <a:rPr sz="2400" spc="-10" dirty="0">
                <a:solidFill>
                  <a:srgbClr val="3B3939"/>
                </a:solidFill>
                <a:latin typeface="Trebuchet MS"/>
                <a:cs typeface="Trebuchet MS"/>
              </a:rPr>
              <a:t> Vulnerabilities</a:t>
            </a:r>
            <a:endParaRPr sz="2400" dirty="0">
              <a:latin typeface="Trebuchet MS"/>
              <a:cs typeface="Trebuchet MS"/>
            </a:endParaRPr>
          </a:p>
          <a:p>
            <a:pPr marL="12700" marR="5080">
              <a:lnSpc>
                <a:spcPct val="119400"/>
              </a:lnSpc>
              <a:spcBef>
                <a:spcPts val="725"/>
              </a:spcBef>
            </a:pP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Leveraging</a:t>
            </a:r>
            <a:r>
              <a:rPr sz="1600" spc="-4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known</a:t>
            </a:r>
            <a:r>
              <a:rPr sz="1600" spc="-3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20" dirty="0">
                <a:solidFill>
                  <a:srgbClr val="3B3939"/>
                </a:solidFill>
                <a:latin typeface="Roboto"/>
                <a:cs typeface="Roboto"/>
              </a:rPr>
              <a:t>vulnerabilities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in</a:t>
            </a:r>
            <a:r>
              <a:rPr sz="1600" spc="-6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the</a:t>
            </a:r>
            <a:r>
              <a:rPr sz="1600" spc="-5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target</a:t>
            </a:r>
            <a:r>
              <a:rPr sz="1600" spc="-6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network's hardware,</a:t>
            </a:r>
            <a:r>
              <a:rPr sz="1600" spc="-4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software,</a:t>
            </a:r>
            <a:r>
              <a:rPr sz="1600" spc="-5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or</a:t>
            </a:r>
            <a:r>
              <a:rPr sz="1600" spc="-7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configuration</a:t>
            </a:r>
            <a:r>
              <a:rPr sz="1600" spc="-2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to</a:t>
            </a:r>
            <a:r>
              <a:rPr sz="1600" spc="-6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gain</a:t>
            </a:r>
            <a:r>
              <a:rPr sz="1600" spc="-4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access.</a:t>
            </a:r>
            <a:endParaRPr sz="1600" dirty="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49020" y="1484833"/>
            <a:ext cx="6328410" cy="5911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50" dirty="0"/>
              <a:t>Create</a:t>
            </a:r>
            <a:r>
              <a:rPr spc="-165" dirty="0"/>
              <a:t> </a:t>
            </a:r>
            <a:r>
              <a:rPr spc="55" dirty="0"/>
              <a:t>a</a:t>
            </a:r>
            <a:r>
              <a:rPr spc="-160" dirty="0"/>
              <a:t> </a:t>
            </a:r>
            <a:r>
              <a:rPr spc="240" dirty="0"/>
              <a:t>Rogue</a:t>
            </a:r>
            <a:r>
              <a:rPr spc="-160" dirty="0"/>
              <a:t> </a:t>
            </a:r>
            <a:r>
              <a:rPr spc="235" dirty="0"/>
              <a:t>Access</a:t>
            </a:r>
            <a:r>
              <a:rPr spc="-160" dirty="0"/>
              <a:t> </a:t>
            </a:r>
            <a:r>
              <a:rPr spc="-10" dirty="0"/>
              <a:t>Point</a:t>
            </a:r>
          </a:p>
        </p:txBody>
      </p:sp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033651" y="2498089"/>
            <a:ext cx="2689987" cy="1391538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316351" y="3226688"/>
            <a:ext cx="125730" cy="3054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800" spc="-110" dirty="0">
                <a:solidFill>
                  <a:srgbClr val="3B3939"/>
                </a:solidFill>
                <a:latin typeface="Trebuchet MS"/>
                <a:cs typeface="Trebuchet MS"/>
              </a:rPr>
              <a:t>1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900676" y="2589657"/>
            <a:ext cx="6249035" cy="10941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3B3939"/>
                </a:solidFill>
                <a:latin typeface="Trebuchet MS"/>
                <a:cs typeface="Trebuchet MS"/>
              </a:rPr>
              <a:t>Create</a:t>
            </a:r>
            <a:r>
              <a:rPr sz="2400" spc="-45" dirty="0">
                <a:solidFill>
                  <a:srgbClr val="3B3939"/>
                </a:solidFill>
                <a:latin typeface="Trebuchet MS"/>
                <a:cs typeface="Trebuchet MS"/>
              </a:rPr>
              <a:t> </a:t>
            </a:r>
            <a:r>
              <a:rPr sz="2400" dirty="0">
                <a:solidFill>
                  <a:srgbClr val="3B3939"/>
                </a:solidFill>
                <a:latin typeface="Trebuchet MS"/>
                <a:cs typeface="Trebuchet MS"/>
              </a:rPr>
              <a:t>a</a:t>
            </a:r>
            <a:r>
              <a:rPr sz="2400" spc="-70" dirty="0">
                <a:solidFill>
                  <a:srgbClr val="3B3939"/>
                </a:solidFill>
                <a:latin typeface="Trebuchet MS"/>
                <a:cs typeface="Trebuchet MS"/>
              </a:rPr>
              <a:t> </a:t>
            </a:r>
            <a:r>
              <a:rPr sz="2400" spc="75" dirty="0">
                <a:solidFill>
                  <a:srgbClr val="3B3939"/>
                </a:solidFill>
                <a:latin typeface="Trebuchet MS"/>
                <a:cs typeface="Trebuchet MS"/>
              </a:rPr>
              <a:t>Fake</a:t>
            </a:r>
            <a:r>
              <a:rPr sz="2400" spc="-55" dirty="0">
                <a:solidFill>
                  <a:srgbClr val="3B3939"/>
                </a:solidFill>
                <a:latin typeface="Trebuchet MS"/>
                <a:cs typeface="Trebuchet MS"/>
              </a:rPr>
              <a:t> </a:t>
            </a:r>
            <a:r>
              <a:rPr sz="2400" spc="150" dirty="0">
                <a:solidFill>
                  <a:srgbClr val="3B3939"/>
                </a:solidFill>
                <a:latin typeface="Trebuchet MS"/>
                <a:cs typeface="Trebuchet MS"/>
              </a:rPr>
              <a:t>Access</a:t>
            </a:r>
            <a:r>
              <a:rPr sz="2400" spc="-65" dirty="0">
                <a:solidFill>
                  <a:srgbClr val="3B3939"/>
                </a:solidFill>
                <a:latin typeface="Trebuchet MS"/>
                <a:cs typeface="Trebuchet MS"/>
              </a:rPr>
              <a:t> </a:t>
            </a:r>
            <a:r>
              <a:rPr sz="2400" spc="-10" dirty="0">
                <a:solidFill>
                  <a:srgbClr val="3B3939"/>
                </a:solidFill>
                <a:latin typeface="Trebuchet MS"/>
                <a:cs typeface="Trebuchet MS"/>
              </a:rPr>
              <a:t>Point</a:t>
            </a:r>
            <a:endParaRPr sz="2400" dirty="0">
              <a:latin typeface="Trebuchet MS"/>
              <a:cs typeface="Trebuchet MS"/>
            </a:endParaRPr>
          </a:p>
          <a:p>
            <a:pPr marL="12700" marR="5080">
              <a:lnSpc>
                <a:spcPct val="125000"/>
              </a:lnSpc>
              <a:spcBef>
                <a:spcPts val="730"/>
              </a:spcBef>
            </a:pP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Setting</a:t>
            </a:r>
            <a:r>
              <a:rPr sz="1600" spc="-4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up</a:t>
            </a:r>
            <a:r>
              <a:rPr sz="1600" spc="-5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a</a:t>
            </a:r>
            <a:r>
              <a:rPr sz="1600" spc="-3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fake</a:t>
            </a:r>
            <a:r>
              <a:rPr sz="1600" spc="-3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access</a:t>
            </a:r>
            <a:r>
              <a:rPr sz="1600" spc="-5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point</a:t>
            </a:r>
            <a:r>
              <a:rPr sz="1600" spc="-3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that</a:t>
            </a:r>
            <a:r>
              <a:rPr sz="1600" spc="-3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imitates</a:t>
            </a:r>
            <a:r>
              <a:rPr sz="1600" spc="-5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a</a:t>
            </a:r>
            <a:r>
              <a:rPr sz="1600" spc="-4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legitimate</a:t>
            </a:r>
            <a:r>
              <a:rPr sz="1600" spc="-4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access</a:t>
            </a:r>
            <a:r>
              <a:rPr sz="1600" spc="-4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point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to</a:t>
            </a:r>
            <a:r>
              <a:rPr sz="1600" spc="-6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deceive</a:t>
            </a:r>
            <a:r>
              <a:rPr sz="1600" spc="-5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users</a:t>
            </a:r>
            <a:r>
              <a:rPr sz="1600" spc="-6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into</a:t>
            </a:r>
            <a:r>
              <a:rPr sz="1600" spc="-5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connecting.</a:t>
            </a:r>
            <a:endParaRPr sz="1600" dirty="0">
              <a:latin typeface="Roboto"/>
              <a:cs typeface="Roboto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688581" y="3900551"/>
            <a:ext cx="10795000" cy="1428115"/>
            <a:chOff x="688581" y="3900551"/>
            <a:chExt cx="10795000" cy="1428115"/>
          </a:xfrm>
        </p:grpSpPr>
        <p:sp>
          <p:nvSpPr>
            <p:cNvPr id="7" name="object 7"/>
            <p:cNvSpPr/>
            <p:nvPr/>
          </p:nvSpPr>
          <p:spPr>
            <a:xfrm>
              <a:off x="4770882" y="3900551"/>
              <a:ext cx="6712584" cy="12700"/>
            </a:xfrm>
            <a:custGeom>
              <a:avLst/>
              <a:gdLst/>
              <a:ahLst/>
              <a:cxnLst/>
              <a:rect l="l" t="t" r="r" b="b"/>
              <a:pathLst>
                <a:path w="6712584" h="12700">
                  <a:moveTo>
                    <a:pt x="6709536" y="0"/>
                  </a:moveTo>
                  <a:lnTo>
                    <a:pt x="2920" y="0"/>
                  </a:lnTo>
                  <a:lnTo>
                    <a:pt x="0" y="2921"/>
                  </a:lnTo>
                  <a:lnTo>
                    <a:pt x="0" y="6350"/>
                  </a:lnTo>
                  <a:lnTo>
                    <a:pt x="0" y="9906"/>
                  </a:lnTo>
                  <a:lnTo>
                    <a:pt x="2920" y="12700"/>
                  </a:lnTo>
                  <a:lnTo>
                    <a:pt x="6709536" y="12700"/>
                  </a:lnTo>
                  <a:lnTo>
                    <a:pt x="6712458" y="9906"/>
                  </a:lnTo>
                  <a:lnTo>
                    <a:pt x="6712458" y="2921"/>
                  </a:lnTo>
                  <a:lnTo>
                    <a:pt x="6709536" y="0"/>
                  </a:lnTo>
                  <a:close/>
                </a:path>
              </a:pathLst>
            </a:custGeom>
            <a:solidFill>
              <a:srgbClr val="C6C6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88581" y="3936873"/>
              <a:ext cx="5380101" cy="1391539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3305302" y="4485259"/>
            <a:ext cx="147320" cy="3054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800" spc="-50" dirty="0">
                <a:solidFill>
                  <a:srgbClr val="3B3939"/>
                </a:solidFill>
                <a:latin typeface="Trebuchet MS"/>
                <a:cs typeface="Trebuchet MS"/>
              </a:rPr>
              <a:t>2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dt" sz="half" idx="6"/>
          </p:nvPr>
        </p:nvSpPr>
        <p:spPr>
          <a:xfrm>
            <a:off x="10881994" y="6351422"/>
            <a:ext cx="487679" cy="3334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640"/>
              </a:lnSpc>
            </a:pPr>
            <a:r>
              <a:rPr spc="-325" dirty="0"/>
              <a:t>202</a:t>
            </a:r>
            <a:r>
              <a:rPr lang="en-US" spc="-325" dirty="0"/>
              <a:t>4</a:t>
            </a:r>
            <a:endParaRPr spc="-325" dirty="0"/>
          </a:p>
        </p:txBody>
      </p:sp>
      <p:sp>
        <p:nvSpPr>
          <p:cNvPr id="10" name="object 10"/>
          <p:cNvSpPr txBox="1"/>
          <p:nvPr/>
        </p:nvSpPr>
        <p:spPr>
          <a:xfrm>
            <a:off x="6245733" y="4028694"/>
            <a:ext cx="4665345" cy="13989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3B3939"/>
                </a:solidFill>
                <a:latin typeface="Trebuchet MS"/>
                <a:cs typeface="Trebuchet MS"/>
              </a:rPr>
              <a:t>Capture</a:t>
            </a:r>
            <a:r>
              <a:rPr sz="2400" spc="180" dirty="0">
                <a:solidFill>
                  <a:srgbClr val="3B3939"/>
                </a:solidFill>
                <a:latin typeface="Trebuchet MS"/>
                <a:cs typeface="Trebuchet MS"/>
              </a:rPr>
              <a:t> </a:t>
            </a:r>
            <a:r>
              <a:rPr sz="2400" spc="-10" dirty="0">
                <a:solidFill>
                  <a:srgbClr val="3B3939"/>
                </a:solidFill>
                <a:latin typeface="Trebuchet MS"/>
                <a:cs typeface="Trebuchet MS"/>
              </a:rPr>
              <a:t>Credentials</a:t>
            </a:r>
            <a:endParaRPr sz="2400" dirty="0">
              <a:latin typeface="Trebuchet MS"/>
              <a:cs typeface="Trebuchet MS"/>
            </a:endParaRPr>
          </a:p>
          <a:p>
            <a:pPr marL="12700" marR="5080">
              <a:lnSpc>
                <a:spcPct val="125099"/>
              </a:lnSpc>
              <a:spcBef>
                <a:spcPts val="725"/>
              </a:spcBef>
            </a:pPr>
            <a:r>
              <a:rPr sz="1600" spc="-20" dirty="0">
                <a:solidFill>
                  <a:srgbClr val="3B3939"/>
                </a:solidFill>
                <a:latin typeface="Roboto"/>
                <a:cs typeface="Roboto"/>
              </a:rPr>
              <a:t>Intercepting</a:t>
            </a:r>
            <a:r>
              <a:rPr sz="1600" spc="-2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20" dirty="0">
                <a:solidFill>
                  <a:srgbClr val="3B3939"/>
                </a:solidFill>
                <a:latin typeface="Roboto"/>
                <a:cs typeface="Roboto"/>
              </a:rPr>
              <a:t>authentication</a:t>
            </a:r>
            <a:r>
              <a:rPr sz="1600" spc="1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credentials,</a:t>
            </a:r>
            <a:r>
              <a:rPr sz="1600" spc="-2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such</a:t>
            </a:r>
            <a:r>
              <a:rPr sz="1600" spc="-25" dirty="0">
                <a:solidFill>
                  <a:srgbClr val="3B3939"/>
                </a:solidFill>
                <a:latin typeface="Roboto"/>
                <a:cs typeface="Roboto"/>
              </a:rPr>
              <a:t> as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usernames</a:t>
            </a:r>
            <a:r>
              <a:rPr sz="1600" spc="-3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and</a:t>
            </a:r>
            <a:r>
              <a:rPr sz="1600" spc="-3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20" dirty="0">
                <a:solidFill>
                  <a:srgbClr val="3B3939"/>
                </a:solidFill>
                <a:latin typeface="Roboto"/>
                <a:cs typeface="Roboto"/>
              </a:rPr>
              <a:t>passwords,</a:t>
            </a:r>
            <a:r>
              <a:rPr sz="1600" spc="-5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as</a:t>
            </a:r>
            <a:r>
              <a:rPr sz="1600" spc="-4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users</a:t>
            </a:r>
            <a:r>
              <a:rPr sz="1600" spc="-4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connect</a:t>
            </a:r>
            <a:r>
              <a:rPr sz="1600" spc="-4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to</a:t>
            </a:r>
            <a:r>
              <a:rPr sz="1600" spc="-5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25" dirty="0">
                <a:solidFill>
                  <a:srgbClr val="3B3939"/>
                </a:solidFill>
                <a:latin typeface="Roboto"/>
                <a:cs typeface="Roboto"/>
              </a:rPr>
              <a:t>the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fake</a:t>
            </a:r>
            <a:r>
              <a:rPr sz="1600" spc="-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access</a:t>
            </a:r>
            <a:r>
              <a:rPr sz="1600" spc="-3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point.</a:t>
            </a:r>
            <a:endParaRPr sz="1600" dirty="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49020" y="1461643"/>
            <a:ext cx="7484745" cy="5905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60" dirty="0"/>
              <a:t>Perform</a:t>
            </a:r>
            <a:r>
              <a:rPr spc="-114" dirty="0"/>
              <a:t> </a:t>
            </a:r>
            <a:r>
              <a:rPr spc="55" dirty="0"/>
              <a:t>a</a:t>
            </a:r>
            <a:r>
              <a:rPr spc="-145" dirty="0"/>
              <a:t> </a:t>
            </a:r>
            <a:r>
              <a:rPr spc="65" dirty="0"/>
              <a:t>Denial</a:t>
            </a:r>
            <a:r>
              <a:rPr spc="-125" dirty="0"/>
              <a:t> </a:t>
            </a:r>
            <a:r>
              <a:rPr dirty="0"/>
              <a:t>of</a:t>
            </a:r>
            <a:r>
              <a:rPr spc="-145" dirty="0"/>
              <a:t> </a:t>
            </a:r>
            <a:r>
              <a:rPr spc="100" dirty="0"/>
              <a:t>Service</a:t>
            </a:r>
            <a:r>
              <a:rPr spc="-135" dirty="0"/>
              <a:t> </a:t>
            </a:r>
            <a:r>
              <a:rPr spc="-10" dirty="0"/>
              <a:t>Attack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657682" y="2470657"/>
            <a:ext cx="2725420" cy="1399540"/>
            <a:chOff x="657682" y="2470657"/>
            <a:chExt cx="2725420" cy="1399540"/>
          </a:xfrm>
        </p:grpSpPr>
        <p:sp>
          <p:nvSpPr>
            <p:cNvPr id="4" name="object 4"/>
            <p:cNvSpPr/>
            <p:nvPr/>
          </p:nvSpPr>
          <p:spPr>
            <a:xfrm>
              <a:off x="661492" y="2474467"/>
              <a:ext cx="2717800" cy="1391920"/>
            </a:xfrm>
            <a:custGeom>
              <a:avLst/>
              <a:gdLst/>
              <a:ahLst/>
              <a:cxnLst/>
              <a:rect l="l" t="t" r="r" b="b"/>
              <a:pathLst>
                <a:path w="2717800" h="1391920">
                  <a:moveTo>
                    <a:pt x="2637840" y="0"/>
                  </a:moveTo>
                  <a:lnTo>
                    <a:pt x="79387" y="0"/>
                  </a:lnTo>
                  <a:lnTo>
                    <a:pt x="48488" y="6240"/>
                  </a:lnTo>
                  <a:lnTo>
                    <a:pt x="23253" y="23256"/>
                  </a:lnTo>
                  <a:lnTo>
                    <a:pt x="6239" y="48488"/>
                  </a:lnTo>
                  <a:lnTo>
                    <a:pt x="0" y="79375"/>
                  </a:lnTo>
                  <a:lnTo>
                    <a:pt x="0" y="1312164"/>
                  </a:lnTo>
                  <a:lnTo>
                    <a:pt x="6239" y="1343104"/>
                  </a:lnTo>
                  <a:lnTo>
                    <a:pt x="23253" y="1368329"/>
                  </a:lnTo>
                  <a:lnTo>
                    <a:pt x="48488" y="1385316"/>
                  </a:lnTo>
                  <a:lnTo>
                    <a:pt x="79387" y="1391539"/>
                  </a:lnTo>
                  <a:lnTo>
                    <a:pt x="2637840" y="1391539"/>
                  </a:lnTo>
                  <a:lnTo>
                    <a:pt x="2668727" y="1385316"/>
                  </a:lnTo>
                  <a:lnTo>
                    <a:pt x="2693958" y="1368329"/>
                  </a:lnTo>
                  <a:lnTo>
                    <a:pt x="2710974" y="1343104"/>
                  </a:lnTo>
                  <a:lnTo>
                    <a:pt x="2717215" y="1312164"/>
                  </a:lnTo>
                  <a:lnTo>
                    <a:pt x="2717215" y="79375"/>
                  </a:lnTo>
                  <a:lnTo>
                    <a:pt x="2710974" y="48488"/>
                  </a:lnTo>
                  <a:lnTo>
                    <a:pt x="2693958" y="23256"/>
                  </a:lnTo>
                  <a:lnTo>
                    <a:pt x="2668727" y="6240"/>
                  </a:lnTo>
                  <a:lnTo>
                    <a:pt x="2637840" y="0"/>
                  </a:lnTo>
                  <a:close/>
                </a:path>
              </a:pathLst>
            </a:custGeom>
            <a:solidFill>
              <a:srgbClr val="E0E0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61492" y="2474467"/>
              <a:ext cx="2717800" cy="1391920"/>
            </a:xfrm>
            <a:custGeom>
              <a:avLst/>
              <a:gdLst/>
              <a:ahLst/>
              <a:cxnLst/>
              <a:rect l="l" t="t" r="r" b="b"/>
              <a:pathLst>
                <a:path w="2717800" h="1391920">
                  <a:moveTo>
                    <a:pt x="0" y="79375"/>
                  </a:moveTo>
                  <a:lnTo>
                    <a:pt x="6239" y="48488"/>
                  </a:lnTo>
                  <a:lnTo>
                    <a:pt x="23253" y="23256"/>
                  </a:lnTo>
                  <a:lnTo>
                    <a:pt x="48488" y="6240"/>
                  </a:lnTo>
                  <a:lnTo>
                    <a:pt x="79387" y="0"/>
                  </a:lnTo>
                  <a:lnTo>
                    <a:pt x="2637840" y="0"/>
                  </a:lnTo>
                  <a:lnTo>
                    <a:pt x="2668727" y="6240"/>
                  </a:lnTo>
                  <a:lnTo>
                    <a:pt x="2693958" y="23256"/>
                  </a:lnTo>
                  <a:lnTo>
                    <a:pt x="2710974" y="48488"/>
                  </a:lnTo>
                  <a:lnTo>
                    <a:pt x="2717215" y="79375"/>
                  </a:lnTo>
                  <a:lnTo>
                    <a:pt x="2717215" y="1312164"/>
                  </a:lnTo>
                  <a:lnTo>
                    <a:pt x="2710974" y="1343104"/>
                  </a:lnTo>
                  <a:lnTo>
                    <a:pt x="2693958" y="1368329"/>
                  </a:lnTo>
                  <a:lnTo>
                    <a:pt x="2668727" y="1385316"/>
                  </a:lnTo>
                  <a:lnTo>
                    <a:pt x="2637840" y="1391539"/>
                  </a:lnTo>
                  <a:lnTo>
                    <a:pt x="79387" y="1391539"/>
                  </a:lnTo>
                  <a:lnTo>
                    <a:pt x="48488" y="1385316"/>
                  </a:lnTo>
                  <a:lnTo>
                    <a:pt x="23253" y="1368329"/>
                  </a:lnTo>
                  <a:lnTo>
                    <a:pt x="6239" y="1343104"/>
                  </a:lnTo>
                  <a:lnTo>
                    <a:pt x="0" y="1312164"/>
                  </a:lnTo>
                  <a:lnTo>
                    <a:pt x="0" y="79375"/>
                  </a:lnTo>
                  <a:close/>
                </a:path>
              </a:pathLst>
            </a:custGeom>
            <a:ln w="7620">
              <a:solidFill>
                <a:srgbClr val="C6C6D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844702" y="3022168"/>
            <a:ext cx="125730" cy="30607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800" spc="-110" dirty="0">
                <a:solidFill>
                  <a:srgbClr val="3B3939"/>
                </a:solidFill>
                <a:latin typeface="Trebuchet MS"/>
                <a:cs typeface="Trebuchet MS"/>
              </a:rPr>
              <a:t>1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555619" y="2565603"/>
            <a:ext cx="7230109" cy="10941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85" dirty="0">
                <a:solidFill>
                  <a:srgbClr val="3B3939"/>
                </a:solidFill>
                <a:latin typeface="Trebuchet MS"/>
                <a:cs typeface="Trebuchet MS"/>
              </a:rPr>
              <a:t>Flooding</a:t>
            </a:r>
            <a:r>
              <a:rPr sz="2400" spc="-85" dirty="0">
                <a:solidFill>
                  <a:srgbClr val="3B3939"/>
                </a:solidFill>
                <a:latin typeface="Trebuchet MS"/>
                <a:cs typeface="Trebuchet MS"/>
              </a:rPr>
              <a:t> </a:t>
            </a:r>
            <a:r>
              <a:rPr sz="2400" dirty="0">
                <a:solidFill>
                  <a:srgbClr val="3B3939"/>
                </a:solidFill>
                <a:latin typeface="Trebuchet MS"/>
                <a:cs typeface="Trebuchet MS"/>
              </a:rPr>
              <a:t>the</a:t>
            </a:r>
            <a:r>
              <a:rPr sz="2400" spc="-80" dirty="0">
                <a:solidFill>
                  <a:srgbClr val="3B3939"/>
                </a:solidFill>
                <a:latin typeface="Trebuchet MS"/>
                <a:cs typeface="Trebuchet MS"/>
              </a:rPr>
              <a:t> </a:t>
            </a:r>
            <a:r>
              <a:rPr sz="2400" spc="55" dirty="0">
                <a:solidFill>
                  <a:srgbClr val="3B3939"/>
                </a:solidFill>
                <a:latin typeface="Trebuchet MS"/>
                <a:cs typeface="Trebuchet MS"/>
              </a:rPr>
              <a:t>Network</a:t>
            </a:r>
            <a:endParaRPr sz="2400" dirty="0">
              <a:latin typeface="Trebuchet MS"/>
              <a:cs typeface="Trebuchet MS"/>
            </a:endParaRPr>
          </a:p>
          <a:p>
            <a:pPr marL="12700" marR="5080">
              <a:lnSpc>
                <a:spcPct val="125000"/>
              </a:lnSpc>
              <a:spcBef>
                <a:spcPts val="735"/>
              </a:spcBef>
            </a:pP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Sending</a:t>
            </a:r>
            <a:r>
              <a:rPr sz="1600" spc="-2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a</a:t>
            </a:r>
            <a:r>
              <a:rPr sz="1600" spc="-5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large</a:t>
            </a:r>
            <a:r>
              <a:rPr sz="1600" spc="-4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volume</a:t>
            </a:r>
            <a:r>
              <a:rPr sz="1600" spc="-3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of</a:t>
            </a:r>
            <a:r>
              <a:rPr sz="1600" spc="-4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traffic</a:t>
            </a:r>
            <a:r>
              <a:rPr sz="1600" spc="-2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to</a:t>
            </a:r>
            <a:r>
              <a:rPr sz="1600" spc="-5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the</a:t>
            </a:r>
            <a:r>
              <a:rPr sz="1600" spc="-4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target</a:t>
            </a:r>
            <a:r>
              <a:rPr sz="1600" spc="-5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access</a:t>
            </a:r>
            <a:r>
              <a:rPr sz="1600" spc="-5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point,</a:t>
            </a:r>
            <a:r>
              <a:rPr sz="1600" spc="-4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20" dirty="0">
                <a:solidFill>
                  <a:srgbClr val="3B3939"/>
                </a:solidFill>
                <a:latin typeface="Roboto"/>
                <a:cs typeface="Roboto"/>
              </a:rPr>
              <a:t>overwhelming</a:t>
            </a:r>
            <a:r>
              <a:rPr sz="1600" spc="-3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it</a:t>
            </a:r>
            <a:r>
              <a:rPr sz="1600" spc="-6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25" dirty="0">
                <a:solidFill>
                  <a:srgbClr val="3B3939"/>
                </a:solidFill>
                <a:latin typeface="Roboto"/>
                <a:cs typeface="Roboto"/>
              </a:rPr>
              <a:t>and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causing</a:t>
            </a:r>
            <a:r>
              <a:rPr sz="1600" spc="-2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it</a:t>
            </a:r>
            <a:r>
              <a:rPr sz="1600" spc="-5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to</a:t>
            </a:r>
            <a:r>
              <a:rPr sz="1600" spc="-5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become</a:t>
            </a:r>
            <a:r>
              <a:rPr sz="1600" spc="-5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unresponsive.</a:t>
            </a:r>
            <a:endParaRPr sz="1600" dirty="0">
              <a:latin typeface="Roboto"/>
              <a:cs typeface="Roboto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473196" y="3853307"/>
            <a:ext cx="7962900" cy="12700"/>
          </a:xfrm>
          <a:custGeom>
            <a:avLst/>
            <a:gdLst/>
            <a:ahLst/>
            <a:cxnLst/>
            <a:rect l="l" t="t" r="r" b="b"/>
            <a:pathLst>
              <a:path w="7962900" h="12700">
                <a:moveTo>
                  <a:pt x="7959979" y="0"/>
                </a:moveTo>
                <a:lnTo>
                  <a:pt x="2793" y="0"/>
                </a:lnTo>
                <a:lnTo>
                  <a:pt x="0" y="2921"/>
                </a:lnTo>
                <a:lnTo>
                  <a:pt x="0" y="6350"/>
                </a:lnTo>
                <a:lnTo>
                  <a:pt x="0" y="9906"/>
                </a:lnTo>
                <a:lnTo>
                  <a:pt x="2793" y="12700"/>
                </a:lnTo>
                <a:lnTo>
                  <a:pt x="7959979" y="12700"/>
                </a:lnTo>
                <a:lnTo>
                  <a:pt x="7962900" y="9906"/>
                </a:lnTo>
                <a:lnTo>
                  <a:pt x="7962900" y="2921"/>
                </a:lnTo>
                <a:lnTo>
                  <a:pt x="7959979" y="0"/>
                </a:lnTo>
                <a:close/>
              </a:path>
            </a:pathLst>
          </a:custGeom>
          <a:solidFill>
            <a:srgbClr val="C6C6D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" name="object 9"/>
          <p:cNvGrpSpPr/>
          <p:nvPr/>
        </p:nvGrpSpPr>
        <p:grpSpPr>
          <a:xfrm>
            <a:off x="657682" y="3956684"/>
            <a:ext cx="5442585" cy="1399540"/>
            <a:chOff x="657682" y="3956684"/>
            <a:chExt cx="5442585" cy="1399540"/>
          </a:xfrm>
        </p:grpSpPr>
        <p:sp>
          <p:nvSpPr>
            <p:cNvPr id="10" name="object 10"/>
            <p:cNvSpPr/>
            <p:nvPr/>
          </p:nvSpPr>
          <p:spPr>
            <a:xfrm>
              <a:off x="661492" y="3960494"/>
              <a:ext cx="5434965" cy="1391920"/>
            </a:xfrm>
            <a:custGeom>
              <a:avLst/>
              <a:gdLst/>
              <a:ahLst/>
              <a:cxnLst/>
              <a:rect l="l" t="t" r="r" b="b"/>
              <a:pathLst>
                <a:path w="5434965" h="1391920">
                  <a:moveTo>
                    <a:pt x="5355132" y="0"/>
                  </a:moveTo>
                  <a:lnTo>
                    <a:pt x="79387" y="0"/>
                  </a:lnTo>
                  <a:lnTo>
                    <a:pt x="48488" y="6240"/>
                  </a:lnTo>
                  <a:lnTo>
                    <a:pt x="23253" y="23256"/>
                  </a:lnTo>
                  <a:lnTo>
                    <a:pt x="6239" y="48488"/>
                  </a:lnTo>
                  <a:lnTo>
                    <a:pt x="0" y="79374"/>
                  </a:lnTo>
                  <a:lnTo>
                    <a:pt x="0" y="1312163"/>
                  </a:lnTo>
                  <a:lnTo>
                    <a:pt x="6239" y="1343050"/>
                  </a:lnTo>
                  <a:lnTo>
                    <a:pt x="23253" y="1368282"/>
                  </a:lnTo>
                  <a:lnTo>
                    <a:pt x="48488" y="1385298"/>
                  </a:lnTo>
                  <a:lnTo>
                    <a:pt x="79387" y="1391538"/>
                  </a:lnTo>
                  <a:lnTo>
                    <a:pt x="5355132" y="1391538"/>
                  </a:lnTo>
                  <a:lnTo>
                    <a:pt x="5386019" y="1385298"/>
                  </a:lnTo>
                  <a:lnTo>
                    <a:pt x="5411250" y="1368282"/>
                  </a:lnTo>
                  <a:lnTo>
                    <a:pt x="5428266" y="1343050"/>
                  </a:lnTo>
                  <a:lnTo>
                    <a:pt x="5434507" y="1312163"/>
                  </a:lnTo>
                  <a:lnTo>
                    <a:pt x="5434507" y="79374"/>
                  </a:lnTo>
                  <a:lnTo>
                    <a:pt x="5428266" y="48488"/>
                  </a:lnTo>
                  <a:lnTo>
                    <a:pt x="5411250" y="23256"/>
                  </a:lnTo>
                  <a:lnTo>
                    <a:pt x="5386019" y="6240"/>
                  </a:lnTo>
                  <a:lnTo>
                    <a:pt x="5355132" y="0"/>
                  </a:lnTo>
                  <a:close/>
                </a:path>
              </a:pathLst>
            </a:custGeom>
            <a:solidFill>
              <a:srgbClr val="E0E0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61492" y="3960494"/>
              <a:ext cx="5434965" cy="1391920"/>
            </a:xfrm>
            <a:custGeom>
              <a:avLst/>
              <a:gdLst/>
              <a:ahLst/>
              <a:cxnLst/>
              <a:rect l="l" t="t" r="r" b="b"/>
              <a:pathLst>
                <a:path w="5434965" h="1391920">
                  <a:moveTo>
                    <a:pt x="0" y="79374"/>
                  </a:moveTo>
                  <a:lnTo>
                    <a:pt x="6239" y="48488"/>
                  </a:lnTo>
                  <a:lnTo>
                    <a:pt x="23253" y="23256"/>
                  </a:lnTo>
                  <a:lnTo>
                    <a:pt x="48488" y="6240"/>
                  </a:lnTo>
                  <a:lnTo>
                    <a:pt x="79387" y="0"/>
                  </a:lnTo>
                  <a:lnTo>
                    <a:pt x="5355132" y="0"/>
                  </a:lnTo>
                  <a:lnTo>
                    <a:pt x="5386019" y="6240"/>
                  </a:lnTo>
                  <a:lnTo>
                    <a:pt x="5411250" y="23256"/>
                  </a:lnTo>
                  <a:lnTo>
                    <a:pt x="5428266" y="48488"/>
                  </a:lnTo>
                  <a:lnTo>
                    <a:pt x="5434507" y="79374"/>
                  </a:lnTo>
                  <a:lnTo>
                    <a:pt x="5434507" y="1312163"/>
                  </a:lnTo>
                  <a:lnTo>
                    <a:pt x="5428266" y="1343050"/>
                  </a:lnTo>
                  <a:lnTo>
                    <a:pt x="5411250" y="1368282"/>
                  </a:lnTo>
                  <a:lnTo>
                    <a:pt x="5386019" y="1385298"/>
                  </a:lnTo>
                  <a:lnTo>
                    <a:pt x="5355132" y="1391538"/>
                  </a:lnTo>
                  <a:lnTo>
                    <a:pt x="79387" y="1391538"/>
                  </a:lnTo>
                  <a:lnTo>
                    <a:pt x="48488" y="1385298"/>
                  </a:lnTo>
                  <a:lnTo>
                    <a:pt x="23253" y="1368282"/>
                  </a:lnTo>
                  <a:lnTo>
                    <a:pt x="6239" y="1343050"/>
                  </a:lnTo>
                  <a:lnTo>
                    <a:pt x="0" y="1312163"/>
                  </a:lnTo>
                  <a:lnTo>
                    <a:pt x="0" y="79374"/>
                  </a:lnTo>
                  <a:close/>
                </a:path>
              </a:pathLst>
            </a:custGeom>
            <a:ln w="7619">
              <a:solidFill>
                <a:srgbClr val="C6C6D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844702" y="4509008"/>
            <a:ext cx="147320" cy="3054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800" spc="-50" dirty="0">
                <a:solidFill>
                  <a:srgbClr val="3B3939"/>
                </a:solidFill>
                <a:latin typeface="Trebuchet MS"/>
                <a:cs typeface="Trebuchet MS"/>
              </a:rPr>
              <a:t>2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dt" sz="half" idx="6"/>
          </p:nvPr>
        </p:nvSpPr>
        <p:spPr>
          <a:xfrm>
            <a:off x="10881994" y="6351422"/>
            <a:ext cx="487679" cy="3334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640"/>
              </a:lnSpc>
            </a:pPr>
            <a:r>
              <a:rPr spc="-325" dirty="0"/>
              <a:t>202</a:t>
            </a:r>
            <a:r>
              <a:rPr lang="en-US" spc="-325" dirty="0"/>
              <a:t>4</a:t>
            </a:r>
            <a:endParaRPr spc="-325" dirty="0"/>
          </a:p>
        </p:txBody>
      </p:sp>
      <p:sp>
        <p:nvSpPr>
          <p:cNvPr id="13" name="object 13"/>
          <p:cNvSpPr txBox="1"/>
          <p:nvPr/>
        </p:nvSpPr>
        <p:spPr>
          <a:xfrm>
            <a:off x="6273165" y="4052442"/>
            <a:ext cx="4551680" cy="10934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3B3939"/>
                </a:solidFill>
                <a:latin typeface="Trebuchet MS"/>
                <a:cs typeface="Trebuchet MS"/>
              </a:rPr>
              <a:t>Disrupting</a:t>
            </a:r>
            <a:r>
              <a:rPr sz="2400" spc="280" dirty="0">
                <a:solidFill>
                  <a:srgbClr val="3B3939"/>
                </a:solidFill>
                <a:latin typeface="Trebuchet MS"/>
                <a:cs typeface="Trebuchet MS"/>
              </a:rPr>
              <a:t> </a:t>
            </a:r>
            <a:r>
              <a:rPr sz="2400" spc="50" dirty="0">
                <a:solidFill>
                  <a:srgbClr val="3B3939"/>
                </a:solidFill>
                <a:latin typeface="Trebuchet MS"/>
                <a:cs typeface="Trebuchet MS"/>
              </a:rPr>
              <a:t>Service</a:t>
            </a:r>
            <a:endParaRPr sz="2400" dirty="0">
              <a:latin typeface="Trebuchet MS"/>
              <a:cs typeface="Trebuchet MS"/>
            </a:endParaRPr>
          </a:p>
          <a:p>
            <a:pPr marL="12700" marR="5080">
              <a:lnSpc>
                <a:spcPct val="125000"/>
              </a:lnSpc>
              <a:spcBef>
                <a:spcPts val="730"/>
              </a:spcBef>
            </a:pPr>
            <a:r>
              <a:rPr sz="1600" spc="-25" dirty="0">
                <a:solidFill>
                  <a:srgbClr val="3B3939"/>
                </a:solidFill>
                <a:latin typeface="Roboto"/>
                <a:cs typeface="Roboto"/>
              </a:rPr>
              <a:t>Denying</a:t>
            </a:r>
            <a:r>
              <a:rPr sz="1600" spc="-3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legitimate</a:t>
            </a:r>
            <a:r>
              <a:rPr sz="1600" spc="-5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users</a:t>
            </a:r>
            <a:r>
              <a:rPr sz="1600" spc="-5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access</a:t>
            </a:r>
            <a:r>
              <a:rPr sz="1600" spc="-5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to</a:t>
            </a:r>
            <a:r>
              <a:rPr sz="1600" spc="-6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the</a:t>
            </a:r>
            <a:r>
              <a:rPr sz="1600" spc="-5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network</a:t>
            </a:r>
            <a:r>
              <a:rPr sz="1600" spc="-5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25" dirty="0">
                <a:solidFill>
                  <a:srgbClr val="3B3939"/>
                </a:solidFill>
                <a:latin typeface="Roboto"/>
                <a:cs typeface="Roboto"/>
              </a:rPr>
              <a:t>by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consuming</a:t>
            </a:r>
            <a:r>
              <a:rPr sz="1600" spc="-4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all</a:t>
            </a:r>
            <a:r>
              <a:rPr sz="1600" spc="-6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available</a:t>
            </a:r>
            <a:r>
              <a:rPr sz="1600" spc="-3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20" dirty="0">
                <a:solidFill>
                  <a:srgbClr val="3B3939"/>
                </a:solidFill>
                <a:latin typeface="Roboto"/>
                <a:cs typeface="Roboto"/>
              </a:rPr>
              <a:t>bandwidth</a:t>
            </a:r>
            <a:r>
              <a:rPr sz="1600" spc="-5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and</a:t>
            </a:r>
            <a:r>
              <a:rPr sz="1600" spc="-5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resources.</a:t>
            </a:r>
            <a:endParaRPr sz="1600" dirty="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620000" y="-1"/>
            <a:ext cx="4572000" cy="6858000"/>
            <a:chOff x="7620000" y="-1"/>
            <a:chExt cx="4572000" cy="6858000"/>
          </a:xfrm>
        </p:grpSpPr>
        <p:pic>
          <p:nvPicPr>
            <p:cNvPr id="3" name="object 3">
              <a:hlinkClick r:id="rId3"/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731472" y="6495019"/>
              <a:ext cx="1371274" cy="28265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620000" y="-1"/>
              <a:ext cx="4572000" cy="6857999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540207" y="503774"/>
            <a:ext cx="5068570" cy="15125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6600"/>
              </a:lnSpc>
              <a:spcBef>
                <a:spcPts val="95"/>
              </a:spcBef>
            </a:pPr>
            <a:r>
              <a:rPr sz="3050" spc="80" dirty="0">
                <a:solidFill>
                  <a:srgbClr val="1B1B27"/>
                </a:solidFill>
                <a:latin typeface="Trebuchet MS"/>
                <a:cs typeface="Trebuchet MS"/>
              </a:rPr>
              <a:t>Reporting</a:t>
            </a:r>
            <a:r>
              <a:rPr sz="3050" spc="-130" dirty="0">
                <a:solidFill>
                  <a:srgbClr val="1B1B27"/>
                </a:solidFill>
                <a:latin typeface="Trebuchet MS"/>
                <a:cs typeface="Trebuchet MS"/>
              </a:rPr>
              <a:t> </a:t>
            </a:r>
            <a:r>
              <a:rPr sz="3050" spc="130" dirty="0">
                <a:solidFill>
                  <a:srgbClr val="1B1B27"/>
                </a:solidFill>
                <a:latin typeface="Trebuchet MS"/>
                <a:cs typeface="Trebuchet MS"/>
              </a:rPr>
              <a:t>and</a:t>
            </a:r>
            <a:r>
              <a:rPr sz="3050" spc="-135" dirty="0">
                <a:solidFill>
                  <a:srgbClr val="1B1B27"/>
                </a:solidFill>
                <a:latin typeface="Trebuchet MS"/>
                <a:cs typeface="Trebuchet MS"/>
              </a:rPr>
              <a:t> </a:t>
            </a:r>
            <a:r>
              <a:rPr sz="3050" spc="-10" dirty="0">
                <a:solidFill>
                  <a:srgbClr val="1B1B27"/>
                </a:solidFill>
                <a:latin typeface="Trebuchet MS"/>
                <a:cs typeface="Trebuchet MS"/>
              </a:rPr>
              <a:t>Remediation: </a:t>
            </a:r>
            <a:r>
              <a:rPr sz="3050" spc="135" dirty="0">
                <a:solidFill>
                  <a:srgbClr val="1B1B27"/>
                </a:solidFill>
                <a:latin typeface="Trebuchet MS"/>
                <a:cs typeface="Trebuchet MS"/>
              </a:rPr>
              <a:t>Documenting</a:t>
            </a:r>
            <a:r>
              <a:rPr sz="3050" spc="-105" dirty="0">
                <a:solidFill>
                  <a:srgbClr val="1B1B27"/>
                </a:solidFill>
                <a:latin typeface="Trebuchet MS"/>
                <a:cs typeface="Trebuchet MS"/>
              </a:rPr>
              <a:t> </a:t>
            </a:r>
            <a:r>
              <a:rPr sz="3050" spc="105" dirty="0">
                <a:solidFill>
                  <a:srgbClr val="1B1B27"/>
                </a:solidFill>
                <a:latin typeface="Trebuchet MS"/>
                <a:cs typeface="Trebuchet MS"/>
              </a:rPr>
              <a:t>Findings</a:t>
            </a:r>
            <a:r>
              <a:rPr sz="3050" spc="-105" dirty="0">
                <a:solidFill>
                  <a:srgbClr val="1B1B27"/>
                </a:solidFill>
                <a:latin typeface="Trebuchet MS"/>
                <a:cs typeface="Trebuchet MS"/>
              </a:rPr>
              <a:t> </a:t>
            </a:r>
            <a:r>
              <a:rPr sz="3050" spc="105" dirty="0">
                <a:solidFill>
                  <a:srgbClr val="1B1B27"/>
                </a:solidFill>
                <a:latin typeface="Trebuchet MS"/>
                <a:cs typeface="Trebuchet MS"/>
              </a:rPr>
              <a:t>and </a:t>
            </a:r>
            <a:r>
              <a:rPr sz="3050" spc="120" dirty="0">
                <a:solidFill>
                  <a:srgbClr val="1B1B27"/>
                </a:solidFill>
                <a:latin typeface="Trebuchet MS"/>
                <a:cs typeface="Trebuchet MS"/>
              </a:rPr>
              <a:t>Recommendations</a:t>
            </a:r>
            <a:endParaRPr sz="3050" dirty="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997455" y="2218385"/>
            <a:ext cx="247650" cy="6477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4050" spc="-434" dirty="0">
                <a:solidFill>
                  <a:srgbClr val="3B3939"/>
                </a:solidFill>
              </a:rPr>
              <a:t>1</a:t>
            </a:r>
            <a:endParaRPr sz="4050"/>
          </a:p>
        </p:txBody>
      </p:sp>
      <p:sp>
        <p:nvSpPr>
          <p:cNvPr id="7" name="object 7"/>
          <p:cNvSpPr txBox="1"/>
          <p:nvPr/>
        </p:nvSpPr>
        <p:spPr>
          <a:xfrm>
            <a:off x="3965194" y="2045235"/>
            <a:ext cx="3061335" cy="2126615"/>
          </a:xfrm>
          <a:prstGeom prst="rect">
            <a:avLst/>
          </a:prstGeom>
        </p:spPr>
        <p:txBody>
          <a:bodyPr vert="horz" wrap="square" lIns="0" tIns="189865" rIns="0" bIns="0" rtlCol="0">
            <a:spAutoFit/>
          </a:bodyPr>
          <a:lstStyle/>
          <a:p>
            <a:pPr marL="4445" algn="ctr">
              <a:lnSpc>
                <a:spcPct val="100000"/>
              </a:lnSpc>
              <a:spcBef>
                <a:spcPts val="1495"/>
              </a:spcBef>
            </a:pPr>
            <a:r>
              <a:rPr sz="4050" spc="-50" dirty="0">
                <a:solidFill>
                  <a:srgbClr val="3B3939"/>
                </a:solidFill>
                <a:latin typeface="Trebuchet MS"/>
                <a:cs typeface="Trebuchet MS"/>
              </a:rPr>
              <a:t>2</a:t>
            </a:r>
            <a:endParaRPr sz="4050" dirty="0">
              <a:latin typeface="Trebuchet MS"/>
              <a:cs typeface="Trebuchet MS"/>
            </a:endParaRPr>
          </a:p>
          <a:p>
            <a:pPr marL="5715" algn="ctr">
              <a:lnSpc>
                <a:spcPct val="100000"/>
              </a:lnSpc>
              <a:spcBef>
                <a:spcPts val="805"/>
              </a:spcBef>
            </a:pPr>
            <a:r>
              <a:rPr sz="2400" spc="60" dirty="0">
                <a:solidFill>
                  <a:srgbClr val="3B3939"/>
                </a:solidFill>
                <a:latin typeface="Trebuchet MS"/>
                <a:cs typeface="Trebuchet MS"/>
              </a:rPr>
              <a:t>Risk</a:t>
            </a:r>
            <a:r>
              <a:rPr sz="2400" spc="-114" dirty="0">
                <a:solidFill>
                  <a:srgbClr val="3B3939"/>
                </a:solidFill>
                <a:latin typeface="Trebuchet MS"/>
                <a:cs typeface="Trebuchet MS"/>
              </a:rPr>
              <a:t> </a:t>
            </a:r>
            <a:r>
              <a:rPr sz="2400" spc="110" dirty="0">
                <a:solidFill>
                  <a:srgbClr val="3B3939"/>
                </a:solidFill>
                <a:latin typeface="Trebuchet MS"/>
                <a:cs typeface="Trebuchet MS"/>
              </a:rPr>
              <a:t>Assessment</a:t>
            </a:r>
            <a:endParaRPr sz="2400" dirty="0">
              <a:latin typeface="Trebuchet MS"/>
              <a:cs typeface="Trebuchet MS"/>
            </a:endParaRPr>
          </a:p>
          <a:p>
            <a:pPr marL="12700" marR="5080" algn="ctr">
              <a:lnSpc>
                <a:spcPct val="104099"/>
              </a:lnSpc>
              <a:spcBef>
                <a:spcPts val="605"/>
              </a:spcBef>
            </a:pP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Evaluation</a:t>
            </a:r>
            <a:r>
              <a:rPr sz="1600" spc="-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of</a:t>
            </a:r>
            <a:r>
              <a:rPr sz="1600" spc="-4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the</a:t>
            </a:r>
            <a:r>
              <a:rPr sz="1600" spc="-3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potential</a:t>
            </a:r>
            <a:r>
              <a:rPr sz="1600" spc="-3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impact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and</a:t>
            </a:r>
            <a:r>
              <a:rPr sz="1600" spc="-4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likelihood</a:t>
            </a:r>
            <a:r>
              <a:rPr sz="1600" spc="-2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of</a:t>
            </a:r>
            <a:r>
              <a:rPr sz="1600" spc="-4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exploitation</a:t>
            </a:r>
            <a:r>
              <a:rPr sz="1600" spc="-3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25" dirty="0">
                <a:solidFill>
                  <a:srgbClr val="3B3939"/>
                </a:solidFill>
                <a:latin typeface="Roboto"/>
                <a:cs typeface="Roboto"/>
              </a:rPr>
              <a:t>for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each</a:t>
            </a:r>
            <a:r>
              <a:rPr sz="1600" spc="-3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vulnerability.</a:t>
            </a:r>
            <a:endParaRPr sz="1600" dirty="0">
              <a:latin typeface="Roboto"/>
              <a:cs typeface="Roboto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39572" y="2812361"/>
            <a:ext cx="5451475" cy="3731260"/>
          </a:xfrm>
          <a:prstGeom prst="rect">
            <a:avLst/>
          </a:prstGeom>
        </p:spPr>
        <p:txBody>
          <a:bodyPr vert="horz" wrap="square" lIns="0" tIns="142240" rIns="0" bIns="0" rtlCol="0">
            <a:spAutoFit/>
          </a:bodyPr>
          <a:lstStyle/>
          <a:p>
            <a:pPr marR="2478405" algn="ctr">
              <a:lnSpc>
                <a:spcPct val="100000"/>
              </a:lnSpc>
              <a:spcBef>
                <a:spcPts val="1120"/>
              </a:spcBef>
            </a:pPr>
            <a:r>
              <a:rPr sz="2400" dirty="0">
                <a:solidFill>
                  <a:srgbClr val="3B3939"/>
                </a:solidFill>
                <a:latin typeface="Trebuchet MS"/>
                <a:cs typeface="Trebuchet MS"/>
              </a:rPr>
              <a:t>Vulnerability</a:t>
            </a:r>
            <a:r>
              <a:rPr sz="2400" spc="-114" dirty="0">
                <a:solidFill>
                  <a:srgbClr val="3B3939"/>
                </a:solidFill>
                <a:latin typeface="Trebuchet MS"/>
                <a:cs typeface="Trebuchet MS"/>
              </a:rPr>
              <a:t> </a:t>
            </a:r>
            <a:r>
              <a:rPr sz="2400" spc="-20" dirty="0">
                <a:solidFill>
                  <a:srgbClr val="3B3939"/>
                </a:solidFill>
                <a:latin typeface="Trebuchet MS"/>
                <a:cs typeface="Trebuchet MS"/>
              </a:rPr>
              <a:t>List</a:t>
            </a:r>
            <a:endParaRPr sz="2400" dirty="0">
              <a:latin typeface="Trebuchet MS"/>
              <a:cs typeface="Trebuchet MS"/>
            </a:endParaRPr>
          </a:p>
          <a:p>
            <a:pPr marL="12700" marR="2493010" indent="635" algn="ctr">
              <a:lnSpc>
                <a:spcPct val="104099"/>
              </a:lnSpc>
              <a:spcBef>
                <a:spcPts val="605"/>
              </a:spcBef>
            </a:pP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Detailed</a:t>
            </a:r>
            <a:r>
              <a:rPr sz="1600" spc="-1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description</a:t>
            </a:r>
            <a:r>
              <a:rPr sz="1600" spc="-3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of</a:t>
            </a:r>
            <a:r>
              <a:rPr sz="1600" spc="-20" dirty="0">
                <a:solidFill>
                  <a:srgbClr val="3B3939"/>
                </a:solidFill>
                <a:latin typeface="Roboto"/>
                <a:cs typeface="Roboto"/>
              </a:rPr>
              <a:t> each vulnerability</a:t>
            </a:r>
            <a:r>
              <a:rPr sz="1600" spc="-3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identified</a:t>
            </a:r>
            <a:r>
              <a:rPr sz="1600" spc="-5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during</a:t>
            </a:r>
            <a:r>
              <a:rPr sz="1600" spc="-4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25" dirty="0">
                <a:solidFill>
                  <a:srgbClr val="3B3939"/>
                </a:solidFill>
                <a:latin typeface="Roboto"/>
                <a:cs typeface="Roboto"/>
              </a:rPr>
              <a:t>the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penetration</a:t>
            </a:r>
            <a:r>
              <a:rPr sz="1600" spc="-8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20" dirty="0">
                <a:solidFill>
                  <a:srgbClr val="3B3939"/>
                </a:solidFill>
                <a:latin typeface="Roboto"/>
                <a:cs typeface="Roboto"/>
              </a:rPr>
              <a:t>test.</a:t>
            </a:r>
            <a:endParaRPr sz="1600" dirty="0">
              <a:latin typeface="Roboto"/>
              <a:cs typeface="Roboto"/>
            </a:endParaRPr>
          </a:p>
          <a:p>
            <a:pPr>
              <a:lnSpc>
                <a:spcPct val="100000"/>
              </a:lnSpc>
              <a:spcBef>
                <a:spcPts val="1610"/>
              </a:spcBef>
            </a:pPr>
            <a:endParaRPr sz="1600" dirty="0">
              <a:latin typeface="Roboto"/>
              <a:cs typeface="Roboto"/>
            </a:endParaRPr>
          </a:p>
          <a:p>
            <a:pPr marL="887094" algn="ctr">
              <a:lnSpc>
                <a:spcPct val="100000"/>
              </a:lnSpc>
            </a:pPr>
            <a:r>
              <a:rPr sz="4050" spc="-50" dirty="0">
                <a:solidFill>
                  <a:srgbClr val="3B3939"/>
                </a:solidFill>
                <a:latin typeface="Trebuchet MS"/>
                <a:cs typeface="Trebuchet MS"/>
              </a:rPr>
              <a:t>3</a:t>
            </a:r>
            <a:endParaRPr sz="4050" dirty="0">
              <a:latin typeface="Trebuchet MS"/>
              <a:cs typeface="Trebuchet MS"/>
            </a:endParaRPr>
          </a:p>
          <a:p>
            <a:pPr marL="887730" algn="ctr">
              <a:lnSpc>
                <a:spcPct val="100000"/>
              </a:lnSpc>
              <a:spcBef>
                <a:spcPts val="805"/>
              </a:spcBef>
            </a:pPr>
            <a:r>
              <a:rPr sz="2400" dirty="0">
                <a:solidFill>
                  <a:srgbClr val="3B3939"/>
                </a:solidFill>
                <a:latin typeface="Trebuchet MS"/>
                <a:cs typeface="Trebuchet MS"/>
              </a:rPr>
              <a:t>Remediation</a:t>
            </a:r>
            <a:r>
              <a:rPr sz="2400" spc="285" dirty="0">
                <a:solidFill>
                  <a:srgbClr val="3B3939"/>
                </a:solidFill>
                <a:latin typeface="Trebuchet MS"/>
                <a:cs typeface="Trebuchet MS"/>
              </a:rPr>
              <a:t> </a:t>
            </a:r>
            <a:r>
              <a:rPr sz="2400" spc="75" dirty="0">
                <a:solidFill>
                  <a:srgbClr val="3B3939"/>
                </a:solidFill>
                <a:latin typeface="Trebuchet MS"/>
                <a:cs typeface="Trebuchet MS"/>
              </a:rPr>
              <a:t>Recommendations</a:t>
            </a:r>
            <a:endParaRPr sz="2400" dirty="0">
              <a:latin typeface="Trebuchet MS"/>
              <a:cs typeface="Trebuchet MS"/>
            </a:endParaRPr>
          </a:p>
          <a:p>
            <a:pPr marL="1904364" marR="953769" indent="-55244" algn="just">
              <a:lnSpc>
                <a:spcPct val="104099"/>
              </a:lnSpc>
              <a:spcBef>
                <a:spcPts val="605"/>
              </a:spcBef>
            </a:pP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Specific</a:t>
            </a:r>
            <a:r>
              <a:rPr sz="1600" spc="-4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steps</a:t>
            </a:r>
            <a:r>
              <a:rPr sz="1600" spc="-5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to</a:t>
            </a:r>
            <a:r>
              <a:rPr sz="1600" spc="-5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mitigate</a:t>
            </a:r>
            <a:r>
              <a:rPr sz="1600" spc="-4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25" dirty="0">
                <a:solidFill>
                  <a:srgbClr val="3B3939"/>
                </a:solidFill>
                <a:latin typeface="Roboto"/>
                <a:cs typeface="Roboto"/>
              </a:rPr>
              <a:t>the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identified</a:t>
            </a:r>
            <a:r>
              <a:rPr sz="1600" spc="-1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20" dirty="0">
                <a:solidFill>
                  <a:srgbClr val="3B3939"/>
                </a:solidFill>
                <a:latin typeface="Roboto"/>
                <a:cs typeface="Roboto"/>
              </a:rPr>
              <a:t>vulnerabilities</a:t>
            </a:r>
            <a:r>
              <a:rPr sz="1600" spc="3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25" dirty="0">
                <a:solidFill>
                  <a:srgbClr val="3B3939"/>
                </a:solidFill>
                <a:latin typeface="Roboto"/>
                <a:cs typeface="Roboto"/>
              </a:rPr>
              <a:t>and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improve</a:t>
            </a:r>
            <a:r>
              <a:rPr sz="1600" spc="-6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network</a:t>
            </a:r>
            <a:r>
              <a:rPr sz="1600" spc="-6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security.</a:t>
            </a:r>
            <a:endParaRPr sz="1600" dirty="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75607" y="1452835"/>
            <a:ext cx="3926968" cy="392696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85825" rIns="0" bIns="0" rtlCol="0">
            <a:spAutoFit/>
          </a:bodyPr>
          <a:lstStyle/>
          <a:p>
            <a:pPr marL="4603115">
              <a:lnSpc>
                <a:spcPct val="100000"/>
              </a:lnSpc>
              <a:spcBef>
                <a:spcPts val="105"/>
              </a:spcBef>
            </a:pPr>
            <a:r>
              <a:rPr spc="250" dirty="0"/>
              <a:t>Scope</a:t>
            </a:r>
            <a:r>
              <a:rPr spc="-140" dirty="0"/>
              <a:t> </a:t>
            </a:r>
            <a:r>
              <a:rPr spc="140" dirty="0"/>
              <a:t>and</a:t>
            </a:r>
            <a:r>
              <a:rPr spc="-125" dirty="0"/>
              <a:t> </a:t>
            </a:r>
            <a:r>
              <a:rPr spc="190" dirty="0"/>
              <a:t>Types</a:t>
            </a:r>
            <a:r>
              <a:rPr spc="-140" dirty="0"/>
              <a:t> </a:t>
            </a:r>
            <a:r>
              <a:rPr dirty="0"/>
              <a:t>of</a:t>
            </a:r>
            <a:r>
              <a:rPr spc="-140" dirty="0"/>
              <a:t> </a:t>
            </a:r>
            <a:r>
              <a:rPr spc="60" dirty="0"/>
              <a:t>Pentest</a:t>
            </a:r>
          </a:p>
        </p:txBody>
      </p:sp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246312" y="1756244"/>
            <a:ext cx="446938" cy="472478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5221351" y="2320290"/>
            <a:ext cx="2945765" cy="10934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80" dirty="0">
                <a:solidFill>
                  <a:srgbClr val="3B3939"/>
                </a:solidFill>
                <a:latin typeface="Trebuchet MS"/>
                <a:cs typeface="Trebuchet MS"/>
              </a:rPr>
              <a:t>Black</a:t>
            </a:r>
            <a:r>
              <a:rPr sz="2400" spc="-95" dirty="0">
                <a:solidFill>
                  <a:srgbClr val="3B3939"/>
                </a:solidFill>
                <a:latin typeface="Trebuchet MS"/>
                <a:cs typeface="Trebuchet MS"/>
              </a:rPr>
              <a:t> </a:t>
            </a:r>
            <a:r>
              <a:rPr sz="2400" spc="100" dirty="0">
                <a:solidFill>
                  <a:srgbClr val="3B3939"/>
                </a:solidFill>
                <a:latin typeface="Trebuchet MS"/>
                <a:cs typeface="Trebuchet MS"/>
              </a:rPr>
              <a:t>Box</a:t>
            </a:r>
            <a:endParaRPr sz="2400" dirty="0">
              <a:latin typeface="Trebuchet MS"/>
              <a:cs typeface="Trebuchet MS"/>
            </a:endParaRPr>
          </a:p>
          <a:p>
            <a:pPr marL="12700" marR="5080">
              <a:lnSpc>
                <a:spcPct val="125000"/>
              </a:lnSpc>
              <a:spcBef>
                <a:spcPts val="730"/>
              </a:spcBef>
            </a:pP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No</a:t>
            </a:r>
            <a:r>
              <a:rPr sz="1600" spc="-5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prior</a:t>
            </a:r>
            <a:r>
              <a:rPr sz="1600" spc="-5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knowledge</a:t>
            </a:r>
            <a:r>
              <a:rPr sz="1600" spc="-3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of</a:t>
            </a:r>
            <a:r>
              <a:rPr sz="1600" spc="-3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the</a:t>
            </a:r>
            <a:r>
              <a:rPr sz="1600" spc="-4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target system.</a:t>
            </a:r>
            <a:endParaRPr sz="1600" dirty="0">
              <a:latin typeface="Roboto"/>
              <a:cs typeface="Roboto"/>
            </a:endParaRPr>
          </a:p>
        </p:txBody>
      </p:sp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523731" y="1800938"/>
            <a:ext cx="472478" cy="38309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8511920" y="2320290"/>
            <a:ext cx="2199640" cy="13982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60" dirty="0">
                <a:solidFill>
                  <a:srgbClr val="3B3939"/>
                </a:solidFill>
                <a:latin typeface="Trebuchet MS"/>
                <a:cs typeface="Trebuchet MS"/>
              </a:rPr>
              <a:t>White</a:t>
            </a:r>
            <a:r>
              <a:rPr sz="2400" spc="-100" dirty="0">
                <a:solidFill>
                  <a:srgbClr val="3B3939"/>
                </a:solidFill>
                <a:latin typeface="Trebuchet MS"/>
                <a:cs typeface="Trebuchet MS"/>
              </a:rPr>
              <a:t> </a:t>
            </a:r>
            <a:r>
              <a:rPr sz="2400" spc="100" dirty="0">
                <a:solidFill>
                  <a:srgbClr val="3B3939"/>
                </a:solidFill>
                <a:latin typeface="Trebuchet MS"/>
                <a:cs typeface="Trebuchet MS"/>
              </a:rPr>
              <a:t>Box</a:t>
            </a:r>
            <a:endParaRPr sz="2400" dirty="0">
              <a:latin typeface="Trebuchet MS"/>
              <a:cs typeface="Trebuchet MS"/>
            </a:endParaRPr>
          </a:p>
          <a:p>
            <a:pPr marL="12700" marR="5080">
              <a:lnSpc>
                <a:spcPct val="125000"/>
              </a:lnSpc>
              <a:spcBef>
                <a:spcPts val="730"/>
              </a:spcBef>
            </a:pP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Full</a:t>
            </a:r>
            <a:r>
              <a:rPr sz="1600" spc="-4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access</a:t>
            </a:r>
            <a:r>
              <a:rPr sz="1600" spc="-5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to</a:t>
            </a:r>
            <a:r>
              <a:rPr sz="1600" spc="-5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the</a:t>
            </a:r>
            <a:r>
              <a:rPr sz="1600" spc="-4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target </a:t>
            </a:r>
            <a:r>
              <a:rPr sz="1600" spc="-20" dirty="0">
                <a:solidFill>
                  <a:srgbClr val="3B3939"/>
                </a:solidFill>
                <a:latin typeface="Roboto"/>
                <a:cs typeface="Roboto"/>
              </a:rPr>
              <a:t>system's</a:t>
            </a:r>
            <a:r>
              <a:rPr sz="1600" spc="-4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code</a:t>
            </a:r>
            <a:r>
              <a:rPr sz="1600" spc="-25" dirty="0">
                <a:solidFill>
                  <a:srgbClr val="3B3939"/>
                </a:solidFill>
                <a:latin typeface="Roboto"/>
                <a:cs typeface="Roboto"/>
              </a:rPr>
              <a:t> and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documentation.</a:t>
            </a:r>
            <a:endParaRPr sz="1600" dirty="0">
              <a:latin typeface="Roboto"/>
              <a:cs typeface="Roboto"/>
            </a:endParaRPr>
          </a:p>
        </p:txBody>
      </p:sp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233542" y="4087690"/>
            <a:ext cx="472478" cy="293702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5221351" y="4562602"/>
            <a:ext cx="2850515" cy="13989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3B3939"/>
                </a:solidFill>
                <a:latin typeface="Trebuchet MS"/>
                <a:cs typeface="Trebuchet MS"/>
              </a:rPr>
              <a:t>Gray</a:t>
            </a:r>
            <a:r>
              <a:rPr sz="2400" spc="35" dirty="0">
                <a:solidFill>
                  <a:srgbClr val="3B3939"/>
                </a:solidFill>
                <a:latin typeface="Trebuchet MS"/>
                <a:cs typeface="Trebuchet MS"/>
              </a:rPr>
              <a:t> </a:t>
            </a:r>
            <a:r>
              <a:rPr sz="2400" spc="100" dirty="0">
                <a:solidFill>
                  <a:srgbClr val="3B3939"/>
                </a:solidFill>
                <a:latin typeface="Trebuchet MS"/>
                <a:cs typeface="Trebuchet MS"/>
              </a:rPr>
              <a:t>Box</a:t>
            </a:r>
            <a:endParaRPr sz="2400" dirty="0">
              <a:latin typeface="Trebuchet MS"/>
              <a:cs typeface="Trebuchet MS"/>
            </a:endParaRPr>
          </a:p>
          <a:p>
            <a:pPr marL="12700" marR="5080" algn="just">
              <a:lnSpc>
                <a:spcPct val="125099"/>
              </a:lnSpc>
              <a:spcBef>
                <a:spcPts val="730"/>
              </a:spcBef>
            </a:pP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Partial</a:t>
            </a:r>
            <a:r>
              <a:rPr sz="1600" spc="-5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knowledge</a:t>
            </a:r>
            <a:r>
              <a:rPr sz="1600" spc="-4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of</a:t>
            </a:r>
            <a:r>
              <a:rPr sz="1600" spc="-6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the</a:t>
            </a:r>
            <a:r>
              <a:rPr sz="1600" spc="-5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target system,</a:t>
            </a:r>
            <a:r>
              <a:rPr sz="1600" spc="-5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such</a:t>
            </a:r>
            <a:r>
              <a:rPr sz="1600" spc="-4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as</a:t>
            </a:r>
            <a:r>
              <a:rPr sz="1600" spc="-3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access</a:t>
            </a:r>
            <a:r>
              <a:rPr sz="1600" spc="-4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to</a:t>
            </a:r>
            <a:r>
              <a:rPr sz="1600" spc="-4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20" dirty="0">
                <a:solidFill>
                  <a:srgbClr val="3B3939"/>
                </a:solidFill>
                <a:latin typeface="Roboto"/>
                <a:cs typeface="Roboto"/>
              </a:rPr>
              <a:t>user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accounts.</a:t>
            </a:r>
            <a:endParaRPr sz="1600" dirty="0">
              <a:latin typeface="Roboto"/>
              <a:cs typeface="Roboto"/>
            </a:endParaRPr>
          </a:p>
        </p:txBody>
      </p:sp>
      <p:pic>
        <p:nvPicPr>
          <p:cNvPr id="10" name="object 1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523731" y="4042996"/>
            <a:ext cx="472478" cy="383090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8511920" y="4562602"/>
            <a:ext cx="2731770" cy="10941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rgbClr val="3B3939"/>
                </a:solidFill>
                <a:latin typeface="Trebuchet MS"/>
                <a:cs typeface="Trebuchet MS"/>
              </a:rPr>
              <a:t>External/Internal</a:t>
            </a:r>
            <a:endParaRPr sz="2400" dirty="0">
              <a:latin typeface="Trebuchet MS"/>
              <a:cs typeface="Trebuchet MS"/>
            </a:endParaRPr>
          </a:p>
          <a:p>
            <a:pPr marL="12700" marR="5080">
              <a:lnSpc>
                <a:spcPct val="125099"/>
              </a:lnSpc>
              <a:spcBef>
                <a:spcPts val="730"/>
              </a:spcBef>
            </a:pP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Testing</a:t>
            </a:r>
            <a:r>
              <a:rPr sz="1600" spc="-3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from</a:t>
            </a:r>
            <a:r>
              <a:rPr sz="1600" spc="-3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outside</a:t>
            </a:r>
            <a:r>
              <a:rPr sz="1600" spc="-3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or</a:t>
            </a:r>
            <a:r>
              <a:rPr sz="1600" spc="-4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inside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the</a:t>
            </a:r>
            <a:r>
              <a:rPr sz="1600" spc="-4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20" dirty="0">
                <a:solidFill>
                  <a:srgbClr val="3B3939"/>
                </a:solidFill>
                <a:latin typeface="Roboto"/>
                <a:cs typeface="Roboto"/>
              </a:rPr>
              <a:t>organization's</a:t>
            </a:r>
            <a:r>
              <a:rPr sz="1600" spc="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network.</a:t>
            </a:r>
            <a:endParaRPr sz="1600" dirty="0">
              <a:latin typeface="Roboto"/>
              <a:cs typeface="Roboto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dt" sz="half" idx="6"/>
          </p:nvPr>
        </p:nvSpPr>
        <p:spPr>
          <a:xfrm>
            <a:off x="10881994" y="6351422"/>
            <a:ext cx="487679" cy="3334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640"/>
              </a:lnSpc>
            </a:pPr>
            <a:r>
              <a:rPr spc="-325" dirty="0"/>
              <a:t>202</a:t>
            </a:r>
            <a:r>
              <a:rPr lang="en-US" spc="-325" dirty="0"/>
              <a:t>4</a:t>
            </a:r>
            <a:endParaRPr spc="-325" dirty="0"/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881994" y="6351422"/>
            <a:ext cx="487680" cy="3657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640"/>
              </a:lnSpc>
            </a:pPr>
            <a:r>
              <a:rPr sz="2400" spc="-325" dirty="0">
                <a:solidFill>
                  <a:srgbClr val="112C49"/>
                </a:solidFill>
                <a:latin typeface="Trebuchet MS"/>
                <a:cs typeface="Trebuchet MS"/>
              </a:rPr>
              <a:t>2022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0825353" y="6294686"/>
            <a:ext cx="755650" cy="523240"/>
          </a:xfrm>
          <a:custGeom>
            <a:avLst/>
            <a:gdLst/>
            <a:ahLst/>
            <a:cxnLst/>
            <a:rect l="l" t="t" r="r" b="b"/>
            <a:pathLst>
              <a:path w="755650" h="523240">
                <a:moveTo>
                  <a:pt x="755332" y="0"/>
                </a:moveTo>
                <a:lnTo>
                  <a:pt x="0" y="0"/>
                </a:lnTo>
                <a:lnTo>
                  <a:pt x="0" y="523214"/>
                </a:lnTo>
                <a:lnTo>
                  <a:pt x="755332" y="523214"/>
                </a:lnTo>
                <a:lnTo>
                  <a:pt x="75533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0918190" y="6334505"/>
            <a:ext cx="567055" cy="4267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075"/>
              </a:lnSpc>
            </a:pPr>
            <a:r>
              <a:rPr sz="2800" spc="-380" dirty="0">
                <a:solidFill>
                  <a:srgbClr val="112C49"/>
                </a:solidFill>
                <a:latin typeface="Trebuchet MS"/>
                <a:cs typeface="Trebuchet MS"/>
              </a:rPr>
              <a:t>2024</a:t>
            </a:r>
            <a:endParaRPr sz="2800">
              <a:latin typeface="Trebuchet MS"/>
              <a:cs typeface="Trebuchet MS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0" y="25"/>
            <a:ext cx="12192000" cy="6856730"/>
            <a:chOff x="0" y="25"/>
            <a:chExt cx="12192000" cy="6856730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25"/>
              <a:ext cx="12191999" cy="6856602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0052812" y="6471359"/>
              <a:ext cx="1336040" cy="277495"/>
            </a:xfrm>
            <a:custGeom>
              <a:avLst/>
              <a:gdLst/>
              <a:ahLst/>
              <a:cxnLst/>
              <a:rect l="l" t="t" r="r" b="b"/>
              <a:pathLst>
                <a:path w="1336040" h="277495">
                  <a:moveTo>
                    <a:pt x="1335658" y="0"/>
                  </a:moveTo>
                  <a:lnTo>
                    <a:pt x="0" y="0"/>
                  </a:lnTo>
                  <a:lnTo>
                    <a:pt x="0" y="276999"/>
                  </a:lnTo>
                  <a:lnTo>
                    <a:pt x="1335658" y="276999"/>
                  </a:lnTo>
                  <a:lnTo>
                    <a:pt x="1335658" y="0"/>
                  </a:lnTo>
                  <a:close/>
                </a:path>
              </a:pathLst>
            </a:custGeom>
            <a:solidFill>
              <a:srgbClr val="6E9F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9956419" y="6471360"/>
            <a:ext cx="1337817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Bahnschrift"/>
                <a:cs typeface="Bahnschrift"/>
              </a:rPr>
              <a:t>©</a:t>
            </a:r>
            <a:r>
              <a:rPr sz="1200" spc="70" dirty="0">
                <a:solidFill>
                  <a:srgbClr val="FFFFFF"/>
                </a:solidFill>
                <a:latin typeface="Bahnschrift"/>
                <a:cs typeface="Bahnschrift"/>
              </a:rPr>
              <a:t> </a:t>
            </a:r>
            <a:r>
              <a:rPr sz="1200" dirty="0">
                <a:solidFill>
                  <a:srgbClr val="FFFFFF"/>
                </a:solidFill>
                <a:latin typeface="Bahnschrift"/>
                <a:cs typeface="Bahnschrift"/>
              </a:rPr>
              <a:t>2024</a:t>
            </a:r>
            <a:r>
              <a:rPr sz="1200" spc="85" dirty="0">
                <a:solidFill>
                  <a:srgbClr val="FFFFFF"/>
                </a:solidFill>
                <a:latin typeface="Bahnschrift"/>
                <a:cs typeface="Bahnschrift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Bahnschrift"/>
                <a:cs typeface="Bahnschrift"/>
              </a:rPr>
              <a:t>INIXINDO</a:t>
            </a:r>
            <a:endParaRPr sz="1200" dirty="0">
              <a:latin typeface="Bahnschrift"/>
              <a:cs typeface="Bahnschrift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910844" y="2718257"/>
            <a:ext cx="8709660" cy="2240280"/>
          </a:xfrm>
          <a:prstGeom prst="rect">
            <a:avLst/>
          </a:prstGeom>
        </p:spPr>
        <p:txBody>
          <a:bodyPr vert="horz" wrap="square" lIns="0" tIns="116205" rIns="0" bIns="0" rtlCol="0">
            <a:spAutoFit/>
          </a:bodyPr>
          <a:lstStyle/>
          <a:p>
            <a:pPr marL="12700" marR="5080">
              <a:lnSpc>
                <a:spcPts val="6480"/>
              </a:lnSpc>
              <a:spcBef>
                <a:spcPts val="915"/>
              </a:spcBef>
            </a:pPr>
            <a:r>
              <a:rPr sz="6000" dirty="0">
                <a:solidFill>
                  <a:srgbClr val="FFFFFF"/>
                </a:solidFill>
                <a:latin typeface="Calibri Light"/>
                <a:cs typeface="Calibri Light"/>
              </a:rPr>
              <a:t>Report</a:t>
            </a:r>
            <a:r>
              <a:rPr sz="6000" spc="-17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6000" dirty="0">
                <a:solidFill>
                  <a:srgbClr val="FFFFFF"/>
                </a:solidFill>
                <a:latin typeface="Calibri Light"/>
                <a:cs typeface="Calibri Light"/>
              </a:rPr>
              <a:t>Writing</a:t>
            </a:r>
            <a:r>
              <a:rPr sz="6000" spc="-165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6000" dirty="0">
                <a:solidFill>
                  <a:srgbClr val="FFFFFF"/>
                </a:solidFill>
                <a:latin typeface="Calibri Light"/>
                <a:cs typeface="Calibri Light"/>
              </a:rPr>
              <a:t>and</a:t>
            </a:r>
            <a:r>
              <a:rPr sz="6000" spc="-165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6000" dirty="0">
                <a:solidFill>
                  <a:srgbClr val="FFFFFF"/>
                </a:solidFill>
                <a:latin typeface="Calibri Light"/>
                <a:cs typeface="Calibri Light"/>
              </a:rPr>
              <a:t>Post</a:t>
            </a:r>
            <a:r>
              <a:rPr sz="6000" spc="-165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6000" spc="-505" dirty="0">
                <a:solidFill>
                  <a:srgbClr val="FFFFFF"/>
                </a:solidFill>
                <a:latin typeface="Calibri Light"/>
                <a:cs typeface="Calibri Light"/>
              </a:rPr>
              <a:t>T</a:t>
            </a:r>
            <a:r>
              <a:rPr sz="6000" spc="30" dirty="0">
                <a:solidFill>
                  <a:srgbClr val="FFFFFF"/>
                </a:solidFill>
                <a:latin typeface="Calibri Light"/>
                <a:cs typeface="Calibri Light"/>
              </a:rPr>
              <a:t>e</a:t>
            </a:r>
            <a:r>
              <a:rPr sz="6000" spc="-55" dirty="0">
                <a:solidFill>
                  <a:srgbClr val="FFFFFF"/>
                </a:solidFill>
                <a:latin typeface="Calibri Light"/>
                <a:cs typeface="Calibri Light"/>
              </a:rPr>
              <a:t>s</a:t>
            </a:r>
            <a:r>
              <a:rPr sz="6000" spc="30" dirty="0">
                <a:solidFill>
                  <a:srgbClr val="FFFFFF"/>
                </a:solidFill>
                <a:latin typeface="Calibri Light"/>
                <a:cs typeface="Calibri Light"/>
              </a:rPr>
              <a:t>t</a:t>
            </a:r>
            <a:r>
              <a:rPr sz="6000" spc="-125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6000" spc="-10" dirty="0">
                <a:solidFill>
                  <a:srgbClr val="FFFFFF"/>
                </a:solidFill>
                <a:latin typeface="Calibri Light"/>
                <a:cs typeface="Calibri Light"/>
              </a:rPr>
              <a:t>Actions</a:t>
            </a:r>
            <a:endParaRPr sz="6000" dirty="0">
              <a:latin typeface="Calibri Light"/>
              <a:cs typeface="Calibri Light"/>
            </a:endParaRPr>
          </a:p>
          <a:p>
            <a:pPr marL="12700">
              <a:lnSpc>
                <a:spcPct val="100000"/>
              </a:lnSpc>
              <a:spcBef>
                <a:spcPts val="780"/>
              </a:spcBef>
            </a:pP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Chapter</a:t>
            </a:r>
            <a:r>
              <a:rPr sz="2400" spc="-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12.</a:t>
            </a:r>
            <a:endParaRPr sz="24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825353" y="6294686"/>
            <a:ext cx="755650" cy="523240"/>
          </a:xfrm>
          <a:custGeom>
            <a:avLst/>
            <a:gdLst/>
            <a:ahLst/>
            <a:cxnLst/>
            <a:rect l="l" t="t" r="r" b="b"/>
            <a:pathLst>
              <a:path w="755650" h="523240">
                <a:moveTo>
                  <a:pt x="755332" y="0"/>
                </a:moveTo>
                <a:lnTo>
                  <a:pt x="0" y="0"/>
                </a:lnTo>
                <a:lnTo>
                  <a:pt x="0" y="523214"/>
                </a:lnTo>
                <a:lnTo>
                  <a:pt x="755332" y="523214"/>
                </a:lnTo>
                <a:lnTo>
                  <a:pt x="75533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3350" y="-1"/>
            <a:ext cx="4438649" cy="528319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221351" y="2350135"/>
            <a:ext cx="4282440" cy="1174750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2700" marR="5080">
              <a:lnSpc>
                <a:spcPts val="4600"/>
              </a:lnSpc>
              <a:spcBef>
                <a:spcPts val="45"/>
              </a:spcBef>
            </a:pPr>
            <a:r>
              <a:rPr sz="3700" dirty="0">
                <a:solidFill>
                  <a:srgbClr val="1B1B27"/>
                </a:solidFill>
                <a:latin typeface="Trebuchet MS"/>
                <a:cs typeface="Trebuchet MS"/>
              </a:rPr>
              <a:t>Penetration</a:t>
            </a:r>
            <a:r>
              <a:rPr sz="3700" spc="50" dirty="0">
                <a:solidFill>
                  <a:srgbClr val="1B1B27"/>
                </a:solidFill>
                <a:latin typeface="Trebuchet MS"/>
                <a:cs typeface="Trebuchet MS"/>
              </a:rPr>
              <a:t> </a:t>
            </a:r>
            <a:r>
              <a:rPr sz="3700" spc="75" dirty="0">
                <a:solidFill>
                  <a:srgbClr val="1B1B27"/>
                </a:solidFill>
                <a:latin typeface="Trebuchet MS"/>
                <a:cs typeface="Trebuchet MS"/>
              </a:rPr>
              <a:t>Testing </a:t>
            </a:r>
            <a:r>
              <a:rPr sz="3700" spc="70" dirty="0">
                <a:solidFill>
                  <a:srgbClr val="1B1B27"/>
                </a:solidFill>
                <a:latin typeface="Trebuchet MS"/>
                <a:cs typeface="Trebuchet MS"/>
              </a:rPr>
              <a:t>Deliverables</a:t>
            </a:r>
            <a:endParaRPr sz="3700" dirty="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xfrm>
            <a:off x="10881994" y="6351422"/>
            <a:ext cx="487679" cy="3334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640"/>
              </a:lnSpc>
            </a:pPr>
            <a:r>
              <a:rPr spc="-325" dirty="0"/>
              <a:t>202</a:t>
            </a:r>
            <a:r>
              <a:rPr lang="en-US" spc="-325" dirty="0"/>
              <a:t>4</a:t>
            </a:r>
            <a:endParaRPr spc="-325" dirty="0"/>
          </a:p>
        </p:txBody>
      </p:sp>
      <p:sp>
        <p:nvSpPr>
          <p:cNvPr id="5" name="object 5"/>
          <p:cNvSpPr txBox="1"/>
          <p:nvPr/>
        </p:nvSpPr>
        <p:spPr>
          <a:xfrm>
            <a:off x="5221351" y="3816477"/>
            <a:ext cx="631634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1100"/>
              </a:lnSpc>
              <a:spcBef>
                <a:spcPts val="100"/>
              </a:spcBef>
            </a:pPr>
            <a:r>
              <a:rPr sz="1800" dirty="0">
                <a:solidFill>
                  <a:srgbClr val="3B3939"/>
                </a:solidFill>
                <a:latin typeface="Roboto"/>
                <a:cs typeface="Roboto"/>
              </a:rPr>
              <a:t>This</a:t>
            </a:r>
            <a:r>
              <a:rPr sz="1800" spc="-5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800" spc="-10" dirty="0">
                <a:solidFill>
                  <a:srgbClr val="3B3939"/>
                </a:solidFill>
                <a:latin typeface="Roboto"/>
                <a:cs typeface="Roboto"/>
              </a:rPr>
              <a:t>presentation</a:t>
            </a:r>
            <a:r>
              <a:rPr sz="1800" spc="-6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800" dirty="0">
                <a:solidFill>
                  <a:srgbClr val="3B3939"/>
                </a:solidFill>
                <a:latin typeface="Roboto"/>
                <a:cs typeface="Roboto"/>
              </a:rPr>
              <a:t>will</a:t>
            </a:r>
            <a:r>
              <a:rPr sz="1800" spc="-4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800" dirty="0">
                <a:solidFill>
                  <a:srgbClr val="3B3939"/>
                </a:solidFill>
                <a:latin typeface="Roboto"/>
                <a:cs typeface="Roboto"/>
              </a:rPr>
              <a:t>cover</a:t>
            </a:r>
            <a:r>
              <a:rPr sz="1800" spc="-6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800" dirty="0">
                <a:solidFill>
                  <a:srgbClr val="3B3939"/>
                </a:solidFill>
                <a:latin typeface="Roboto"/>
                <a:cs typeface="Roboto"/>
              </a:rPr>
              <a:t>key</a:t>
            </a:r>
            <a:r>
              <a:rPr sz="1800" spc="-6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800" spc="-10" dirty="0">
                <a:solidFill>
                  <a:srgbClr val="3B3939"/>
                </a:solidFill>
                <a:latin typeface="Roboto"/>
                <a:cs typeface="Roboto"/>
              </a:rPr>
              <a:t>aspects</a:t>
            </a:r>
            <a:r>
              <a:rPr sz="1800" spc="-6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800" dirty="0">
                <a:solidFill>
                  <a:srgbClr val="3B3939"/>
                </a:solidFill>
                <a:latin typeface="Roboto"/>
                <a:cs typeface="Roboto"/>
              </a:rPr>
              <a:t>of</a:t>
            </a:r>
            <a:r>
              <a:rPr sz="1800" spc="-5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800" spc="-10" dirty="0">
                <a:solidFill>
                  <a:srgbClr val="3B3939"/>
                </a:solidFill>
                <a:latin typeface="Roboto"/>
                <a:cs typeface="Roboto"/>
              </a:rPr>
              <a:t>penetration</a:t>
            </a:r>
            <a:r>
              <a:rPr sz="1800" spc="-6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800" spc="-10" dirty="0">
                <a:solidFill>
                  <a:srgbClr val="3B3939"/>
                </a:solidFill>
                <a:latin typeface="Roboto"/>
                <a:cs typeface="Roboto"/>
              </a:rPr>
              <a:t>testing deliverables</a:t>
            </a:r>
            <a:r>
              <a:rPr sz="1800" spc="-5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800" dirty="0">
                <a:solidFill>
                  <a:srgbClr val="3B3939"/>
                </a:solidFill>
                <a:latin typeface="Roboto"/>
                <a:cs typeface="Roboto"/>
              </a:rPr>
              <a:t>and</a:t>
            </a:r>
            <a:r>
              <a:rPr sz="1800" spc="-2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800" spc="-10" dirty="0">
                <a:solidFill>
                  <a:srgbClr val="3B3939"/>
                </a:solidFill>
                <a:latin typeface="Roboto"/>
                <a:cs typeface="Roboto"/>
              </a:rPr>
              <a:t>reporting.</a:t>
            </a:r>
            <a:endParaRPr sz="1800" dirty="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49020" y="1921255"/>
            <a:ext cx="8385809" cy="5905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75" dirty="0"/>
              <a:t>Goal</a:t>
            </a:r>
            <a:r>
              <a:rPr spc="-110" dirty="0"/>
              <a:t> </a:t>
            </a:r>
            <a:r>
              <a:rPr dirty="0"/>
              <a:t>of</a:t>
            </a:r>
            <a:r>
              <a:rPr spc="-85" dirty="0"/>
              <a:t> </a:t>
            </a:r>
            <a:r>
              <a:rPr dirty="0"/>
              <a:t>the</a:t>
            </a:r>
            <a:r>
              <a:rPr spc="-105" dirty="0"/>
              <a:t> </a:t>
            </a:r>
            <a:r>
              <a:rPr dirty="0"/>
              <a:t>Penetration</a:t>
            </a:r>
            <a:r>
              <a:rPr spc="-90" dirty="0"/>
              <a:t> </a:t>
            </a:r>
            <a:r>
              <a:rPr spc="85" dirty="0"/>
              <a:t>Testing</a:t>
            </a:r>
            <a:r>
              <a:rPr spc="-95" dirty="0"/>
              <a:t> </a:t>
            </a:r>
            <a:r>
              <a:rPr spc="60" dirty="0"/>
              <a:t>Report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xfrm>
            <a:off x="10881994" y="6351422"/>
            <a:ext cx="487679" cy="3334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640"/>
              </a:lnSpc>
            </a:pPr>
            <a:r>
              <a:rPr spc="-325" dirty="0"/>
              <a:t>202</a:t>
            </a:r>
            <a:r>
              <a:rPr lang="en-US" spc="-325" dirty="0"/>
              <a:t>4</a:t>
            </a:r>
            <a:endParaRPr spc="-325" dirty="0"/>
          </a:p>
        </p:txBody>
      </p:sp>
      <p:sp>
        <p:nvSpPr>
          <p:cNvPr id="3" name="object 3"/>
          <p:cNvSpPr txBox="1"/>
          <p:nvPr/>
        </p:nvSpPr>
        <p:spPr>
          <a:xfrm>
            <a:off x="649020" y="2930728"/>
            <a:ext cx="3287395" cy="14744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100"/>
              </a:spcBef>
            </a:pPr>
            <a:r>
              <a:rPr sz="2400" spc="80" dirty="0">
                <a:solidFill>
                  <a:srgbClr val="1B1B27"/>
                </a:solidFill>
                <a:latin typeface="Trebuchet MS"/>
                <a:cs typeface="Trebuchet MS"/>
              </a:rPr>
              <a:t>Communicate</a:t>
            </a:r>
            <a:r>
              <a:rPr sz="2400" spc="-140" dirty="0">
                <a:solidFill>
                  <a:srgbClr val="1B1B27"/>
                </a:solidFill>
                <a:latin typeface="Trebuchet MS"/>
                <a:cs typeface="Trebuchet MS"/>
              </a:rPr>
              <a:t> </a:t>
            </a:r>
            <a:r>
              <a:rPr sz="2400" spc="60" dirty="0">
                <a:solidFill>
                  <a:srgbClr val="1B1B27"/>
                </a:solidFill>
                <a:latin typeface="Trebuchet MS"/>
                <a:cs typeface="Trebuchet MS"/>
              </a:rPr>
              <a:t>Findings</a:t>
            </a:r>
            <a:endParaRPr sz="2400" dirty="0">
              <a:latin typeface="Trebuchet MS"/>
              <a:cs typeface="Trebuchet MS"/>
            </a:endParaRPr>
          </a:p>
          <a:p>
            <a:pPr marL="12700" marR="26034" algn="just">
              <a:lnSpc>
                <a:spcPct val="125000"/>
              </a:lnSpc>
              <a:spcBef>
                <a:spcPts val="1330"/>
              </a:spcBef>
            </a:pP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Clearly</a:t>
            </a:r>
            <a:r>
              <a:rPr sz="1600" spc="-4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and</a:t>
            </a:r>
            <a:r>
              <a:rPr sz="1600" spc="-20" dirty="0">
                <a:solidFill>
                  <a:srgbClr val="3B3939"/>
                </a:solidFill>
                <a:latin typeface="Roboto"/>
                <a:cs typeface="Roboto"/>
              </a:rPr>
              <a:t> concisely</a:t>
            </a:r>
            <a:r>
              <a:rPr sz="1600" spc="-4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communicate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the</a:t>
            </a:r>
            <a:r>
              <a:rPr sz="1600" spc="-4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results</a:t>
            </a:r>
            <a:r>
              <a:rPr sz="1600" spc="-5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of</a:t>
            </a:r>
            <a:r>
              <a:rPr sz="1600" spc="-3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the</a:t>
            </a:r>
            <a:r>
              <a:rPr sz="1600" spc="-5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penetration</a:t>
            </a:r>
            <a:r>
              <a:rPr sz="1600" spc="-2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test</a:t>
            </a:r>
            <a:r>
              <a:rPr sz="1600" spc="-5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25" dirty="0">
                <a:solidFill>
                  <a:srgbClr val="3B3939"/>
                </a:solidFill>
                <a:latin typeface="Roboto"/>
                <a:cs typeface="Roboto"/>
              </a:rPr>
              <a:t>to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the</a:t>
            </a:r>
            <a:r>
              <a:rPr sz="1600" spc="-5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client.</a:t>
            </a:r>
            <a:endParaRPr sz="1600" dirty="0">
              <a:latin typeface="Roboto"/>
              <a:cs typeface="Robot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170679" y="2952064"/>
            <a:ext cx="3855720" cy="14535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B1B27"/>
                </a:solidFill>
                <a:latin typeface="Trebuchet MS"/>
                <a:cs typeface="Trebuchet MS"/>
              </a:rPr>
              <a:t>Provide</a:t>
            </a:r>
            <a:r>
              <a:rPr sz="2400" spc="220" dirty="0">
                <a:solidFill>
                  <a:srgbClr val="1B1B27"/>
                </a:solidFill>
                <a:latin typeface="Trebuchet MS"/>
                <a:cs typeface="Trebuchet MS"/>
              </a:rPr>
              <a:t> </a:t>
            </a:r>
            <a:r>
              <a:rPr sz="2400" dirty="0">
                <a:solidFill>
                  <a:srgbClr val="1B1B27"/>
                </a:solidFill>
                <a:latin typeface="Trebuchet MS"/>
                <a:cs typeface="Trebuchet MS"/>
              </a:rPr>
              <a:t>Actionable</a:t>
            </a:r>
            <a:r>
              <a:rPr sz="2400" spc="245" dirty="0">
                <a:solidFill>
                  <a:srgbClr val="1B1B27"/>
                </a:solidFill>
                <a:latin typeface="Trebuchet MS"/>
                <a:cs typeface="Trebuchet MS"/>
              </a:rPr>
              <a:t> </a:t>
            </a:r>
            <a:r>
              <a:rPr sz="2400" spc="45" dirty="0">
                <a:solidFill>
                  <a:srgbClr val="1B1B27"/>
                </a:solidFill>
                <a:latin typeface="Trebuchet MS"/>
                <a:cs typeface="Trebuchet MS"/>
              </a:rPr>
              <a:t>Insights</a:t>
            </a:r>
            <a:endParaRPr sz="2400" dirty="0">
              <a:latin typeface="Trebuchet MS"/>
              <a:cs typeface="Trebuchet MS"/>
            </a:endParaRPr>
          </a:p>
          <a:p>
            <a:pPr marL="273685" marR="570230">
              <a:lnSpc>
                <a:spcPct val="125000"/>
              </a:lnSpc>
              <a:spcBef>
                <a:spcPts val="1160"/>
              </a:spcBef>
            </a:pP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Present</a:t>
            </a:r>
            <a:r>
              <a:rPr sz="1600" spc="-5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the</a:t>
            </a:r>
            <a:r>
              <a:rPr sz="1600" spc="-6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findings</a:t>
            </a:r>
            <a:r>
              <a:rPr sz="1600" spc="-1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in</a:t>
            </a:r>
            <a:r>
              <a:rPr sz="1600" spc="-4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a</a:t>
            </a:r>
            <a:r>
              <a:rPr sz="1600" spc="-5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way</a:t>
            </a:r>
            <a:r>
              <a:rPr sz="1600" spc="-4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20" dirty="0">
                <a:solidFill>
                  <a:srgbClr val="3B3939"/>
                </a:solidFill>
                <a:latin typeface="Roboto"/>
                <a:cs typeface="Roboto"/>
              </a:rPr>
              <a:t>that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enables</a:t>
            </a:r>
            <a:r>
              <a:rPr sz="1600" spc="-5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the</a:t>
            </a:r>
            <a:r>
              <a:rPr sz="1600" spc="-6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client</a:t>
            </a:r>
            <a:r>
              <a:rPr sz="1600" spc="-6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to</a:t>
            </a:r>
            <a:r>
              <a:rPr sz="1600" spc="-7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20" dirty="0">
                <a:solidFill>
                  <a:srgbClr val="3B3939"/>
                </a:solidFill>
                <a:latin typeface="Roboto"/>
                <a:cs typeface="Roboto"/>
              </a:rPr>
              <a:t>take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appropriate</a:t>
            </a:r>
            <a:r>
              <a:rPr sz="1600" spc="-4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action.</a:t>
            </a:r>
            <a:endParaRPr sz="1600" dirty="0">
              <a:latin typeface="Roboto"/>
              <a:cs typeface="Roboto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215121" y="2952064"/>
            <a:ext cx="3652520" cy="175831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95" dirty="0">
                <a:solidFill>
                  <a:srgbClr val="1B1B27"/>
                </a:solidFill>
                <a:latin typeface="Trebuchet MS"/>
                <a:cs typeface="Trebuchet MS"/>
              </a:rPr>
              <a:t>Enhance</a:t>
            </a:r>
            <a:r>
              <a:rPr sz="2400" spc="25" dirty="0">
                <a:solidFill>
                  <a:srgbClr val="1B1B27"/>
                </a:solidFill>
                <a:latin typeface="Trebuchet MS"/>
                <a:cs typeface="Trebuchet MS"/>
              </a:rPr>
              <a:t> </a:t>
            </a:r>
            <a:r>
              <a:rPr sz="2400" dirty="0">
                <a:solidFill>
                  <a:srgbClr val="1B1B27"/>
                </a:solidFill>
                <a:latin typeface="Trebuchet MS"/>
                <a:cs typeface="Trebuchet MS"/>
              </a:rPr>
              <a:t>Security</a:t>
            </a:r>
            <a:r>
              <a:rPr sz="2400" spc="50" dirty="0">
                <a:solidFill>
                  <a:srgbClr val="1B1B27"/>
                </a:solidFill>
                <a:latin typeface="Trebuchet MS"/>
                <a:cs typeface="Trebuchet MS"/>
              </a:rPr>
              <a:t> </a:t>
            </a:r>
            <a:r>
              <a:rPr sz="2400" spc="45" dirty="0">
                <a:solidFill>
                  <a:srgbClr val="1B1B27"/>
                </a:solidFill>
                <a:latin typeface="Trebuchet MS"/>
                <a:cs typeface="Trebuchet MS"/>
              </a:rPr>
              <a:t>Posture</a:t>
            </a:r>
            <a:endParaRPr sz="2400" dirty="0">
              <a:latin typeface="Trebuchet MS"/>
              <a:cs typeface="Trebuchet MS"/>
            </a:endParaRPr>
          </a:p>
          <a:p>
            <a:pPr marL="12700" marR="450215">
              <a:lnSpc>
                <a:spcPct val="125000"/>
              </a:lnSpc>
              <a:spcBef>
                <a:spcPts val="1160"/>
              </a:spcBef>
            </a:pP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Help</a:t>
            </a:r>
            <a:r>
              <a:rPr sz="1600" spc="-7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the</a:t>
            </a:r>
            <a:r>
              <a:rPr sz="1600" spc="-6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client</a:t>
            </a:r>
            <a:r>
              <a:rPr sz="1600" spc="-6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improve</a:t>
            </a:r>
            <a:r>
              <a:rPr sz="1600" spc="-6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their</a:t>
            </a:r>
            <a:r>
              <a:rPr sz="1600" spc="-6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overall </a:t>
            </a:r>
            <a:r>
              <a:rPr sz="1600" spc="-20" dirty="0">
                <a:solidFill>
                  <a:srgbClr val="3B3939"/>
                </a:solidFill>
                <a:latin typeface="Roboto"/>
                <a:cs typeface="Roboto"/>
              </a:rPr>
              <a:t>security</a:t>
            </a:r>
            <a:r>
              <a:rPr sz="1600" spc="-5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posture</a:t>
            </a:r>
            <a:r>
              <a:rPr sz="1600" spc="-6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by</a:t>
            </a:r>
            <a:r>
              <a:rPr sz="1600" spc="-4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identifying </a:t>
            </a:r>
            <a:r>
              <a:rPr sz="1600" spc="-20" dirty="0">
                <a:solidFill>
                  <a:srgbClr val="3B3939"/>
                </a:solidFill>
                <a:latin typeface="Roboto"/>
                <a:cs typeface="Roboto"/>
              </a:rPr>
              <a:t>vulnerabilities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and</a:t>
            </a:r>
            <a:r>
              <a:rPr sz="1600" spc="-2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recommending remediation</a:t>
            </a:r>
            <a:r>
              <a:rPr sz="1600" spc="-5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steps.</a:t>
            </a:r>
            <a:endParaRPr sz="1600" dirty="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-1"/>
            <a:ext cx="4571999" cy="68579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221351" y="1002283"/>
            <a:ext cx="6298565" cy="1174750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2700" marR="5080">
              <a:lnSpc>
                <a:spcPts val="4600"/>
              </a:lnSpc>
              <a:spcBef>
                <a:spcPts val="45"/>
              </a:spcBef>
            </a:pPr>
            <a:r>
              <a:rPr spc="190" dirty="0"/>
              <a:t>Types</a:t>
            </a:r>
            <a:r>
              <a:rPr spc="-75" dirty="0"/>
              <a:t> </a:t>
            </a:r>
            <a:r>
              <a:rPr dirty="0"/>
              <a:t>of</a:t>
            </a:r>
            <a:r>
              <a:rPr spc="-65" dirty="0"/>
              <a:t> </a:t>
            </a:r>
            <a:r>
              <a:rPr dirty="0"/>
              <a:t>Penetration</a:t>
            </a:r>
            <a:r>
              <a:rPr spc="-50" dirty="0"/>
              <a:t> </a:t>
            </a:r>
            <a:r>
              <a:rPr spc="75" dirty="0"/>
              <a:t>Testing </a:t>
            </a:r>
            <a:r>
              <a:rPr spc="90" dirty="0"/>
              <a:t>Reports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5229733" y="2507614"/>
            <a:ext cx="3061970" cy="1714500"/>
            <a:chOff x="5229733" y="2507614"/>
            <a:chExt cx="3061970" cy="1714500"/>
          </a:xfrm>
        </p:grpSpPr>
        <p:sp>
          <p:nvSpPr>
            <p:cNvPr id="5" name="object 5"/>
            <p:cNvSpPr/>
            <p:nvPr/>
          </p:nvSpPr>
          <p:spPr>
            <a:xfrm>
              <a:off x="5233543" y="2511424"/>
              <a:ext cx="3054350" cy="1706880"/>
            </a:xfrm>
            <a:custGeom>
              <a:avLst/>
              <a:gdLst/>
              <a:ahLst/>
              <a:cxnLst/>
              <a:rect l="l" t="t" r="r" b="b"/>
              <a:pathLst>
                <a:path w="3054350" h="1706879">
                  <a:moveTo>
                    <a:pt x="2974593" y="0"/>
                  </a:moveTo>
                  <a:lnTo>
                    <a:pt x="79375" y="0"/>
                  </a:lnTo>
                  <a:lnTo>
                    <a:pt x="48434" y="6240"/>
                  </a:lnTo>
                  <a:lnTo>
                    <a:pt x="23209" y="23256"/>
                  </a:lnTo>
                  <a:lnTo>
                    <a:pt x="6223" y="48488"/>
                  </a:lnTo>
                  <a:lnTo>
                    <a:pt x="0" y="79375"/>
                  </a:lnTo>
                  <a:lnTo>
                    <a:pt x="0" y="1627251"/>
                  </a:lnTo>
                  <a:lnTo>
                    <a:pt x="6223" y="1658137"/>
                  </a:lnTo>
                  <a:lnTo>
                    <a:pt x="23209" y="1683369"/>
                  </a:lnTo>
                  <a:lnTo>
                    <a:pt x="48434" y="1700385"/>
                  </a:lnTo>
                  <a:lnTo>
                    <a:pt x="79375" y="1706626"/>
                  </a:lnTo>
                  <a:lnTo>
                    <a:pt x="2974593" y="1706626"/>
                  </a:lnTo>
                  <a:lnTo>
                    <a:pt x="3005480" y="1700385"/>
                  </a:lnTo>
                  <a:lnTo>
                    <a:pt x="3030712" y="1683369"/>
                  </a:lnTo>
                  <a:lnTo>
                    <a:pt x="3047728" y="1658137"/>
                  </a:lnTo>
                  <a:lnTo>
                    <a:pt x="3053968" y="1627251"/>
                  </a:lnTo>
                  <a:lnTo>
                    <a:pt x="3053968" y="79375"/>
                  </a:lnTo>
                  <a:lnTo>
                    <a:pt x="3047728" y="48488"/>
                  </a:lnTo>
                  <a:lnTo>
                    <a:pt x="3030712" y="23256"/>
                  </a:lnTo>
                  <a:lnTo>
                    <a:pt x="3005480" y="6240"/>
                  </a:lnTo>
                  <a:lnTo>
                    <a:pt x="2974593" y="0"/>
                  </a:lnTo>
                  <a:close/>
                </a:path>
              </a:pathLst>
            </a:custGeom>
            <a:solidFill>
              <a:srgbClr val="E0E0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233543" y="2511424"/>
              <a:ext cx="3054350" cy="1706880"/>
            </a:xfrm>
            <a:custGeom>
              <a:avLst/>
              <a:gdLst/>
              <a:ahLst/>
              <a:cxnLst/>
              <a:rect l="l" t="t" r="r" b="b"/>
              <a:pathLst>
                <a:path w="3054350" h="1706879">
                  <a:moveTo>
                    <a:pt x="0" y="79375"/>
                  </a:moveTo>
                  <a:lnTo>
                    <a:pt x="6223" y="48488"/>
                  </a:lnTo>
                  <a:lnTo>
                    <a:pt x="23209" y="23256"/>
                  </a:lnTo>
                  <a:lnTo>
                    <a:pt x="48434" y="6240"/>
                  </a:lnTo>
                  <a:lnTo>
                    <a:pt x="79375" y="0"/>
                  </a:lnTo>
                  <a:lnTo>
                    <a:pt x="2974593" y="0"/>
                  </a:lnTo>
                  <a:lnTo>
                    <a:pt x="3005480" y="6240"/>
                  </a:lnTo>
                  <a:lnTo>
                    <a:pt x="3030712" y="23256"/>
                  </a:lnTo>
                  <a:lnTo>
                    <a:pt x="3047728" y="48488"/>
                  </a:lnTo>
                  <a:lnTo>
                    <a:pt x="3053968" y="79375"/>
                  </a:lnTo>
                  <a:lnTo>
                    <a:pt x="3053968" y="1627251"/>
                  </a:lnTo>
                  <a:lnTo>
                    <a:pt x="3047728" y="1658137"/>
                  </a:lnTo>
                  <a:lnTo>
                    <a:pt x="3030712" y="1683369"/>
                  </a:lnTo>
                  <a:lnTo>
                    <a:pt x="3005480" y="1700385"/>
                  </a:lnTo>
                  <a:lnTo>
                    <a:pt x="2974593" y="1706626"/>
                  </a:lnTo>
                  <a:lnTo>
                    <a:pt x="79375" y="1706626"/>
                  </a:lnTo>
                  <a:lnTo>
                    <a:pt x="48434" y="1700385"/>
                  </a:lnTo>
                  <a:lnTo>
                    <a:pt x="23209" y="1683369"/>
                  </a:lnTo>
                  <a:lnTo>
                    <a:pt x="6223" y="1658137"/>
                  </a:lnTo>
                  <a:lnTo>
                    <a:pt x="0" y="1627251"/>
                  </a:lnTo>
                  <a:lnTo>
                    <a:pt x="0" y="79375"/>
                  </a:lnTo>
                  <a:close/>
                </a:path>
              </a:pathLst>
            </a:custGeom>
            <a:ln w="7620">
              <a:solidFill>
                <a:srgbClr val="C6C6D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5417058" y="2608910"/>
            <a:ext cx="2632710" cy="13989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60" dirty="0">
                <a:solidFill>
                  <a:srgbClr val="3B3939"/>
                </a:solidFill>
                <a:latin typeface="Trebuchet MS"/>
                <a:cs typeface="Trebuchet MS"/>
              </a:rPr>
              <a:t>Formal</a:t>
            </a:r>
            <a:r>
              <a:rPr sz="2400" spc="-125" dirty="0">
                <a:solidFill>
                  <a:srgbClr val="3B3939"/>
                </a:solidFill>
                <a:latin typeface="Trebuchet MS"/>
                <a:cs typeface="Trebuchet MS"/>
              </a:rPr>
              <a:t> </a:t>
            </a:r>
            <a:r>
              <a:rPr sz="2400" spc="-10" dirty="0">
                <a:solidFill>
                  <a:srgbClr val="3B3939"/>
                </a:solidFill>
                <a:latin typeface="Trebuchet MS"/>
                <a:cs typeface="Trebuchet MS"/>
              </a:rPr>
              <a:t>Report</a:t>
            </a:r>
            <a:endParaRPr sz="2400" dirty="0">
              <a:latin typeface="Trebuchet MS"/>
              <a:cs typeface="Trebuchet MS"/>
            </a:endParaRPr>
          </a:p>
          <a:p>
            <a:pPr marL="12700" marR="5080">
              <a:lnSpc>
                <a:spcPct val="125000"/>
              </a:lnSpc>
              <a:spcBef>
                <a:spcPts val="735"/>
              </a:spcBef>
            </a:pP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Comprehensive</a:t>
            </a:r>
            <a:r>
              <a:rPr sz="1600" spc="-8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and</a:t>
            </a:r>
            <a:r>
              <a:rPr sz="1600" spc="-6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detailed, suitable</a:t>
            </a:r>
            <a:r>
              <a:rPr sz="1600" spc="-2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for</a:t>
            </a:r>
            <a:r>
              <a:rPr sz="1600" spc="-3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legal</a:t>
            </a:r>
            <a:r>
              <a:rPr sz="1600" spc="-3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25" dirty="0">
                <a:solidFill>
                  <a:srgbClr val="3B3939"/>
                </a:solidFill>
                <a:latin typeface="Roboto"/>
                <a:cs typeface="Roboto"/>
              </a:rPr>
              <a:t>and </a:t>
            </a:r>
            <a:r>
              <a:rPr sz="1600" spc="-20" dirty="0">
                <a:solidFill>
                  <a:srgbClr val="3B3939"/>
                </a:solidFill>
                <a:latin typeface="Roboto"/>
                <a:cs typeface="Roboto"/>
              </a:rPr>
              <a:t>regulatory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requirements.</a:t>
            </a:r>
            <a:endParaRPr sz="1600" dirty="0">
              <a:latin typeface="Roboto"/>
              <a:cs typeface="Roboto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8472805" y="2507614"/>
            <a:ext cx="3061970" cy="1714500"/>
            <a:chOff x="8472805" y="2507614"/>
            <a:chExt cx="3061970" cy="1714500"/>
          </a:xfrm>
        </p:grpSpPr>
        <p:sp>
          <p:nvSpPr>
            <p:cNvPr id="9" name="object 9"/>
            <p:cNvSpPr/>
            <p:nvPr/>
          </p:nvSpPr>
          <p:spPr>
            <a:xfrm>
              <a:off x="8476615" y="2511424"/>
              <a:ext cx="3054350" cy="1706880"/>
            </a:xfrm>
            <a:custGeom>
              <a:avLst/>
              <a:gdLst/>
              <a:ahLst/>
              <a:cxnLst/>
              <a:rect l="l" t="t" r="r" b="b"/>
              <a:pathLst>
                <a:path w="3054350" h="1706879">
                  <a:moveTo>
                    <a:pt x="2974593" y="0"/>
                  </a:moveTo>
                  <a:lnTo>
                    <a:pt x="79375" y="0"/>
                  </a:lnTo>
                  <a:lnTo>
                    <a:pt x="48434" y="6240"/>
                  </a:lnTo>
                  <a:lnTo>
                    <a:pt x="23209" y="23256"/>
                  </a:lnTo>
                  <a:lnTo>
                    <a:pt x="6223" y="48488"/>
                  </a:lnTo>
                  <a:lnTo>
                    <a:pt x="0" y="79375"/>
                  </a:lnTo>
                  <a:lnTo>
                    <a:pt x="0" y="1627251"/>
                  </a:lnTo>
                  <a:lnTo>
                    <a:pt x="6223" y="1658137"/>
                  </a:lnTo>
                  <a:lnTo>
                    <a:pt x="23209" y="1683369"/>
                  </a:lnTo>
                  <a:lnTo>
                    <a:pt x="48434" y="1700385"/>
                  </a:lnTo>
                  <a:lnTo>
                    <a:pt x="79375" y="1706626"/>
                  </a:lnTo>
                  <a:lnTo>
                    <a:pt x="2974593" y="1706626"/>
                  </a:lnTo>
                  <a:lnTo>
                    <a:pt x="3005480" y="1700385"/>
                  </a:lnTo>
                  <a:lnTo>
                    <a:pt x="3030712" y="1683369"/>
                  </a:lnTo>
                  <a:lnTo>
                    <a:pt x="3047728" y="1658137"/>
                  </a:lnTo>
                  <a:lnTo>
                    <a:pt x="3053968" y="1627251"/>
                  </a:lnTo>
                  <a:lnTo>
                    <a:pt x="3053968" y="79375"/>
                  </a:lnTo>
                  <a:lnTo>
                    <a:pt x="3047728" y="48488"/>
                  </a:lnTo>
                  <a:lnTo>
                    <a:pt x="3030712" y="23256"/>
                  </a:lnTo>
                  <a:lnTo>
                    <a:pt x="3005480" y="6240"/>
                  </a:lnTo>
                  <a:lnTo>
                    <a:pt x="2974593" y="0"/>
                  </a:lnTo>
                  <a:close/>
                </a:path>
              </a:pathLst>
            </a:custGeom>
            <a:solidFill>
              <a:srgbClr val="E0E0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8476615" y="2511424"/>
              <a:ext cx="3054350" cy="1706880"/>
            </a:xfrm>
            <a:custGeom>
              <a:avLst/>
              <a:gdLst/>
              <a:ahLst/>
              <a:cxnLst/>
              <a:rect l="l" t="t" r="r" b="b"/>
              <a:pathLst>
                <a:path w="3054350" h="1706879">
                  <a:moveTo>
                    <a:pt x="0" y="79375"/>
                  </a:moveTo>
                  <a:lnTo>
                    <a:pt x="6223" y="48488"/>
                  </a:lnTo>
                  <a:lnTo>
                    <a:pt x="23209" y="23256"/>
                  </a:lnTo>
                  <a:lnTo>
                    <a:pt x="48434" y="6240"/>
                  </a:lnTo>
                  <a:lnTo>
                    <a:pt x="79375" y="0"/>
                  </a:lnTo>
                  <a:lnTo>
                    <a:pt x="2974593" y="0"/>
                  </a:lnTo>
                  <a:lnTo>
                    <a:pt x="3005480" y="6240"/>
                  </a:lnTo>
                  <a:lnTo>
                    <a:pt x="3030712" y="23256"/>
                  </a:lnTo>
                  <a:lnTo>
                    <a:pt x="3047728" y="48488"/>
                  </a:lnTo>
                  <a:lnTo>
                    <a:pt x="3053968" y="79375"/>
                  </a:lnTo>
                  <a:lnTo>
                    <a:pt x="3053968" y="1627251"/>
                  </a:lnTo>
                  <a:lnTo>
                    <a:pt x="3047728" y="1658137"/>
                  </a:lnTo>
                  <a:lnTo>
                    <a:pt x="3030712" y="1683369"/>
                  </a:lnTo>
                  <a:lnTo>
                    <a:pt x="3005480" y="1700385"/>
                  </a:lnTo>
                  <a:lnTo>
                    <a:pt x="2974593" y="1706626"/>
                  </a:lnTo>
                  <a:lnTo>
                    <a:pt x="79375" y="1706626"/>
                  </a:lnTo>
                  <a:lnTo>
                    <a:pt x="48434" y="1700385"/>
                  </a:lnTo>
                  <a:lnTo>
                    <a:pt x="23209" y="1683369"/>
                  </a:lnTo>
                  <a:lnTo>
                    <a:pt x="6223" y="1658137"/>
                  </a:lnTo>
                  <a:lnTo>
                    <a:pt x="0" y="1627251"/>
                  </a:lnTo>
                  <a:lnTo>
                    <a:pt x="0" y="79375"/>
                  </a:lnTo>
                  <a:close/>
                </a:path>
              </a:pathLst>
            </a:custGeom>
            <a:ln w="7620">
              <a:solidFill>
                <a:srgbClr val="C6C6D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8660383" y="2608910"/>
            <a:ext cx="2658110" cy="13989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3B3939"/>
                </a:solidFill>
                <a:latin typeface="Trebuchet MS"/>
                <a:cs typeface="Trebuchet MS"/>
              </a:rPr>
              <a:t>Technical</a:t>
            </a:r>
            <a:r>
              <a:rPr sz="2400" spc="254" dirty="0">
                <a:solidFill>
                  <a:srgbClr val="3B3939"/>
                </a:solidFill>
                <a:latin typeface="Trebuchet MS"/>
                <a:cs typeface="Trebuchet MS"/>
              </a:rPr>
              <a:t> </a:t>
            </a:r>
            <a:r>
              <a:rPr sz="2400" spc="-10" dirty="0">
                <a:solidFill>
                  <a:srgbClr val="3B3939"/>
                </a:solidFill>
                <a:latin typeface="Trebuchet MS"/>
                <a:cs typeface="Trebuchet MS"/>
              </a:rPr>
              <a:t>Report</a:t>
            </a:r>
            <a:endParaRPr sz="2400" dirty="0">
              <a:latin typeface="Trebuchet MS"/>
              <a:cs typeface="Trebuchet MS"/>
            </a:endParaRPr>
          </a:p>
          <a:p>
            <a:pPr marL="12700" marR="5080" algn="just">
              <a:lnSpc>
                <a:spcPct val="125000"/>
              </a:lnSpc>
              <a:spcBef>
                <a:spcPts val="735"/>
              </a:spcBef>
            </a:pP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Focuses</a:t>
            </a:r>
            <a:r>
              <a:rPr sz="1600" spc="-5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on</a:t>
            </a:r>
            <a:r>
              <a:rPr sz="1600" spc="-4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technical</a:t>
            </a:r>
            <a:r>
              <a:rPr sz="1600" spc="-2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details,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useful</a:t>
            </a:r>
            <a:r>
              <a:rPr sz="1600" spc="-2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for</a:t>
            </a:r>
            <a:r>
              <a:rPr sz="1600" spc="-4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20" dirty="0">
                <a:solidFill>
                  <a:srgbClr val="3B3939"/>
                </a:solidFill>
                <a:latin typeface="Roboto"/>
                <a:cs typeface="Roboto"/>
              </a:rPr>
              <a:t>security</a:t>
            </a:r>
            <a:r>
              <a:rPr sz="1600" spc="-3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teams</a:t>
            </a:r>
            <a:r>
              <a:rPr sz="1600" spc="-5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25" dirty="0">
                <a:solidFill>
                  <a:srgbClr val="3B3939"/>
                </a:solidFill>
                <a:latin typeface="Roboto"/>
                <a:cs typeface="Roboto"/>
              </a:rPr>
              <a:t>and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developers.</a:t>
            </a:r>
            <a:endParaRPr sz="1600" dirty="0">
              <a:latin typeface="Roboto"/>
              <a:cs typeface="Roboto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5229733" y="4403344"/>
            <a:ext cx="6304915" cy="1412240"/>
            <a:chOff x="5229733" y="4403344"/>
            <a:chExt cx="6304915" cy="1412240"/>
          </a:xfrm>
        </p:grpSpPr>
        <p:sp>
          <p:nvSpPr>
            <p:cNvPr id="13" name="object 13"/>
            <p:cNvSpPr/>
            <p:nvPr/>
          </p:nvSpPr>
          <p:spPr>
            <a:xfrm>
              <a:off x="5233543" y="4407154"/>
              <a:ext cx="6297295" cy="1404620"/>
            </a:xfrm>
            <a:custGeom>
              <a:avLst/>
              <a:gdLst/>
              <a:ahLst/>
              <a:cxnLst/>
              <a:rect l="l" t="t" r="r" b="b"/>
              <a:pathLst>
                <a:path w="6297295" h="1404620">
                  <a:moveTo>
                    <a:pt x="6217539" y="0"/>
                  </a:moveTo>
                  <a:lnTo>
                    <a:pt x="79375" y="0"/>
                  </a:lnTo>
                  <a:lnTo>
                    <a:pt x="48434" y="6223"/>
                  </a:lnTo>
                  <a:lnTo>
                    <a:pt x="23209" y="23209"/>
                  </a:lnTo>
                  <a:lnTo>
                    <a:pt x="6223" y="48434"/>
                  </a:lnTo>
                  <a:lnTo>
                    <a:pt x="0" y="79375"/>
                  </a:lnTo>
                  <a:lnTo>
                    <a:pt x="0" y="1324787"/>
                  </a:lnTo>
                  <a:lnTo>
                    <a:pt x="6223" y="1355694"/>
                  </a:lnTo>
                  <a:lnTo>
                    <a:pt x="23209" y="1380932"/>
                  </a:lnTo>
                  <a:lnTo>
                    <a:pt x="48434" y="1397948"/>
                  </a:lnTo>
                  <a:lnTo>
                    <a:pt x="79375" y="1404188"/>
                  </a:lnTo>
                  <a:lnTo>
                    <a:pt x="6217539" y="1404188"/>
                  </a:lnTo>
                  <a:lnTo>
                    <a:pt x="6248479" y="1397948"/>
                  </a:lnTo>
                  <a:lnTo>
                    <a:pt x="6273704" y="1380932"/>
                  </a:lnTo>
                  <a:lnTo>
                    <a:pt x="6290691" y="1355694"/>
                  </a:lnTo>
                  <a:lnTo>
                    <a:pt x="6296914" y="1324787"/>
                  </a:lnTo>
                  <a:lnTo>
                    <a:pt x="6296914" y="79375"/>
                  </a:lnTo>
                  <a:lnTo>
                    <a:pt x="6290691" y="48434"/>
                  </a:lnTo>
                  <a:lnTo>
                    <a:pt x="6273704" y="23209"/>
                  </a:lnTo>
                  <a:lnTo>
                    <a:pt x="6248479" y="6223"/>
                  </a:lnTo>
                  <a:lnTo>
                    <a:pt x="6217539" y="0"/>
                  </a:lnTo>
                  <a:close/>
                </a:path>
              </a:pathLst>
            </a:custGeom>
            <a:solidFill>
              <a:srgbClr val="E0E0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233543" y="4407154"/>
              <a:ext cx="6297295" cy="1404620"/>
            </a:xfrm>
            <a:custGeom>
              <a:avLst/>
              <a:gdLst/>
              <a:ahLst/>
              <a:cxnLst/>
              <a:rect l="l" t="t" r="r" b="b"/>
              <a:pathLst>
                <a:path w="6297295" h="1404620">
                  <a:moveTo>
                    <a:pt x="0" y="79375"/>
                  </a:moveTo>
                  <a:lnTo>
                    <a:pt x="6223" y="48434"/>
                  </a:lnTo>
                  <a:lnTo>
                    <a:pt x="23209" y="23209"/>
                  </a:lnTo>
                  <a:lnTo>
                    <a:pt x="48434" y="6223"/>
                  </a:lnTo>
                  <a:lnTo>
                    <a:pt x="79375" y="0"/>
                  </a:lnTo>
                  <a:lnTo>
                    <a:pt x="6217539" y="0"/>
                  </a:lnTo>
                  <a:lnTo>
                    <a:pt x="6248479" y="6223"/>
                  </a:lnTo>
                  <a:lnTo>
                    <a:pt x="6273704" y="23209"/>
                  </a:lnTo>
                  <a:lnTo>
                    <a:pt x="6290691" y="48434"/>
                  </a:lnTo>
                  <a:lnTo>
                    <a:pt x="6296914" y="79375"/>
                  </a:lnTo>
                  <a:lnTo>
                    <a:pt x="6296914" y="1324787"/>
                  </a:lnTo>
                  <a:lnTo>
                    <a:pt x="6290691" y="1355694"/>
                  </a:lnTo>
                  <a:lnTo>
                    <a:pt x="6273704" y="1380932"/>
                  </a:lnTo>
                  <a:lnTo>
                    <a:pt x="6248479" y="1397948"/>
                  </a:lnTo>
                  <a:lnTo>
                    <a:pt x="6217539" y="1404188"/>
                  </a:lnTo>
                  <a:lnTo>
                    <a:pt x="79375" y="1404188"/>
                  </a:lnTo>
                  <a:lnTo>
                    <a:pt x="48434" y="1397948"/>
                  </a:lnTo>
                  <a:lnTo>
                    <a:pt x="23209" y="1380932"/>
                  </a:lnTo>
                  <a:lnTo>
                    <a:pt x="6223" y="1355694"/>
                  </a:lnTo>
                  <a:lnTo>
                    <a:pt x="0" y="1324787"/>
                  </a:lnTo>
                  <a:lnTo>
                    <a:pt x="0" y="79375"/>
                  </a:lnTo>
                  <a:close/>
                </a:path>
              </a:pathLst>
            </a:custGeom>
            <a:ln w="7620">
              <a:solidFill>
                <a:srgbClr val="C6C6D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5417058" y="4505325"/>
            <a:ext cx="5043170" cy="10941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125" dirty="0">
                <a:solidFill>
                  <a:srgbClr val="3B3939"/>
                </a:solidFill>
                <a:latin typeface="Trebuchet MS"/>
                <a:cs typeface="Trebuchet MS"/>
              </a:rPr>
              <a:t>Summary</a:t>
            </a:r>
            <a:r>
              <a:rPr sz="2400" spc="-110" dirty="0">
                <a:solidFill>
                  <a:srgbClr val="3B3939"/>
                </a:solidFill>
                <a:latin typeface="Trebuchet MS"/>
                <a:cs typeface="Trebuchet MS"/>
              </a:rPr>
              <a:t> </a:t>
            </a:r>
            <a:r>
              <a:rPr sz="2400" spc="-10" dirty="0">
                <a:solidFill>
                  <a:srgbClr val="3B3939"/>
                </a:solidFill>
                <a:latin typeface="Trebuchet MS"/>
                <a:cs typeface="Trebuchet MS"/>
              </a:rPr>
              <a:t>Report</a:t>
            </a:r>
            <a:endParaRPr sz="2400" dirty="0">
              <a:latin typeface="Trebuchet MS"/>
              <a:cs typeface="Trebuchet MS"/>
            </a:endParaRPr>
          </a:p>
          <a:p>
            <a:pPr marL="12700" marR="5080">
              <a:lnSpc>
                <a:spcPct val="125000"/>
              </a:lnSpc>
              <a:spcBef>
                <a:spcPts val="730"/>
              </a:spcBef>
            </a:pP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Provides</a:t>
            </a:r>
            <a:r>
              <a:rPr sz="1600" spc="-3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a</a:t>
            </a:r>
            <a:r>
              <a:rPr sz="1600" spc="-4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concise</a:t>
            </a:r>
            <a:r>
              <a:rPr sz="1600" spc="-3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overview</a:t>
            </a:r>
            <a:r>
              <a:rPr sz="1600" spc="-3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of</a:t>
            </a:r>
            <a:r>
              <a:rPr sz="1600" spc="-3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the</a:t>
            </a:r>
            <a:r>
              <a:rPr sz="1600" spc="-4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findings, suitable</a:t>
            </a:r>
            <a:r>
              <a:rPr sz="1600" spc="-25" dirty="0">
                <a:solidFill>
                  <a:srgbClr val="3B3939"/>
                </a:solidFill>
                <a:latin typeface="Roboto"/>
                <a:cs typeface="Roboto"/>
              </a:rPr>
              <a:t> for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executives</a:t>
            </a:r>
            <a:r>
              <a:rPr sz="1600" spc="-4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and</a:t>
            </a:r>
            <a:r>
              <a:rPr sz="1600" spc="-4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stakeholders.</a:t>
            </a:r>
            <a:endParaRPr sz="1600" dirty="0">
              <a:latin typeface="Roboto"/>
              <a:cs typeface="Roboto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dt" sz="half" idx="6"/>
          </p:nvPr>
        </p:nvSpPr>
        <p:spPr>
          <a:xfrm>
            <a:off x="10881994" y="6351422"/>
            <a:ext cx="487679" cy="3334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640"/>
              </a:lnSpc>
            </a:pPr>
            <a:r>
              <a:rPr spc="-325" dirty="0"/>
              <a:t>202</a:t>
            </a:r>
            <a:r>
              <a:rPr lang="en-US" spc="-325" dirty="0"/>
              <a:t>4</a:t>
            </a:r>
            <a:endParaRPr spc="-325" dirty="0"/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2191999" cy="224815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16712" y="2986532"/>
            <a:ext cx="10811510" cy="5594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500" dirty="0"/>
              <a:t>Characteristics</a:t>
            </a:r>
            <a:r>
              <a:rPr sz="3500" spc="-75" dirty="0"/>
              <a:t> </a:t>
            </a:r>
            <a:r>
              <a:rPr sz="3500" dirty="0"/>
              <a:t>of</a:t>
            </a:r>
            <a:r>
              <a:rPr sz="3500" spc="-80" dirty="0"/>
              <a:t> </a:t>
            </a:r>
            <a:r>
              <a:rPr sz="3500" spc="55" dirty="0"/>
              <a:t>a</a:t>
            </a:r>
            <a:r>
              <a:rPr sz="3500" spc="-70" dirty="0"/>
              <a:t> </a:t>
            </a:r>
            <a:r>
              <a:rPr sz="3500" spc="190" dirty="0"/>
              <a:t>Good</a:t>
            </a:r>
            <a:r>
              <a:rPr sz="3500" spc="-85" dirty="0"/>
              <a:t> </a:t>
            </a:r>
            <a:r>
              <a:rPr sz="3500" dirty="0"/>
              <a:t>Penetration</a:t>
            </a:r>
            <a:r>
              <a:rPr sz="3500" spc="-95" dirty="0"/>
              <a:t> </a:t>
            </a:r>
            <a:r>
              <a:rPr sz="3500" spc="80" dirty="0"/>
              <a:t>Testing</a:t>
            </a:r>
            <a:r>
              <a:rPr sz="3500" spc="-85" dirty="0"/>
              <a:t> </a:t>
            </a:r>
            <a:r>
              <a:rPr sz="3500" spc="60" dirty="0"/>
              <a:t>Report</a:t>
            </a:r>
            <a:endParaRPr sz="3500" dirty="0"/>
          </a:p>
        </p:txBody>
      </p:sp>
      <p:grpSp>
        <p:nvGrpSpPr>
          <p:cNvPr id="4" name="object 4"/>
          <p:cNvGrpSpPr/>
          <p:nvPr/>
        </p:nvGrpSpPr>
        <p:grpSpPr>
          <a:xfrm>
            <a:off x="625640" y="4054855"/>
            <a:ext cx="412750" cy="412750"/>
            <a:chOff x="625640" y="4054855"/>
            <a:chExt cx="412750" cy="412750"/>
          </a:xfrm>
        </p:grpSpPr>
        <p:sp>
          <p:nvSpPr>
            <p:cNvPr id="5" name="object 5"/>
            <p:cNvSpPr/>
            <p:nvPr/>
          </p:nvSpPr>
          <p:spPr>
            <a:xfrm>
              <a:off x="629450" y="4058665"/>
              <a:ext cx="405130" cy="405130"/>
            </a:xfrm>
            <a:custGeom>
              <a:avLst/>
              <a:gdLst/>
              <a:ahLst/>
              <a:cxnLst/>
              <a:rect l="l" t="t" r="r" b="b"/>
              <a:pathLst>
                <a:path w="405130" h="405129">
                  <a:moveTo>
                    <a:pt x="329069" y="0"/>
                  </a:moveTo>
                  <a:lnTo>
                    <a:pt x="75539" y="0"/>
                  </a:lnTo>
                  <a:lnTo>
                    <a:pt x="46136" y="5931"/>
                  </a:lnTo>
                  <a:lnTo>
                    <a:pt x="22124" y="22113"/>
                  </a:lnTo>
                  <a:lnTo>
                    <a:pt x="5936" y="46130"/>
                  </a:lnTo>
                  <a:lnTo>
                    <a:pt x="0" y="75564"/>
                  </a:lnTo>
                  <a:lnTo>
                    <a:pt x="0" y="329056"/>
                  </a:lnTo>
                  <a:lnTo>
                    <a:pt x="5936" y="358437"/>
                  </a:lnTo>
                  <a:lnTo>
                    <a:pt x="22124" y="382460"/>
                  </a:lnTo>
                  <a:lnTo>
                    <a:pt x="46136" y="398672"/>
                  </a:lnTo>
                  <a:lnTo>
                    <a:pt x="75539" y="404621"/>
                  </a:lnTo>
                  <a:lnTo>
                    <a:pt x="329069" y="404621"/>
                  </a:lnTo>
                  <a:lnTo>
                    <a:pt x="358473" y="398672"/>
                  </a:lnTo>
                  <a:lnTo>
                    <a:pt x="382484" y="382460"/>
                  </a:lnTo>
                  <a:lnTo>
                    <a:pt x="398673" y="358437"/>
                  </a:lnTo>
                  <a:lnTo>
                    <a:pt x="404609" y="329056"/>
                  </a:lnTo>
                  <a:lnTo>
                    <a:pt x="404609" y="75564"/>
                  </a:lnTo>
                  <a:lnTo>
                    <a:pt x="398673" y="46130"/>
                  </a:lnTo>
                  <a:lnTo>
                    <a:pt x="382484" y="22113"/>
                  </a:lnTo>
                  <a:lnTo>
                    <a:pt x="358473" y="5931"/>
                  </a:lnTo>
                  <a:lnTo>
                    <a:pt x="329069" y="0"/>
                  </a:lnTo>
                  <a:close/>
                </a:path>
              </a:pathLst>
            </a:custGeom>
            <a:solidFill>
              <a:srgbClr val="E0E0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29450" y="4058665"/>
              <a:ext cx="405130" cy="405130"/>
            </a:xfrm>
            <a:custGeom>
              <a:avLst/>
              <a:gdLst/>
              <a:ahLst/>
              <a:cxnLst/>
              <a:rect l="l" t="t" r="r" b="b"/>
              <a:pathLst>
                <a:path w="405130" h="405129">
                  <a:moveTo>
                    <a:pt x="0" y="75564"/>
                  </a:moveTo>
                  <a:lnTo>
                    <a:pt x="5936" y="46130"/>
                  </a:lnTo>
                  <a:lnTo>
                    <a:pt x="22124" y="22113"/>
                  </a:lnTo>
                  <a:lnTo>
                    <a:pt x="46136" y="5931"/>
                  </a:lnTo>
                  <a:lnTo>
                    <a:pt x="75539" y="0"/>
                  </a:lnTo>
                  <a:lnTo>
                    <a:pt x="329069" y="0"/>
                  </a:lnTo>
                  <a:lnTo>
                    <a:pt x="358473" y="5931"/>
                  </a:lnTo>
                  <a:lnTo>
                    <a:pt x="382484" y="22113"/>
                  </a:lnTo>
                  <a:lnTo>
                    <a:pt x="398673" y="46130"/>
                  </a:lnTo>
                  <a:lnTo>
                    <a:pt x="404609" y="75564"/>
                  </a:lnTo>
                  <a:lnTo>
                    <a:pt x="404609" y="329056"/>
                  </a:lnTo>
                  <a:lnTo>
                    <a:pt x="398673" y="358437"/>
                  </a:lnTo>
                  <a:lnTo>
                    <a:pt x="382484" y="382460"/>
                  </a:lnTo>
                  <a:lnTo>
                    <a:pt x="358473" y="398672"/>
                  </a:lnTo>
                  <a:lnTo>
                    <a:pt x="329069" y="404621"/>
                  </a:lnTo>
                  <a:lnTo>
                    <a:pt x="75539" y="404621"/>
                  </a:lnTo>
                  <a:lnTo>
                    <a:pt x="46136" y="398672"/>
                  </a:lnTo>
                  <a:lnTo>
                    <a:pt x="22124" y="382460"/>
                  </a:lnTo>
                  <a:lnTo>
                    <a:pt x="5936" y="358437"/>
                  </a:lnTo>
                  <a:lnTo>
                    <a:pt x="0" y="329056"/>
                  </a:lnTo>
                  <a:lnTo>
                    <a:pt x="0" y="75564"/>
                  </a:lnTo>
                  <a:close/>
                </a:path>
              </a:pathLst>
            </a:custGeom>
            <a:ln w="7620">
              <a:solidFill>
                <a:srgbClr val="C6C6D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762101" y="4048759"/>
            <a:ext cx="139065" cy="34417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050" spc="-130" dirty="0">
                <a:solidFill>
                  <a:srgbClr val="3B3939"/>
                </a:solidFill>
                <a:latin typeface="Trebuchet MS"/>
                <a:cs typeface="Trebuchet MS"/>
              </a:rPr>
              <a:t>1</a:t>
            </a:r>
            <a:endParaRPr sz="205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201318" y="3750440"/>
            <a:ext cx="4662170" cy="970915"/>
          </a:xfrm>
          <a:prstGeom prst="rect">
            <a:avLst/>
          </a:prstGeom>
        </p:spPr>
        <p:txBody>
          <a:bodyPr vert="horz" wrap="square" lIns="0" tIns="21462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89"/>
              </a:spcBef>
            </a:pPr>
            <a:r>
              <a:rPr sz="2400" spc="-10" dirty="0">
                <a:solidFill>
                  <a:srgbClr val="3B3939"/>
                </a:solidFill>
                <a:latin typeface="Trebuchet MS"/>
                <a:cs typeface="Trebuchet MS"/>
              </a:rPr>
              <a:t>Clarity</a:t>
            </a:r>
            <a:endParaRPr sz="2400" dirty="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055"/>
              </a:spcBef>
            </a:pP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Written</a:t>
            </a:r>
            <a:r>
              <a:rPr sz="1600" spc="-8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in</a:t>
            </a:r>
            <a:r>
              <a:rPr sz="1600" spc="-7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plain</a:t>
            </a:r>
            <a:r>
              <a:rPr sz="1600" spc="-7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language,</a:t>
            </a:r>
            <a:r>
              <a:rPr sz="1600" spc="-5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avoiding</a:t>
            </a:r>
            <a:r>
              <a:rPr sz="1600" spc="-4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technical</a:t>
            </a:r>
            <a:r>
              <a:rPr sz="1600" spc="-8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jargon.</a:t>
            </a:r>
            <a:endParaRPr sz="1600" dirty="0">
              <a:latin typeface="Roboto"/>
              <a:cs typeface="Roboto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6182105" y="4054855"/>
            <a:ext cx="412750" cy="412750"/>
            <a:chOff x="6182105" y="4054855"/>
            <a:chExt cx="412750" cy="412750"/>
          </a:xfrm>
        </p:grpSpPr>
        <p:sp>
          <p:nvSpPr>
            <p:cNvPr id="10" name="object 10"/>
            <p:cNvSpPr/>
            <p:nvPr/>
          </p:nvSpPr>
          <p:spPr>
            <a:xfrm>
              <a:off x="6185915" y="4058665"/>
              <a:ext cx="405130" cy="405130"/>
            </a:xfrm>
            <a:custGeom>
              <a:avLst/>
              <a:gdLst/>
              <a:ahLst/>
              <a:cxnLst/>
              <a:rect l="l" t="t" r="r" b="b"/>
              <a:pathLst>
                <a:path w="405129" h="405129">
                  <a:moveTo>
                    <a:pt x="329057" y="0"/>
                  </a:moveTo>
                  <a:lnTo>
                    <a:pt x="75564" y="0"/>
                  </a:lnTo>
                  <a:lnTo>
                    <a:pt x="46130" y="5931"/>
                  </a:lnTo>
                  <a:lnTo>
                    <a:pt x="22113" y="22113"/>
                  </a:lnTo>
                  <a:lnTo>
                    <a:pt x="5931" y="46130"/>
                  </a:lnTo>
                  <a:lnTo>
                    <a:pt x="0" y="75564"/>
                  </a:lnTo>
                  <a:lnTo>
                    <a:pt x="0" y="329056"/>
                  </a:lnTo>
                  <a:lnTo>
                    <a:pt x="5931" y="358437"/>
                  </a:lnTo>
                  <a:lnTo>
                    <a:pt x="22113" y="382460"/>
                  </a:lnTo>
                  <a:lnTo>
                    <a:pt x="46130" y="398672"/>
                  </a:lnTo>
                  <a:lnTo>
                    <a:pt x="75564" y="404621"/>
                  </a:lnTo>
                  <a:lnTo>
                    <a:pt x="329057" y="404621"/>
                  </a:lnTo>
                  <a:lnTo>
                    <a:pt x="358437" y="398672"/>
                  </a:lnTo>
                  <a:lnTo>
                    <a:pt x="382460" y="382460"/>
                  </a:lnTo>
                  <a:lnTo>
                    <a:pt x="398672" y="358437"/>
                  </a:lnTo>
                  <a:lnTo>
                    <a:pt x="404622" y="329056"/>
                  </a:lnTo>
                  <a:lnTo>
                    <a:pt x="404622" y="75564"/>
                  </a:lnTo>
                  <a:lnTo>
                    <a:pt x="398672" y="46130"/>
                  </a:lnTo>
                  <a:lnTo>
                    <a:pt x="382460" y="22113"/>
                  </a:lnTo>
                  <a:lnTo>
                    <a:pt x="358437" y="5931"/>
                  </a:lnTo>
                  <a:lnTo>
                    <a:pt x="329057" y="0"/>
                  </a:lnTo>
                  <a:close/>
                </a:path>
              </a:pathLst>
            </a:custGeom>
            <a:solidFill>
              <a:srgbClr val="E0E0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185915" y="4058665"/>
              <a:ext cx="405130" cy="405130"/>
            </a:xfrm>
            <a:custGeom>
              <a:avLst/>
              <a:gdLst/>
              <a:ahLst/>
              <a:cxnLst/>
              <a:rect l="l" t="t" r="r" b="b"/>
              <a:pathLst>
                <a:path w="405129" h="405129">
                  <a:moveTo>
                    <a:pt x="0" y="75564"/>
                  </a:moveTo>
                  <a:lnTo>
                    <a:pt x="5931" y="46130"/>
                  </a:lnTo>
                  <a:lnTo>
                    <a:pt x="22113" y="22113"/>
                  </a:lnTo>
                  <a:lnTo>
                    <a:pt x="46130" y="5931"/>
                  </a:lnTo>
                  <a:lnTo>
                    <a:pt x="75564" y="0"/>
                  </a:lnTo>
                  <a:lnTo>
                    <a:pt x="329057" y="0"/>
                  </a:lnTo>
                  <a:lnTo>
                    <a:pt x="358437" y="5931"/>
                  </a:lnTo>
                  <a:lnTo>
                    <a:pt x="382460" y="22113"/>
                  </a:lnTo>
                  <a:lnTo>
                    <a:pt x="398672" y="46130"/>
                  </a:lnTo>
                  <a:lnTo>
                    <a:pt x="404622" y="75564"/>
                  </a:lnTo>
                  <a:lnTo>
                    <a:pt x="404622" y="329056"/>
                  </a:lnTo>
                  <a:lnTo>
                    <a:pt x="398672" y="358437"/>
                  </a:lnTo>
                  <a:lnTo>
                    <a:pt x="382460" y="382460"/>
                  </a:lnTo>
                  <a:lnTo>
                    <a:pt x="358437" y="398672"/>
                  </a:lnTo>
                  <a:lnTo>
                    <a:pt x="329057" y="404621"/>
                  </a:lnTo>
                  <a:lnTo>
                    <a:pt x="75564" y="404621"/>
                  </a:lnTo>
                  <a:lnTo>
                    <a:pt x="46130" y="398672"/>
                  </a:lnTo>
                  <a:lnTo>
                    <a:pt x="22113" y="382460"/>
                  </a:lnTo>
                  <a:lnTo>
                    <a:pt x="5931" y="358437"/>
                  </a:lnTo>
                  <a:lnTo>
                    <a:pt x="0" y="329056"/>
                  </a:lnTo>
                  <a:lnTo>
                    <a:pt x="0" y="75564"/>
                  </a:lnTo>
                  <a:close/>
                </a:path>
              </a:pathLst>
            </a:custGeom>
            <a:ln w="7620">
              <a:solidFill>
                <a:srgbClr val="C6C6D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6306439" y="4048759"/>
            <a:ext cx="163830" cy="34417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050" spc="-50" dirty="0">
                <a:solidFill>
                  <a:srgbClr val="3B3939"/>
                </a:solidFill>
                <a:latin typeface="Trebuchet MS"/>
                <a:cs typeface="Trebuchet MS"/>
              </a:rPr>
              <a:t>2</a:t>
            </a:r>
            <a:endParaRPr sz="2050">
              <a:latin typeface="Trebuchet MS"/>
              <a:cs typeface="Trebuchet M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758431" y="3750440"/>
            <a:ext cx="3807460" cy="1262380"/>
          </a:xfrm>
          <a:prstGeom prst="rect">
            <a:avLst/>
          </a:prstGeom>
        </p:spPr>
        <p:txBody>
          <a:bodyPr vert="horz" wrap="square" lIns="0" tIns="21462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89"/>
              </a:spcBef>
            </a:pPr>
            <a:r>
              <a:rPr sz="2400" spc="95" dirty="0">
                <a:solidFill>
                  <a:srgbClr val="3B3939"/>
                </a:solidFill>
                <a:latin typeface="Trebuchet MS"/>
                <a:cs typeface="Trebuchet MS"/>
              </a:rPr>
              <a:t>Conciseness</a:t>
            </a:r>
            <a:endParaRPr sz="2400" dirty="0">
              <a:latin typeface="Trebuchet MS"/>
              <a:cs typeface="Trebuchet MS"/>
            </a:endParaRPr>
          </a:p>
          <a:p>
            <a:pPr marL="12700" marR="5080">
              <a:lnSpc>
                <a:spcPct val="119400"/>
              </a:lnSpc>
              <a:spcBef>
                <a:spcPts val="680"/>
              </a:spcBef>
            </a:pP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Focus</a:t>
            </a:r>
            <a:r>
              <a:rPr sz="1600" spc="-7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on</a:t>
            </a:r>
            <a:r>
              <a:rPr sz="1600" spc="-7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the</a:t>
            </a:r>
            <a:r>
              <a:rPr sz="1600" spc="-6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most</a:t>
            </a:r>
            <a:r>
              <a:rPr sz="1600" spc="-6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important</a:t>
            </a:r>
            <a:r>
              <a:rPr sz="1600" spc="-6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findings</a:t>
            </a:r>
            <a:r>
              <a:rPr sz="1600" spc="-3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25" dirty="0">
                <a:solidFill>
                  <a:srgbClr val="3B3939"/>
                </a:solidFill>
                <a:latin typeface="Roboto"/>
                <a:cs typeface="Roboto"/>
              </a:rPr>
              <a:t>and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recommendations.</a:t>
            </a:r>
            <a:endParaRPr sz="1600" dirty="0">
              <a:latin typeface="Roboto"/>
              <a:cs typeface="Roboto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625640" y="5401183"/>
            <a:ext cx="412750" cy="412750"/>
            <a:chOff x="625640" y="5401183"/>
            <a:chExt cx="412750" cy="412750"/>
          </a:xfrm>
        </p:grpSpPr>
        <p:sp>
          <p:nvSpPr>
            <p:cNvPr id="15" name="object 15"/>
            <p:cNvSpPr/>
            <p:nvPr/>
          </p:nvSpPr>
          <p:spPr>
            <a:xfrm>
              <a:off x="629450" y="5404993"/>
              <a:ext cx="405130" cy="405130"/>
            </a:xfrm>
            <a:custGeom>
              <a:avLst/>
              <a:gdLst/>
              <a:ahLst/>
              <a:cxnLst/>
              <a:rect l="l" t="t" r="r" b="b"/>
              <a:pathLst>
                <a:path w="405130" h="405129">
                  <a:moveTo>
                    <a:pt x="329069" y="0"/>
                  </a:moveTo>
                  <a:lnTo>
                    <a:pt x="75539" y="0"/>
                  </a:lnTo>
                  <a:lnTo>
                    <a:pt x="46136" y="5949"/>
                  </a:lnTo>
                  <a:lnTo>
                    <a:pt x="22124" y="22161"/>
                  </a:lnTo>
                  <a:lnTo>
                    <a:pt x="5936" y="46184"/>
                  </a:lnTo>
                  <a:lnTo>
                    <a:pt x="0" y="75564"/>
                  </a:lnTo>
                  <a:lnTo>
                    <a:pt x="0" y="329120"/>
                  </a:lnTo>
                  <a:lnTo>
                    <a:pt x="5936" y="358523"/>
                  </a:lnTo>
                  <a:lnTo>
                    <a:pt x="22124" y="382535"/>
                  </a:lnTo>
                  <a:lnTo>
                    <a:pt x="46136" y="398723"/>
                  </a:lnTo>
                  <a:lnTo>
                    <a:pt x="75539" y="404660"/>
                  </a:lnTo>
                  <a:lnTo>
                    <a:pt x="329069" y="404660"/>
                  </a:lnTo>
                  <a:lnTo>
                    <a:pt x="358473" y="398723"/>
                  </a:lnTo>
                  <a:lnTo>
                    <a:pt x="382484" y="382535"/>
                  </a:lnTo>
                  <a:lnTo>
                    <a:pt x="398673" y="358523"/>
                  </a:lnTo>
                  <a:lnTo>
                    <a:pt x="404609" y="329120"/>
                  </a:lnTo>
                  <a:lnTo>
                    <a:pt x="404609" y="75564"/>
                  </a:lnTo>
                  <a:lnTo>
                    <a:pt x="398673" y="46184"/>
                  </a:lnTo>
                  <a:lnTo>
                    <a:pt x="382484" y="22161"/>
                  </a:lnTo>
                  <a:lnTo>
                    <a:pt x="358473" y="5949"/>
                  </a:lnTo>
                  <a:lnTo>
                    <a:pt x="329069" y="0"/>
                  </a:lnTo>
                  <a:close/>
                </a:path>
              </a:pathLst>
            </a:custGeom>
            <a:solidFill>
              <a:srgbClr val="E0E0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629450" y="5404993"/>
              <a:ext cx="405130" cy="405130"/>
            </a:xfrm>
            <a:custGeom>
              <a:avLst/>
              <a:gdLst/>
              <a:ahLst/>
              <a:cxnLst/>
              <a:rect l="l" t="t" r="r" b="b"/>
              <a:pathLst>
                <a:path w="405130" h="405129">
                  <a:moveTo>
                    <a:pt x="0" y="75564"/>
                  </a:moveTo>
                  <a:lnTo>
                    <a:pt x="5936" y="46184"/>
                  </a:lnTo>
                  <a:lnTo>
                    <a:pt x="22124" y="22161"/>
                  </a:lnTo>
                  <a:lnTo>
                    <a:pt x="46136" y="5949"/>
                  </a:lnTo>
                  <a:lnTo>
                    <a:pt x="75539" y="0"/>
                  </a:lnTo>
                  <a:lnTo>
                    <a:pt x="329069" y="0"/>
                  </a:lnTo>
                  <a:lnTo>
                    <a:pt x="358473" y="5949"/>
                  </a:lnTo>
                  <a:lnTo>
                    <a:pt x="382484" y="22161"/>
                  </a:lnTo>
                  <a:lnTo>
                    <a:pt x="398673" y="46184"/>
                  </a:lnTo>
                  <a:lnTo>
                    <a:pt x="404609" y="75564"/>
                  </a:lnTo>
                  <a:lnTo>
                    <a:pt x="404609" y="329120"/>
                  </a:lnTo>
                  <a:lnTo>
                    <a:pt x="398673" y="358523"/>
                  </a:lnTo>
                  <a:lnTo>
                    <a:pt x="382484" y="382535"/>
                  </a:lnTo>
                  <a:lnTo>
                    <a:pt x="358473" y="398723"/>
                  </a:lnTo>
                  <a:lnTo>
                    <a:pt x="329069" y="404660"/>
                  </a:lnTo>
                  <a:lnTo>
                    <a:pt x="75539" y="404660"/>
                  </a:lnTo>
                  <a:lnTo>
                    <a:pt x="46136" y="398723"/>
                  </a:lnTo>
                  <a:lnTo>
                    <a:pt x="22124" y="382535"/>
                  </a:lnTo>
                  <a:lnTo>
                    <a:pt x="5936" y="358523"/>
                  </a:lnTo>
                  <a:lnTo>
                    <a:pt x="0" y="329120"/>
                  </a:lnTo>
                  <a:lnTo>
                    <a:pt x="0" y="75564"/>
                  </a:lnTo>
                  <a:close/>
                </a:path>
              </a:pathLst>
            </a:custGeom>
            <a:ln w="7620">
              <a:solidFill>
                <a:srgbClr val="C6C6D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747776" y="5395366"/>
            <a:ext cx="167005" cy="34417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050" spc="-50" dirty="0">
                <a:solidFill>
                  <a:srgbClr val="3B3939"/>
                </a:solidFill>
                <a:latin typeface="Trebuchet MS"/>
                <a:cs typeface="Trebuchet MS"/>
              </a:rPr>
              <a:t>3</a:t>
            </a:r>
            <a:endParaRPr sz="2050">
              <a:latin typeface="Trebuchet MS"/>
              <a:cs typeface="Trebuchet M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201318" y="5096919"/>
            <a:ext cx="4625340" cy="971550"/>
          </a:xfrm>
          <a:prstGeom prst="rect">
            <a:avLst/>
          </a:prstGeom>
        </p:spPr>
        <p:txBody>
          <a:bodyPr vert="horz" wrap="square" lIns="0" tIns="21462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89"/>
              </a:spcBef>
            </a:pPr>
            <a:r>
              <a:rPr sz="2400" spc="85" dirty="0">
                <a:solidFill>
                  <a:srgbClr val="3B3939"/>
                </a:solidFill>
                <a:latin typeface="Trebuchet MS"/>
                <a:cs typeface="Trebuchet MS"/>
              </a:rPr>
              <a:t>Accuracy</a:t>
            </a:r>
            <a:endParaRPr sz="2400" dirty="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055"/>
              </a:spcBef>
            </a:pP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Report</a:t>
            </a:r>
            <a:r>
              <a:rPr sz="1600" spc="-8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only</a:t>
            </a:r>
            <a:r>
              <a:rPr sz="1600" spc="-7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verified</a:t>
            </a:r>
            <a:r>
              <a:rPr sz="1600" spc="-6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findings</a:t>
            </a:r>
            <a:r>
              <a:rPr sz="1600" spc="-4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and</a:t>
            </a:r>
            <a:r>
              <a:rPr sz="1600" spc="-6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avoid</a:t>
            </a:r>
            <a:r>
              <a:rPr sz="1600" spc="-7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speculation.</a:t>
            </a:r>
            <a:endParaRPr sz="1600" dirty="0">
              <a:latin typeface="Roboto"/>
              <a:cs typeface="Roboto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6182105" y="5401183"/>
            <a:ext cx="412750" cy="412750"/>
            <a:chOff x="6182105" y="5401183"/>
            <a:chExt cx="412750" cy="412750"/>
          </a:xfrm>
        </p:grpSpPr>
        <p:sp>
          <p:nvSpPr>
            <p:cNvPr id="20" name="object 20"/>
            <p:cNvSpPr/>
            <p:nvPr/>
          </p:nvSpPr>
          <p:spPr>
            <a:xfrm>
              <a:off x="6185915" y="5404993"/>
              <a:ext cx="405130" cy="405130"/>
            </a:xfrm>
            <a:custGeom>
              <a:avLst/>
              <a:gdLst/>
              <a:ahLst/>
              <a:cxnLst/>
              <a:rect l="l" t="t" r="r" b="b"/>
              <a:pathLst>
                <a:path w="405129" h="405129">
                  <a:moveTo>
                    <a:pt x="329057" y="0"/>
                  </a:moveTo>
                  <a:lnTo>
                    <a:pt x="75564" y="0"/>
                  </a:lnTo>
                  <a:lnTo>
                    <a:pt x="46130" y="5949"/>
                  </a:lnTo>
                  <a:lnTo>
                    <a:pt x="22113" y="22161"/>
                  </a:lnTo>
                  <a:lnTo>
                    <a:pt x="5931" y="46184"/>
                  </a:lnTo>
                  <a:lnTo>
                    <a:pt x="0" y="75564"/>
                  </a:lnTo>
                  <a:lnTo>
                    <a:pt x="0" y="329120"/>
                  </a:lnTo>
                  <a:lnTo>
                    <a:pt x="5931" y="358523"/>
                  </a:lnTo>
                  <a:lnTo>
                    <a:pt x="22113" y="382535"/>
                  </a:lnTo>
                  <a:lnTo>
                    <a:pt x="46130" y="398723"/>
                  </a:lnTo>
                  <a:lnTo>
                    <a:pt x="75564" y="404660"/>
                  </a:lnTo>
                  <a:lnTo>
                    <a:pt x="329057" y="404660"/>
                  </a:lnTo>
                  <a:lnTo>
                    <a:pt x="358437" y="398723"/>
                  </a:lnTo>
                  <a:lnTo>
                    <a:pt x="382460" y="382535"/>
                  </a:lnTo>
                  <a:lnTo>
                    <a:pt x="398672" y="358523"/>
                  </a:lnTo>
                  <a:lnTo>
                    <a:pt x="404622" y="329120"/>
                  </a:lnTo>
                  <a:lnTo>
                    <a:pt x="404622" y="75564"/>
                  </a:lnTo>
                  <a:lnTo>
                    <a:pt x="398672" y="46184"/>
                  </a:lnTo>
                  <a:lnTo>
                    <a:pt x="382460" y="22161"/>
                  </a:lnTo>
                  <a:lnTo>
                    <a:pt x="358437" y="5949"/>
                  </a:lnTo>
                  <a:lnTo>
                    <a:pt x="329057" y="0"/>
                  </a:lnTo>
                  <a:close/>
                </a:path>
              </a:pathLst>
            </a:custGeom>
            <a:solidFill>
              <a:srgbClr val="E0E0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6185915" y="5404993"/>
              <a:ext cx="405130" cy="405130"/>
            </a:xfrm>
            <a:custGeom>
              <a:avLst/>
              <a:gdLst/>
              <a:ahLst/>
              <a:cxnLst/>
              <a:rect l="l" t="t" r="r" b="b"/>
              <a:pathLst>
                <a:path w="405129" h="405129">
                  <a:moveTo>
                    <a:pt x="0" y="75564"/>
                  </a:moveTo>
                  <a:lnTo>
                    <a:pt x="5931" y="46184"/>
                  </a:lnTo>
                  <a:lnTo>
                    <a:pt x="22113" y="22161"/>
                  </a:lnTo>
                  <a:lnTo>
                    <a:pt x="46130" y="5949"/>
                  </a:lnTo>
                  <a:lnTo>
                    <a:pt x="75564" y="0"/>
                  </a:lnTo>
                  <a:lnTo>
                    <a:pt x="329057" y="0"/>
                  </a:lnTo>
                  <a:lnTo>
                    <a:pt x="358437" y="5949"/>
                  </a:lnTo>
                  <a:lnTo>
                    <a:pt x="382460" y="22161"/>
                  </a:lnTo>
                  <a:lnTo>
                    <a:pt x="398672" y="46184"/>
                  </a:lnTo>
                  <a:lnTo>
                    <a:pt x="404622" y="75564"/>
                  </a:lnTo>
                  <a:lnTo>
                    <a:pt x="404622" y="329120"/>
                  </a:lnTo>
                  <a:lnTo>
                    <a:pt x="398672" y="358523"/>
                  </a:lnTo>
                  <a:lnTo>
                    <a:pt x="382460" y="382535"/>
                  </a:lnTo>
                  <a:lnTo>
                    <a:pt x="358437" y="398723"/>
                  </a:lnTo>
                  <a:lnTo>
                    <a:pt x="329057" y="404660"/>
                  </a:lnTo>
                  <a:lnTo>
                    <a:pt x="75564" y="404660"/>
                  </a:lnTo>
                  <a:lnTo>
                    <a:pt x="46130" y="398723"/>
                  </a:lnTo>
                  <a:lnTo>
                    <a:pt x="22113" y="382535"/>
                  </a:lnTo>
                  <a:lnTo>
                    <a:pt x="5931" y="358523"/>
                  </a:lnTo>
                  <a:lnTo>
                    <a:pt x="0" y="329120"/>
                  </a:lnTo>
                  <a:lnTo>
                    <a:pt x="0" y="75564"/>
                  </a:lnTo>
                  <a:close/>
                </a:path>
              </a:pathLst>
            </a:custGeom>
            <a:ln w="7620">
              <a:solidFill>
                <a:srgbClr val="C6C6D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6303390" y="5395366"/>
            <a:ext cx="170180" cy="34417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050" spc="10" dirty="0">
                <a:solidFill>
                  <a:srgbClr val="3B3939"/>
                </a:solidFill>
                <a:latin typeface="Trebuchet MS"/>
                <a:cs typeface="Trebuchet MS"/>
              </a:rPr>
              <a:t>4</a:t>
            </a:r>
            <a:endParaRPr sz="2050">
              <a:latin typeface="Trebuchet MS"/>
              <a:cs typeface="Trebuchet MS"/>
            </a:endParaRPr>
          </a:p>
        </p:txBody>
      </p:sp>
      <p:sp>
        <p:nvSpPr>
          <p:cNvPr id="24" name="object 24"/>
          <p:cNvSpPr txBox="1">
            <a:spLocks noGrp="1"/>
          </p:cNvSpPr>
          <p:nvPr>
            <p:ph type="dt" sz="half" idx="6"/>
          </p:nvPr>
        </p:nvSpPr>
        <p:spPr>
          <a:xfrm>
            <a:off x="10881994" y="6351422"/>
            <a:ext cx="487679" cy="3334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640"/>
              </a:lnSpc>
            </a:pPr>
            <a:r>
              <a:rPr spc="-325" dirty="0"/>
              <a:t>202</a:t>
            </a:r>
            <a:r>
              <a:rPr lang="en-US" spc="-325" dirty="0"/>
              <a:t>4</a:t>
            </a:r>
            <a:endParaRPr spc="-325" dirty="0"/>
          </a:p>
        </p:txBody>
      </p:sp>
      <p:sp>
        <p:nvSpPr>
          <p:cNvPr id="23" name="object 23"/>
          <p:cNvSpPr txBox="1"/>
          <p:nvPr/>
        </p:nvSpPr>
        <p:spPr>
          <a:xfrm>
            <a:off x="6758431" y="5096919"/>
            <a:ext cx="4611370" cy="971550"/>
          </a:xfrm>
          <a:prstGeom prst="rect">
            <a:avLst/>
          </a:prstGeom>
        </p:spPr>
        <p:txBody>
          <a:bodyPr vert="horz" wrap="square" lIns="0" tIns="21462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89"/>
              </a:spcBef>
            </a:pPr>
            <a:r>
              <a:rPr sz="2400" spc="-10" dirty="0">
                <a:solidFill>
                  <a:srgbClr val="3B3939"/>
                </a:solidFill>
                <a:latin typeface="Trebuchet MS"/>
                <a:cs typeface="Trebuchet MS"/>
              </a:rPr>
              <a:t>Objectivity</a:t>
            </a:r>
            <a:endParaRPr sz="2400" dirty="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055"/>
              </a:spcBef>
            </a:pP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Present</a:t>
            </a:r>
            <a:r>
              <a:rPr sz="1600" spc="-6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findings</a:t>
            </a:r>
            <a:r>
              <a:rPr sz="1600" spc="-3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in</a:t>
            </a:r>
            <a:r>
              <a:rPr sz="1600" spc="-5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a</a:t>
            </a:r>
            <a:r>
              <a:rPr sz="1600" spc="-6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neutral</a:t>
            </a:r>
            <a:r>
              <a:rPr sz="1600" spc="-4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and</a:t>
            </a:r>
            <a:r>
              <a:rPr sz="1600" spc="-4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unbiased</a:t>
            </a:r>
            <a:r>
              <a:rPr sz="1600" spc="-4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manner.</a:t>
            </a:r>
            <a:endParaRPr sz="1600" dirty="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620000" y="-1"/>
            <a:ext cx="4572000" cy="6858000"/>
            <a:chOff x="7620000" y="-1"/>
            <a:chExt cx="4572000" cy="6858000"/>
          </a:xfrm>
        </p:grpSpPr>
        <p:pic>
          <p:nvPicPr>
            <p:cNvPr id="3" name="object 3">
              <a:hlinkClick r:id="rId3"/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731472" y="6495019"/>
              <a:ext cx="1371274" cy="28265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620000" y="-1"/>
              <a:ext cx="4572000" cy="6857999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85825" rIns="0" bIns="0" rtlCol="0">
            <a:spAutoFit/>
          </a:bodyPr>
          <a:lstStyle/>
          <a:p>
            <a:pPr marL="31115">
              <a:lnSpc>
                <a:spcPct val="100000"/>
              </a:lnSpc>
              <a:spcBef>
                <a:spcPts val="105"/>
              </a:spcBef>
            </a:pPr>
            <a:r>
              <a:rPr spc="55" dirty="0"/>
              <a:t>Writing</a:t>
            </a:r>
            <a:r>
              <a:rPr spc="-114" dirty="0"/>
              <a:t> </a:t>
            </a:r>
            <a:r>
              <a:rPr dirty="0"/>
              <a:t>the</a:t>
            </a:r>
            <a:r>
              <a:rPr spc="-125" dirty="0"/>
              <a:t> </a:t>
            </a:r>
            <a:r>
              <a:rPr dirty="0"/>
              <a:t>Final</a:t>
            </a:r>
            <a:r>
              <a:rPr spc="-110" dirty="0"/>
              <a:t> </a:t>
            </a:r>
            <a:r>
              <a:rPr spc="60" dirty="0"/>
              <a:t>Report</a:t>
            </a:r>
          </a:p>
        </p:txBody>
      </p:sp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61492" y="1756244"/>
            <a:ext cx="472478" cy="472478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649020" y="2320290"/>
            <a:ext cx="2602230" cy="13982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rgbClr val="3B3939"/>
                </a:solidFill>
                <a:latin typeface="Trebuchet MS"/>
                <a:cs typeface="Trebuchet MS"/>
              </a:rPr>
              <a:t>Introduction</a:t>
            </a:r>
            <a:endParaRPr sz="2400" dirty="0">
              <a:latin typeface="Trebuchet MS"/>
              <a:cs typeface="Trebuchet MS"/>
            </a:endParaRPr>
          </a:p>
          <a:p>
            <a:pPr marL="12700" marR="5080">
              <a:lnSpc>
                <a:spcPct val="125000"/>
              </a:lnSpc>
              <a:spcBef>
                <a:spcPts val="730"/>
              </a:spcBef>
            </a:pP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Summarize</a:t>
            </a:r>
            <a:r>
              <a:rPr sz="1600" spc="-4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the</a:t>
            </a:r>
            <a:r>
              <a:rPr sz="1600" spc="-4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scope</a:t>
            </a:r>
            <a:r>
              <a:rPr sz="1600" spc="-5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25" dirty="0">
                <a:solidFill>
                  <a:srgbClr val="3B3939"/>
                </a:solidFill>
                <a:latin typeface="Roboto"/>
                <a:cs typeface="Roboto"/>
              </a:rPr>
              <a:t>and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objectives</a:t>
            </a:r>
            <a:r>
              <a:rPr sz="1600" spc="-4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of</a:t>
            </a:r>
            <a:r>
              <a:rPr sz="1600" spc="-1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the</a:t>
            </a:r>
            <a:r>
              <a:rPr sz="1600" spc="-2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penetration test.</a:t>
            </a:r>
            <a:endParaRPr sz="1600" dirty="0">
              <a:latin typeface="Roboto"/>
              <a:cs typeface="Roboto"/>
            </a:endParaRPr>
          </a:p>
        </p:txBody>
      </p:sp>
      <p:pic>
        <p:nvPicPr>
          <p:cNvPr id="8" name="object 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977271" y="1756244"/>
            <a:ext cx="421399" cy="472478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3939666" y="2320290"/>
            <a:ext cx="2923540" cy="10934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105" dirty="0">
                <a:solidFill>
                  <a:srgbClr val="3B3939"/>
                </a:solidFill>
                <a:latin typeface="Trebuchet MS"/>
                <a:cs typeface="Trebuchet MS"/>
              </a:rPr>
              <a:t>Methodology</a:t>
            </a:r>
            <a:endParaRPr sz="2400" dirty="0">
              <a:latin typeface="Trebuchet MS"/>
              <a:cs typeface="Trebuchet MS"/>
            </a:endParaRPr>
          </a:p>
          <a:p>
            <a:pPr marL="12700" marR="5080">
              <a:lnSpc>
                <a:spcPct val="125000"/>
              </a:lnSpc>
              <a:spcBef>
                <a:spcPts val="730"/>
              </a:spcBef>
            </a:pP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Describe</a:t>
            </a:r>
            <a:r>
              <a:rPr sz="1600" spc="-5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the</a:t>
            </a:r>
            <a:r>
              <a:rPr sz="1600" spc="-5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tools</a:t>
            </a:r>
            <a:r>
              <a:rPr sz="1600" spc="-6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25" dirty="0">
                <a:solidFill>
                  <a:srgbClr val="3B3939"/>
                </a:solidFill>
                <a:latin typeface="Roboto"/>
                <a:cs typeface="Roboto"/>
              </a:rPr>
              <a:t>and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techniques</a:t>
            </a:r>
            <a:r>
              <a:rPr sz="1600" spc="-6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used</a:t>
            </a:r>
            <a:r>
              <a:rPr sz="1600" spc="-8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during</a:t>
            </a:r>
            <a:r>
              <a:rPr sz="1600" spc="-5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the</a:t>
            </a:r>
            <a:r>
              <a:rPr sz="1600" spc="-7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20" dirty="0">
                <a:solidFill>
                  <a:srgbClr val="3B3939"/>
                </a:solidFill>
                <a:latin typeface="Roboto"/>
                <a:cs typeface="Roboto"/>
              </a:rPr>
              <a:t>test.</a:t>
            </a:r>
            <a:endParaRPr sz="1600" dirty="0">
              <a:latin typeface="Roboto"/>
              <a:cs typeface="Roboto"/>
            </a:endParaRPr>
          </a:p>
        </p:txBody>
      </p:sp>
      <p:pic>
        <p:nvPicPr>
          <p:cNvPr id="10" name="object 1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93416" y="4087690"/>
            <a:ext cx="415014" cy="280932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649020" y="4562602"/>
            <a:ext cx="2847975" cy="10941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60" dirty="0">
                <a:solidFill>
                  <a:srgbClr val="3B3939"/>
                </a:solidFill>
                <a:latin typeface="Trebuchet MS"/>
                <a:cs typeface="Trebuchet MS"/>
              </a:rPr>
              <a:t>Findings</a:t>
            </a:r>
            <a:endParaRPr sz="2400" dirty="0">
              <a:latin typeface="Trebuchet MS"/>
              <a:cs typeface="Trebuchet MS"/>
            </a:endParaRPr>
          </a:p>
          <a:p>
            <a:pPr marL="12700" marR="5080">
              <a:lnSpc>
                <a:spcPct val="125099"/>
              </a:lnSpc>
              <a:spcBef>
                <a:spcPts val="730"/>
              </a:spcBef>
            </a:pP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Present</a:t>
            </a:r>
            <a:r>
              <a:rPr sz="1600" spc="-4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the</a:t>
            </a:r>
            <a:r>
              <a:rPr sz="1600" spc="-5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identified </a:t>
            </a:r>
            <a:r>
              <a:rPr sz="1600" spc="-20" dirty="0">
                <a:solidFill>
                  <a:srgbClr val="3B3939"/>
                </a:solidFill>
                <a:latin typeface="Roboto"/>
                <a:cs typeface="Roboto"/>
              </a:rPr>
              <a:t>vulnerabilities</a:t>
            </a:r>
            <a:r>
              <a:rPr sz="1600" spc="-2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and</a:t>
            </a:r>
            <a:r>
              <a:rPr sz="1600" spc="-4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their</a:t>
            </a:r>
            <a:r>
              <a:rPr sz="1600" spc="-6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impact.</a:t>
            </a:r>
            <a:endParaRPr sz="1600" dirty="0">
              <a:latin typeface="Roboto"/>
              <a:cs typeface="Roboto"/>
            </a:endParaRPr>
          </a:p>
        </p:txBody>
      </p:sp>
      <p:pic>
        <p:nvPicPr>
          <p:cNvPr id="12" name="object 12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3964501" y="3998302"/>
            <a:ext cx="446938" cy="472478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3939666" y="4562602"/>
            <a:ext cx="2700020" cy="13989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75" dirty="0">
                <a:solidFill>
                  <a:srgbClr val="3B3939"/>
                </a:solidFill>
                <a:latin typeface="Trebuchet MS"/>
                <a:cs typeface="Trebuchet MS"/>
              </a:rPr>
              <a:t>Recommendations</a:t>
            </a:r>
            <a:endParaRPr sz="2400" dirty="0">
              <a:latin typeface="Trebuchet MS"/>
              <a:cs typeface="Trebuchet MS"/>
            </a:endParaRPr>
          </a:p>
          <a:p>
            <a:pPr marL="12700" marR="325120">
              <a:lnSpc>
                <a:spcPct val="125099"/>
              </a:lnSpc>
              <a:spcBef>
                <a:spcPts val="730"/>
              </a:spcBef>
            </a:pP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Suggest</a:t>
            </a:r>
            <a:r>
              <a:rPr sz="1600" spc="-6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specific</a:t>
            </a:r>
            <a:r>
              <a:rPr sz="1600" spc="-6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steps</a:t>
            </a:r>
            <a:r>
              <a:rPr sz="1600" spc="-8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25" dirty="0">
                <a:solidFill>
                  <a:srgbClr val="3B3939"/>
                </a:solidFill>
                <a:latin typeface="Roboto"/>
                <a:cs typeface="Roboto"/>
              </a:rPr>
              <a:t>for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mitigating</a:t>
            </a:r>
            <a:r>
              <a:rPr sz="1600" spc="-6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the</a:t>
            </a:r>
            <a:r>
              <a:rPr sz="1600" spc="-7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identified vulnerabilities.</a:t>
            </a:r>
            <a:endParaRPr sz="1600" dirty="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620000" y="-1"/>
            <a:ext cx="4572000" cy="6858000"/>
            <a:chOff x="7620000" y="-1"/>
            <a:chExt cx="4572000" cy="6858000"/>
          </a:xfrm>
        </p:grpSpPr>
        <p:pic>
          <p:nvPicPr>
            <p:cNvPr id="3" name="object 3">
              <a:hlinkClick r:id="rId3"/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731472" y="6495019"/>
              <a:ext cx="1371274" cy="28265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620000" y="-1"/>
              <a:ext cx="4572000" cy="6857999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49020" y="1303147"/>
            <a:ext cx="4966970" cy="5905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200" dirty="0"/>
              <a:t>Summary</a:t>
            </a:r>
            <a:r>
              <a:rPr spc="-130" dirty="0"/>
              <a:t> </a:t>
            </a:r>
            <a:r>
              <a:rPr dirty="0"/>
              <a:t>of</a:t>
            </a:r>
            <a:r>
              <a:rPr spc="-140" dirty="0"/>
              <a:t> </a:t>
            </a:r>
            <a:r>
              <a:rPr spc="60" dirty="0"/>
              <a:t>Execution</a:t>
            </a:r>
          </a:p>
        </p:txBody>
      </p:sp>
      <p:grpSp>
        <p:nvGrpSpPr>
          <p:cNvPr id="6" name="object 6"/>
          <p:cNvGrpSpPr/>
          <p:nvPr/>
        </p:nvGrpSpPr>
        <p:grpSpPr>
          <a:xfrm>
            <a:off x="728522" y="2221610"/>
            <a:ext cx="1065530" cy="3289300"/>
            <a:chOff x="728522" y="2221610"/>
            <a:chExt cx="1065530" cy="3289300"/>
          </a:xfrm>
        </p:grpSpPr>
        <p:sp>
          <p:nvSpPr>
            <p:cNvPr id="7" name="object 7"/>
            <p:cNvSpPr/>
            <p:nvPr/>
          </p:nvSpPr>
          <p:spPr>
            <a:xfrm>
              <a:off x="932256" y="2221610"/>
              <a:ext cx="861694" cy="3289300"/>
            </a:xfrm>
            <a:custGeom>
              <a:avLst/>
              <a:gdLst/>
              <a:ahLst/>
              <a:cxnLst/>
              <a:rect l="l" t="t" r="r" b="b"/>
              <a:pathLst>
                <a:path w="861694" h="3289300">
                  <a:moveTo>
                    <a:pt x="25400" y="5715"/>
                  </a:moveTo>
                  <a:lnTo>
                    <a:pt x="19710" y="0"/>
                  </a:lnTo>
                  <a:lnTo>
                    <a:pt x="5689" y="0"/>
                  </a:lnTo>
                  <a:lnTo>
                    <a:pt x="0" y="5715"/>
                  </a:lnTo>
                  <a:lnTo>
                    <a:pt x="0" y="12700"/>
                  </a:lnTo>
                  <a:lnTo>
                    <a:pt x="0" y="3283077"/>
                  </a:lnTo>
                  <a:lnTo>
                    <a:pt x="5689" y="3288792"/>
                  </a:lnTo>
                  <a:lnTo>
                    <a:pt x="19710" y="3288792"/>
                  </a:lnTo>
                  <a:lnTo>
                    <a:pt x="25400" y="3283077"/>
                  </a:lnTo>
                  <a:lnTo>
                    <a:pt x="25400" y="5715"/>
                  </a:lnTo>
                  <a:close/>
                </a:path>
                <a:path w="861694" h="3289300">
                  <a:moveTo>
                    <a:pt x="861364" y="418211"/>
                  </a:moveTo>
                  <a:lnTo>
                    <a:pt x="855776" y="412496"/>
                  </a:lnTo>
                  <a:lnTo>
                    <a:pt x="205613" y="412496"/>
                  </a:lnTo>
                  <a:lnTo>
                    <a:pt x="199923" y="418211"/>
                  </a:lnTo>
                  <a:lnTo>
                    <a:pt x="199923" y="425196"/>
                  </a:lnTo>
                  <a:lnTo>
                    <a:pt x="199923" y="432308"/>
                  </a:lnTo>
                  <a:lnTo>
                    <a:pt x="205613" y="437896"/>
                  </a:lnTo>
                  <a:lnTo>
                    <a:pt x="855776" y="437896"/>
                  </a:lnTo>
                  <a:lnTo>
                    <a:pt x="861364" y="432308"/>
                  </a:lnTo>
                  <a:lnTo>
                    <a:pt x="861364" y="418211"/>
                  </a:lnTo>
                  <a:close/>
                </a:path>
              </a:pathLst>
            </a:custGeom>
            <a:solidFill>
              <a:srgbClr val="C6C6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32332" y="2434208"/>
              <a:ext cx="425450" cy="425450"/>
            </a:xfrm>
            <a:custGeom>
              <a:avLst/>
              <a:gdLst/>
              <a:ahLst/>
              <a:cxnLst/>
              <a:rect l="l" t="t" r="r" b="b"/>
              <a:pathLst>
                <a:path w="425450" h="425450">
                  <a:moveTo>
                    <a:pt x="345859" y="0"/>
                  </a:moveTo>
                  <a:lnTo>
                    <a:pt x="79387" y="0"/>
                  </a:lnTo>
                  <a:lnTo>
                    <a:pt x="48488" y="6240"/>
                  </a:lnTo>
                  <a:lnTo>
                    <a:pt x="23253" y="23256"/>
                  </a:lnTo>
                  <a:lnTo>
                    <a:pt x="6239" y="48488"/>
                  </a:lnTo>
                  <a:lnTo>
                    <a:pt x="0" y="79375"/>
                  </a:lnTo>
                  <a:lnTo>
                    <a:pt x="0" y="345948"/>
                  </a:lnTo>
                  <a:lnTo>
                    <a:pt x="6239" y="376834"/>
                  </a:lnTo>
                  <a:lnTo>
                    <a:pt x="23253" y="402066"/>
                  </a:lnTo>
                  <a:lnTo>
                    <a:pt x="48488" y="419082"/>
                  </a:lnTo>
                  <a:lnTo>
                    <a:pt x="79387" y="425323"/>
                  </a:lnTo>
                  <a:lnTo>
                    <a:pt x="345859" y="425323"/>
                  </a:lnTo>
                  <a:lnTo>
                    <a:pt x="376763" y="419082"/>
                  </a:lnTo>
                  <a:lnTo>
                    <a:pt x="401997" y="402066"/>
                  </a:lnTo>
                  <a:lnTo>
                    <a:pt x="419009" y="376834"/>
                  </a:lnTo>
                  <a:lnTo>
                    <a:pt x="425246" y="345948"/>
                  </a:lnTo>
                  <a:lnTo>
                    <a:pt x="425246" y="79375"/>
                  </a:lnTo>
                  <a:lnTo>
                    <a:pt x="419009" y="48488"/>
                  </a:lnTo>
                  <a:lnTo>
                    <a:pt x="401997" y="23256"/>
                  </a:lnTo>
                  <a:lnTo>
                    <a:pt x="376763" y="6240"/>
                  </a:lnTo>
                  <a:lnTo>
                    <a:pt x="345859" y="0"/>
                  </a:lnTo>
                  <a:close/>
                </a:path>
              </a:pathLst>
            </a:custGeom>
            <a:solidFill>
              <a:srgbClr val="E0E0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32332" y="2434208"/>
              <a:ext cx="425450" cy="425450"/>
            </a:xfrm>
            <a:custGeom>
              <a:avLst/>
              <a:gdLst/>
              <a:ahLst/>
              <a:cxnLst/>
              <a:rect l="l" t="t" r="r" b="b"/>
              <a:pathLst>
                <a:path w="425450" h="425450">
                  <a:moveTo>
                    <a:pt x="0" y="79375"/>
                  </a:moveTo>
                  <a:lnTo>
                    <a:pt x="6239" y="48488"/>
                  </a:lnTo>
                  <a:lnTo>
                    <a:pt x="23253" y="23256"/>
                  </a:lnTo>
                  <a:lnTo>
                    <a:pt x="48488" y="6240"/>
                  </a:lnTo>
                  <a:lnTo>
                    <a:pt x="79387" y="0"/>
                  </a:lnTo>
                  <a:lnTo>
                    <a:pt x="345859" y="0"/>
                  </a:lnTo>
                  <a:lnTo>
                    <a:pt x="376763" y="6240"/>
                  </a:lnTo>
                  <a:lnTo>
                    <a:pt x="401997" y="23256"/>
                  </a:lnTo>
                  <a:lnTo>
                    <a:pt x="419009" y="48488"/>
                  </a:lnTo>
                  <a:lnTo>
                    <a:pt x="425246" y="79375"/>
                  </a:lnTo>
                  <a:lnTo>
                    <a:pt x="425246" y="345948"/>
                  </a:lnTo>
                  <a:lnTo>
                    <a:pt x="419009" y="376834"/>
                  </a:lnTo>
                  <a:lnTo>
                    <a:pt x="401997" y="402066"/>
                  </a:lnTo>
                  <a:lnTo>
                    <a:pt x="376763" y="419082"/>
                  </a:lnTo>
                  <a:lnTo>
                    <a:pt x="345859" y="425323"/>
                  </a:lnTo>
                  <a:lnTo>
                    <a:pt x="79387" y="425323"/>
                  </a:lnTo>
                  <a:lnTo>
                    <a:pt x="48488" y="419082"/>
                  </a:lnTo>
                  <a:lnTo>
                    <a:pt x="23253" y="402066"/>
                  </a:lnTo>
                  <a:lnTo>
                    <a:pt x="6239" y="376834"/>
                  </a:lnTo>
                  <a:lnTo>
                    <a:pt x="0" y="345948"/>
                  </a:lnTo>
                  <a:lnTo>
                    <a:pt x="0" y="79375"/>
                  </a:lnTo>
                  <a:close/>
                </a:path>
              </a:pathLst>
            </a:custGeom>
            <a:ln w="7620">
              <a:solidFill>
                <a:srgbClr val="C6C6D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872134" y="2422905"/>
            <a:ext cx="145415" cy="36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200" spc="-155" dirty="0">
                <a:solidFill>
                  <a:srgbClr val="3B3939"/>
                </a:solidFill>
                <a:latin typeface="Trebuchet MS"/>
                <a:cs typeface="Trebuchet MS"/>
              </a:rPr>
              <a:t>1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972182" y="2398521"/>
            <a:ext cx="40265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3B3939"/>
                </a:solidFill>
                <a:latin typeface="Roboto"/>
                <a:cs typeface="Roboto"/>
              </a:rPr>
              <a:t>Define</a:t>
            </a:r>
            <a:r>
              <a:rPr sz="1800" spc="-3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800" dirty="0">
                <a:solidFill>
                  <a:srgbClr val="3B3939"/>
                </a:solidFill>
                <a:latin typeface="Roboto"/>
                <a:cs typeface="Roboto"/>
              </a:rPr>
              <a:t>scope</a:t>
            </a:r>
            <a:r>
              <a:rPr sz="1800" spc="-6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800" dirty="0">
                <a:solidFill>
                  <a:srgbClr val="3B3939"/>
                </a:solidFill>
                <a:latin typeface="Roboto"/>
                <a:cs typeface="Roboto"/>
              </a:rPr>
              <a:t>and</a:t>
            </a:r>
            <a:r>
              <a:rPr sz="1800" spc="-4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800" spc="-10" dirty="0">
                <a:solidFill>
                  <a:srgbClr val="3B3939"/>
                </a:solidFill>
                <a:latin typeface="Roboto"/>
                <a:cs typeface="Roboto"/>
              </a:rPr>
              <a:t>objectives</a:t>
            </a:r>
            <a:r>
              <a:rPr sz="1800" spc="-8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800" dirty="0">
                <a:solidFill>
                  <a:srgbClr val="3B3939"/>
                </a:solidFill>
                <a:latin typeface="Roboto"/>
                <a:cs typeface="Roboto"/>
              </a:rPr>
              <a:t>of</a:t>
            </a:r>
            <a:r>
              <a:rPr sz="1800" spc="-4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800" dirty="0">
                <a:solidFill>
                  <a:srgbClr val="3B3939"/>
                </a:solidFill>
                <a:latin typeface="Roboto"/>
                <a:cs typeface="Roboto"/>
              </a:rPr>
              <a:t>the</a:t>
            </a:r>
            <a:r>
              <a:rPr sz="1800" spc="-5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800" spc="-10" dirty="0">
                <a:solidFill>
                  <a:srgbClr val="3B3939"/>
                </a:solidFill>
                <a:latin typeface="Roboto"/>
                <a:cs typeface="Roboto"/>
              </a:rPr>
              <a:t>test.</a:t>
            </a:r>
            <a:endParaRPr sz="1800" dirty="0">
              <a:latin typeface="Roboto"/>
              <a:cs typeface="Roboto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728522" y="3299840"/>
            <a:ext cx="1065530" cy="433070"/>
            <a:chOff x="728522" y="3299840"/>
            <a:chExt cx="1065530" cy="433070"/>
          </a:xfrm>
        </p:grpSpPr>
        <p:sp>
          <p:nvSpPr>
            <p:cNvPr id="13" name="object 13"/>
            <p:cNvSpPr/>
            <p:nvPr/>
          </p:nvSpPr>
          <p:spPr>
            <a:xfrm>
              <a:off x="1132179" y="3503675"/>
              <a:ext cx="661670" cy="25400"/>
            </a:xfrm>
            <a:custGeom>
              <a:avLst/>
              <a:gdLst/>
              <a:ahLst/>
              <a:cxnLst/>
              <a:rect l="l" t="t" r="r" b="b"/>
              <a:pathLst>
                <a:path w="661669" h="25400">
                  <a:moveTo>
                    <a:pt x="655853" y="0"/>
                  </a:moveTo>
                  <a:lnTo>
                    <a:pt x="5689" y="0"/>
                  </a:lnTo>
                  <a:lnTo>
                    <a:pt x="0" y="5587"/>
                  </a:lnTo>
                  <a:lnTo>
                    <a:pt x="0" y="12573"/>
                  </a:lnTo>
                  <a:lnTo>
                    <a:pt x="0" y="19685"/>
                  </a:lnTo>
                  <a:lnTo>
                    <a:pt x="5689" y="25400"/>
                  </a:lnTo>
                  <a:lnTo>
                    <a:pt x="655853" y="25400"/>
                  </a:lnTo>
                  <a:lnTo>
                    <a:pt x="661441" y="19685"/>
                  </a:lnTo>
                  <a:lnTo>
                    <a:pt x="661441" y="5587"/>
                  </a:lnTo>
                  <a:lnTo>
                    <a:pt x="655853" y="0"/>
                  </a:lnTo>
                  <a:close/>
                </a:path>
              </a:pathLst>
            </a:custGeom>
            <a:solidFill>
              <a:srgbClr val="C6C6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732332" y="3303650"/>
              <a:ext cx="425450" cy="425450"/>
            </a:xfrm>
            <a:custGeom>
              <a:avLst/>
              <a:gdLst/>
              <a:ahLst/>
              <a:cxnLst/>
              <a:rect l="l" t="t" r="r" b="b"/>
              <a:pathLst>
                <a:path w="425450" h="425450">
                  <a:moveTo>
                    <a:pt x="345859" y="0"/>
                  </a:moveTo>
                  <a:lnTo>
                    <a:pt x="79387" y="0"/>
                  </a:lnTo>
                  <a:lnTo>
                    <a:pt x="48488" y="6240"/>
                  </a:lnTo>
                  <a:lnTo>
                    <a:pt x="23253" y="23256"/>
                  </a:lnTo>
                  <a:lnTo>
                    <a:pt x="6239" y="48488"/>
                  </a:lnTo>
                  <a:lnTo>
                    <a:pt x="0" y="79375"/>
                  </a:lnTo>
                  <a:lnTo>
                    <a:pt x="0" y="345948"/>
                  </a:lnTo>
                  <a:lnTo>
                    <a:pt x="6239" y="376834"/>
                  </a:lnTo>
                  <a:lnTo>
                    <a:pt x="23253" y="402066"/>
                  </a:lnTo>
                  <a:lnTo>
                    <a:pt x="48488" y="419082"/>
                  </a:lnTo>
                  <a:lnTo>
                    <a:pt x="79387" y="425323"/>
                  </a:lnTo>
                  <a:lnTo>
                    <a:pt x="345859" y="425323"/>
                  </a:lnTo>
                  <a:lnTo>
                    <a:pt x="376763" y="419082"/>
                  </a:lnTo>
                  <a:lnTo>
                    <a:pt x="401997" y="402066"/>
                  </a:lnTo>
                  <a:lnTo>
                    <a:pt x="419009" y="376834"/>
                  </a:lnTo>
                  <a:lnTo>
                    <a:pt x="425246" y="345948"/>
                  </a:lnTo>
                  <a:lnTo>
                    <a:pt x="425246" y="79375"/>
                  </a:lnTo>
                  <a:lnTo>
                    <a:pt x="419009" y="48488"/>
                  </a:lnTo>
                  <a:lnTo>
                    <a:pt x="401997" y="23256"/>
                  </a:lnTo>
                  <a:lnTo>
                    <a:pt x="376763" y="6240"/>
                  </a:lnTo>
                  <a:lnTo>
                    <a:pt x="345859" y="0"/>
                  </a:lnTo>
                  <a:close/>
                </a:path>
              </a:pathLst>
            </a:custGeom>
            <a:solidFill>
              <a:srgbClr val="E0E0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732332" y="3303650"/>
              <a:ext cx="425450" cy="425450"/>
            </a:xfrm>
            <a:custGeom>
              <a:avLst/>
              <a:gdLst/>
              <a:ahLst/>
              <a:cxnLst/>
              <a:rect l="l" t="t" r="r" b="b"/>
              <a:pathLst>
                <a:path w="425450" h="425450">
                  <a:moveTo>
                    <a:pt x="0" y="79375"/>
                  </a:moveTo>
                  <a:lnTo>
                    <a:pt x="6239" y="48488"/>
                  </a:lnTo>
                  <a:lnTo>
                    <a:pt x="23253" y="23256"/>
                  </a:lnTo>
                  <a:lnTo>
                    <a:pt x="48488" y="6240"/>
                  </a:lnTo>
                  <a:lnTo>
                    <a:pt x="79387" y="0"/>
                  </a:lnTo>
                  <a:lnTo>
                    <a:pt x="345859" y="0"/>
                  </a:lnTo>
                  <a:lnTo>
                    <a:pt x="376763" y="6240"/>
                  </a:lnTo>
                  <a:lnTo>
                    <a:pt x="401997" y="23256"/>
                  </a:lnTo>
                  <a:lnTo>
                    <a:pt x="419009" y="48488"/>
                  </a:lnTo>
                  <a:lnTo>
                    <a:pt x="425246" y="79375"/>
                  </a:lnTo>
                  <a:lnTo>
                    <a:pt x="425246" y="345948"/>
                  </a:lnTo>
                  <a:lnTo>
                    <a:pt x="419009" y="376834"/>
                  </a:lnTo>
                  <a:lnTo>
                    <a:pt x="401997" y="402066"/>
                  </a:lnTo>
                  <a:lnTo>
                    <a:pt x="376763" y="419082"/>
                  </a:lnTo>
                  <a:lnTo>
                    <a:pt x="345859" y="425323"/>
                  </a:lnTo>
                  <a:lnTo>
                    <a:pt x="79387" y="425323"/>
                  </a:lnTo>
                  <a:lnTo>
                    <a:pt x="48488" y="419082"/>
                  </a:lnTo>
                  <a:lnTo>
                    <a:pt x="23253" y="402066"/>
                  </a:lnTo>
                  <a:lnTo>
                    <a:pt x="6239" y="376834"/>
                  </a:lnTo>
                  <a:lnTo>
                    <a:pt x="0" y="345948"/>
                  </a:lnTo>
                  <a:lnTo>
                    <a:pt x="0" y="79375"/>
                  </a:lnTo>
                  <a:close/>
                </a:path>
              </a:pathLst>
            </a:custGeom>
            <a:ln w="7620">
              <a:solidFill>
                <a:srgbClr val="C6C6D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858418" y="3292602"/>
            <a:ext cx="172085" cy="36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200" spc="-50" dirty="0">
                <a:solidFill>
                  <a:srgbClr val="3B3939"/>
                </a:solidFill>
                <a:latin typeface="Trebuchet MS"/>
                <a:cs typeface="Trebuchet MS"/>
              </a:rPr>
              <a:t>2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972182" y="3268217"/>
            <a:ext cx="53009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3B3939"/>
                </a:solidFill>
                <a:latin typeface="Roboto"/>
                <a:cs typeface="Roboto"/>
              </a:rPr>
              <a:t>Conduct</a:t>
            </a:r>
            <a:r>
              <a:rPr sz="1800" spc="-8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800" spc="-25" dirty="0">
                <a:solidFill>
                  <a:srgbClr val="3B3939"/>
                </a:solidFill>
                <a:latin typeface="Roboto"/>
                <a:cs typeface="Roboto"/>
              </a:rPr>
              <a:t>vulnerability</a:t>
            </a:r>
            <a:r>
              <a:rPr sz="1800" spc="-6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800" spc="-10" dirty="0">
                <a:solidFill>
                  <a:srgbClr val="3B3939"/>
                </a:solidFill>
                <a:latin typeface="Roboto"/>
                <a:cs typeface="Roboto"/>
              </a:rPr>
              <a:t>scanning</a:t>
            </a:r>
            <a:r>
              <a:rPr sz="1800" spc="-5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800" dirty="0">
                <a:solidFill>
                  <a:srgbClr val="3B3939"/>
                </a:solidFill>
                <a:latin typeface="Roboto"/>
                <a:cs typeface="Roboto"/>
              </a:rPr>
              <a:t>and</a:t>
            </a:r>
            <a:r>
              <a:rPr sz="1800" spc="-5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800" spc="-10" dirty="0">
                <a:solidFill>
                  <a:srgbClr val="3B3939"/>
                </a:solidFill>
                <a:latin typeface="Roboto"/>
                <a:cs typeface="Roboto"/>
              </a:rPr>
              <a:t>reconnaissance.</a:t>
            </a:r>
            <a:endParaRPr sz="1800" dirty="0">
              <a:latin typeface="Roboto"/>
              <a:cs typeface="Roboto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728522" y="4169283"/>
            <a:ext cx="1065530" cy="433070"/>
            <a:chOff x="728522" y="4169283"/>
            <a:chExt cx="1065530" cy="433070"/>
          </a:xfrm>
        </p:grpSpPr>
        <p:sp>
          <p:nvSpPr>
            <p:cNvPr id="19" name="object 19"/>
            <p:cNvSpPr/>
            <p:nvPr/>
          </p:nvSpPr>
          <p:spPr>
            <a:xfrm>
              <a:off x="1132179" y="4373118"/>
              <a:ext cx="661670" cy="25400"/>
            </a:xfrm>
            <a:custGeom>
              <a:avLst/>
              <a:gdLst/>
              <a:ahLst/>
              <a:cxnLst/>
              <a:rect l="l" t="t" r="r" b="b"/>
              <a:pathLst>
                <a:path w="661669" h="25400">
                  <a:moveTo>
                    <a:pt x="655853" y="0"/>
                  </a:moveTo>
                  <a:lnTo>
                    <a:pt x="5689" y="0"/>
                  </a:lnTo>
                  <a:lnTo>
                    <a:pt x="0" y="5587"/>
                  </a:lnTo>
                  <a:lnTo>
                    <a:pt x="0" y="12699"/>
                  </a:lnTo>
                  <a:lnTo>
                    <a:pt x="0" y="19684"/>
                  </a:lnTo>
                  <a:lnTo>
                    <a:pt x="5689" y="25399"/>
                  </a:lnTo>
                  <a:lnTo>
                    <a:pt x="655853" y="25399"/>
                  </a:lnTo>
                  <a:lnTo>
                    <a:pt x="661441" y="19684"/>
                  </a:lnTo>
                  <a:lnTo>
                    <a:pt x="661441" y="5587"/>
                  </a:lnTo>
                  <a:lnTo>
                    <a:pt x="655853" y="0"/>
                  </a:lnTo>
                  <a:close/>
                </a:path>
              </a:pathLst>
            </a:custGeom>
            <a:solidFill>
              <a:srgbClr val="C6C6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732332" y="4173093"/>
              <a:ext cx="425450" cy="425450"/>
            </a:xfrm>
            <a:custGeom>
              <a:avLst/>
              <a:gdLst/>
              <a:ahLst/>
              <a:cxnLst/>
              <a:rect l="l" t="t" r="r" b="b"/>
              <a:pathLst>
                <a:path w="425450" h="425450">
                  <a:moveTo>
                    <a:pt x="345859" y="0"/>
                  </a:moveTo>
                  <a:lnTo>
                    <a:pt x="79387" y="0"/>
                  </a:lnTo>
                  <a:lnTo>
                    <a:pt x="48488" y="6240"/>
                  </a:lnTo>
                  <a:lnTo>
                    <a:pt x="23253" y="23256"/>
                  </a:lnTo>
                  <a:lnTo>
                    <a:pt x="6239" y="48488"/>
                  </a:lnTo>
                  <a:lnTo>
                    <a:pt x="0" y="79374"/>
                  </a:lnTo>
                  <a:lnTo>
                    <a:pt x="0" y="345947"/>
                  </a:lnTo>
                  <a:lnTo>
                    <a:pt x="6239" y="376834"/>
                  </a:lnTo>
                  <a:lnTo>
                    <a:pt x="23253" y="402066"/>
                  </a:lnTo>
                  <a:lnTo>
                    <a:pt x="48488" y="419082"/>
                  </a:lnTo>
                  <a:lnTo>
                    <a:pt x="79387" y="425322"/>
                  </a:lnTo>
                  <a:lnTo>
                    <a:pt x="345859" y="425322"/>
                  </a:lnTo>
                  <a:lnTo>
                    <a:pt x="376763" y="419082"/>
                  </a:lnTo>
                  <a:lnTo>
                    <a:pt x="401997" y="402066"/>
                  </a:lnTo>
                  <a:lnTo>
                    <a:pt x="419009" y="376834"/>
                  </a:lnTo>
                  <a:lnTo>
                    <a:pt x="425246" y="345947"/>
                  </a:lnTo>
                  <a:lnTo>
                    <a:pt x="425246" y="79374"/>
                  </a:lnTo>
                  <a:lnTo>
                    <a:pt x="419009" y="48488"/>
                  </a:lnTo>
                  <a:lnTo>
                    <a:pt x="401997" y="23256"/>
                  </a:lnTo>
                  <a:lnTo>
                    <a:pt x="376763" y="6240"/>
                  </a:lnTo>
                  <a:lnTo>
                    <a:pt x="345859" y="0"/>
                  </a:lnTo>
                  <a:close/>
                </a:path>
              </a:pathLst>
            </a:custGeom>
            <a:solidFill>
              <a:srgbClr val="E0E0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732332" y="4173093"/>
              <a:ext cx="425450" cy="425450"/>
            </a:xfrm>
            <a:custGeom>
              <a:avLst/>
              <a:gdLst/>
              <a:ahLst/>
              <a:cxnLst/>
              <a:rect l="l" t="t" r="r" b="b"/>
              <a:pathLst>
                <a:path w="425450" h="425450">
                  <a:moveTo>
                    <a:pt x="0" y="79374"/>
                  </a:moveTo>
                  <a:lnTo>
                    <a:pt x="6239" y="48488"/>
                  </a:lnTo>
                  <a:lnTo>
                    <a:pt x="23253" y="23256"/>
                  </a:lnTo>
                  <a:lnTo>
                    <a:pt x="48488" y="6240"/>
                  </a:lnTo>
                  <a:lnTo>
                    <a:pt x="79387" y="0"/>
                  </a:lnTo>
                  <a:lnTo>
                    <a:pt x="345859" y="0"/>
                  </a:lnTo>
                  <a:lnTo>
                    <a:pt x="376763" y="6240"/>
                  </a:lnTo>
                  <a:lnTo>
                    <a:pt x="401997" y="23256"/>
                  </a:lnTo>
                  <a:lnTo>
                    <a:pt x="419009" y="48488"/>
                  </a:lnTo>
                  <a:lnTo>
                    <a:pt x="425246" y="79374"/>
                  </a:lnTo>
                  <a:lnTo>
                    <a:pt x="425246" y="345947"/>
                  </a:lnTo>
                  <a:lnTo>
                    <a:pt x="419009" y="376834"/>
                  </a:lnTo>
                  <a:lnTo>
                    <a:pt x="401997" y="402066"/>
                  </a:lnTo>
                  <a:lnTo>
                    <a:pt x="376763" y="419082"/>
                  </a:lnTo>
                  <a:lnTo>
                    <a:pt x="345859" y="425322"/>
                  </a:lnTo>
                  <a:lnTo>
                    <a:pt x="79387" y="425322"/>
                  </a:lnTo>
                  <a:lnTo>
                    <a:pt x="48488" y="419082"/>
                  </a:lnTo>
                  <a:lnTo>
                    <a:pt x="23253" y="402066"/>
                  </a:lnTo>
                  <a:lnTo>
                    <a:pt x="6239" y="376834"/>
                  </a:lnTo>
                  <a:lnTo>
                    <a:pt x="0" y="345947"/>
                  </a:lnTo>
                  <a:lnTo>
                    <a:pt x="0" y="79374"/>
                  </a:lnTo>
                  <a:close/>
                </a:path>
              </a:pathLst>
            </a:custGeom>
            <a:ln w="7620">
              <a:solidFill>
                <a:srgbClr val="C6C6D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856894" y="4162171"/>
            <a:ext cx="175260" cy="36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200" spc="-50" dirty="0">
                <a:solidFill>
                  <a:srgbClr val="3B3939"/>
                </a:solidFill>
                <a:latin typeface="Trebuchet MS"/>
                <a:cs typeface="Trebuchet MS"/>
              </a:rPr>
              <a:t>3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972182" y="4137786"/>
            <a:ext cx="47866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3B3939"/>
                </a:solidFill>
                <a:latin typeface="Roboto"/>
                <a:cs typeface="Roboto"/>
              </a:rPr>
              <a:t>Perform</a:t>
            </a:r>
            <a:r>
              <a:rPr sz="1800" spc="-4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800" spc="-20" dirty="0">
                <a:solidFill>
                  <a:srgbClr val="3B3939"/>
                </a:solidFill>
                <a:latin typeface="Roboto"/>
                <a:cs typeface="Roboto"/>
              </a:rPr>
              <a:t>exploitation </a:t>
            </a:r>
            <a:r>
              <a:rPr sz="1800" dirty="0">
                <a:solidFill>
                  <a:srgbClr val="3B3939"/>
                </a:solidFill>
                <a:latin typeface="Roboto"/>
                <a:cs typeface="Roboto"/>
              </a:rPr>
              <a:t>and</a:t>
            </a:r>
            <a:r>
              <a:rPr sz="1800" spc="-3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800" spc="-20" dirty="0">
                <a:solidFill>
                  <a:srgbClr val="3B3939"/>
                </a:solidFill>
                <a:latin typeface="Roboto"/>
                <a:cs typeface="Roboto"/>
              </a:rPr>
              <a:t>penetration</a:t>
            </a:r>
            <a:r>
              <a:rPr sz="1800" spc="-3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800" spc="-10" dirty="0">
                <a:solidFill>
                  <a:srgbClr val="3B3939"/>
                </a:solidFill>
                <a:latin typeface="Roboto"/>
                <a:cs typeface="Roboto"/>
              </a:rPr>
              <a:t>attempts.</a:t>
            </a:r>
            <a:endParaRPr sz="1800" dirty="0">
              <a:latin typeface="Roboto"/>
              <a:cs typeface="Roboto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728522" y="5038725"/>
            <a:ext cx="1065530" cy="433070"/>
            <a:chOff x="728522" y="5038725"/>
            <a:chExt cx="1065530" cy="433070"/>
          </a:xfrm>
        </p:grpSpPr>
        <p:sp>
          <p:nvSpPr>
            <p:cNvPr id="25" name="object 25"/>
            <p:cNvSpPr/>
            <p:nvPr/>
          </p:nvSpPr>
          <p:spPr>
            <a:xfrm>
              <a:off x="1132179" y="5242559"/>
              <a:ext cx="661670" cy="25400"/>
            </a:xfrm>
            <a:custGeom>
              <a:avLst/>
              <a:gdLst/>
              <a:ahLst/>
              <a:cxnLst/>
              <a:rect l="l" t="t" r="r" b="b"/>
              <a:pathLst>
                <a:path w="661669" h="25400">
                  <a:moveTo>
                    <a:pt x="655853" y="0"/>
                  </a:moveTo>
                  <a:lnTo>
                    <a:pt x="5689" y="0"/>
                  </a:lnTo>
                  <a:lnTo>
                    <a:pt x="0" y="5587"/>
                  </a:lnTo>
                  <a:lnTo>
                    <a:pt x="0" y="12699"/>
                  </a:lnTo>
                  <a:lnTo>
                    <a:pt x="0" y="19684"/>
                  </a:lnTo>
                  <a:lnTo>
                    <a:pt x="5689" y="25399"/>
                  </a:lnTo>
                  <a:lnTo>
                    <a:pt x="655853" y="25399"/>
                  </a:lnTo>
                  <a:lnTo>
                    <a:pt x="661441" y="19684"/>
                  </a:lnTo>
                  <a:lnTo>
                    <a:pt x="661441" y="5587"/>
                  </a:lnTo>
                  <a:lnTo>
                    <a:pt x="655853" y="0"/>
                  </a:lnTo>
                  <a:close/>
                </a:path>
              </a:pathLst>
            </a:custGeom>
            <a:solidFill>
              <a:srgbClr val="C6C6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732332" y="5042535"/>
              <a:ext cx="425450" cy="425450"/>
            </a:xfrm>
            <a:custGeom>
              <a:avLst/>
              <a:gdLst/>
              <a:ahLst/>
              <a:cxnLst/>
              <a:rect l="l" t="t" r="r" b="b"/>
              <a:pathLst>
                <a:path w="425450" h="425450">
                  <a:moveTo>
                    <a:pt x="345859" y="0"/>
                  </a:moveTo>
                  <a:lnTo>
                    <a:pt x="79387" y="0"/>
                  </a:lnTo>
                  <a:lnTo>
                    <a:pt x="48488" y="6242"/>
                  </a:lnTo>
                  <a:lnTo>
                    <a:pt x="23253" y="23272"/>
                  </a:lnTo>
                  <a:lnTo>
                    <a:pt x="6239" y="48541"/>
                  </a:lnTo>
                  <a:lnTo>
                    <a:pt x="0" y="79501"/>
                  </a:lnTo>
                  <a:lnTo>
                    <a:pt x="0" y="345947"/>
                  </a:lnTo>
                  <a:lnTo>
                    <a:pt x="6239" y="376834"/>
                  </a:lnTo>
                  <a:lnTo>
                    <a:pt x="23253" y="402066"/>
                  </a:lnTo>
                  <a:lnTo>
                    <a:pt x="48488" y="419082"/>
                  </a:lnTo>
                  <a:lnTo>
                    <a:pt x="79387" y="425322"/>
                  </a:lnTo>
                  <a:lnTo>
                    <a:pt x="345859" y="425322"/>
                  </a:lnTo>
                  <a:lnTo>
                    <a:pt x="376763" y="419082"/>
                  </a:lnTo>
                  <a:lnTo>
                    <a:pt x="401997" y="402066"/>
                  </a:lnTo>
                  <a:lnTo>
                    <a:pt x="419009" y="376834"/>
                  </a:lnTo>
                  <a:lnTo>
                    <a:pt x="425246" y="345947"/>
                  </a:lnTo>
                  <a:lnTo>
                    <a:pt x="425246" y="79501"/>
                  </a:lnTo>
                  <a:lnTo>
                    <a:pt x="419009" y="48541"/>
                  </a:lnTo>
                  <a:lnTo>
                    <a:pt x="401997" y="23272"/>
                  </a:lnTo>
                  <a:lnTo>
                    <a:pt x="376763" y="6242"/>
                  </a:lnTo>
                  <a:lnTo>
                    <a:pt x="345859" y="0"/>
                  </a:lnTo>
                  <a:close/>
                </a:path>
              </a:pathLst>
            </a:custGeom>
            <a:solidFill>
              <a:srgbClr val="E0E0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732332" y="5042535"/>
              <a:ext cx="425450" cy="425450"/>
            </a:xfrm>
            <a:custGeom>
              <a:avLst/>
              <a:gdLst/>
              <a:ahLst/>
              <a:cxnLst/>
              <a:rect l="l" t="t" r="r" b="b"/>
              <a:pathLst>
                <a:path w="425450" h="425450">
                  <a:moveTo>
                    <a:pt x="0" y="79501"/>
                  </a:moveTo>
                  <a:lnTo>
                    <a:pt x="6239" y="48541"/>
                  </a:lnTo>
                  <a:lnTo>
                    <a:pt x="23253" y="23272"/>
                  </a:lnTo>
                  <a:lnTo>
                    <a:pt x="48488" y="6242"/>
                  </a:lnTo>
                  <a:lnTo>
                    <a:pt x="79387" y="0"/>
                  </a:lnTo>
                  <a:lnTo>
                    <a:pt x="345859" y="0"/>
                  </a:lnTo>
                  <a:lnTo>
                    <a:pt x="376763" y="6242"/>
                  </a:lnTo>
                  <a:lnTo>
                    <a:pt x="401997" y="23272"/>
                  </a:lnTo>
                  <a:lnTo>
                    <a:pt x="419009" y="48541"/>
                  </a:lnTo>
                  <a:lnTo>
                    <a:pt x="425246" y="79501"/>
                  </a:lnTo>
                  <a:lnTo>
                    <a:pt x="425246" y="345947"/>
                  </a:lnTo>
                  <a:lnTo>
                    <a:pt x="419009" y="376834"/>
                  </a:lnTo>
                  <a:lnTo>
                    <a:pt x="401997" y="402066"/>
                  </a:lnTo>
                  <a:lnTo>
                    <a:pt x="376763" y="419082"/>
                  </a:lnTo>
                  <a:lnTo>
                    <a:pt x="345859" y="425322"/>
                  </a:lnTo>
                  <a:lnTo>
                    <a:pt x="79387" y="425322"/>
                  </a:lnTo>
                  <a:lnTo>
                    <a:pt x="48488" y="419082"/>
                  </a:lnTo>
                  <a:lnTo>
                    <a:pt x="23253" y="402066"/>
                  </a:lnTo>
                  <a:lnTo>
                    <a:pt x="6239" y="376834"/>
                  </a:lnTo>
                  <a:lnTo>
                    <a:pt x="0" y="345947"/>
                  </a:lnTo>
                  <a:lnTo>
                    <a:pt x="0" y="79501"/>
                  </a:lnTo>
                  <a:close/>
                </a:path>
              </a:pathLst>
            </a:custGeom>
            <a:ln w="7620">
              <a:solidFill>
                <a:srgbClr val="C6C6D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855370" y="5031740"/>
            <a:ext cx="179070" cy="36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200" spc="-50" dirty="0">
                <a:solidFill>
                  <a:srgbClr val="3B3939"/>
                </a:solidFill>
                <a:latin typeface="Trebuchet MS"/>
                <a:cs typeface="Trebuchet MS"/>
              </a:rPr>
              <a:t>4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972182" y="5007355"/>
            <a:ext cx="418020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solidFill>
                  <a:srgbClr val="3B3939"/>
                </a:solidFill>
                <a:latin typeface="Roboto"/>
                <a:cs typeface="Roboto"/>
              </a:rPr>
              <a:t>Document</a:t>
            </a:r>
            <a:r>
              <a:rPr sz="1800" spc="-6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800" spc="-10" dirty="0">
                <a:solidFill>
                  <a:srgbClr val="3B3939"/>
                </a:solidFill>
                <a:latin typeface="Roboto"/>
                <a:cs typeface="Roboto"/>
              </a:rPr>
              <a:t>findings</a:t>
            </a:r>
            <a:r>
              <a:rPr sz="1800" spc="-2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800" dirty="0">
                <a:solidFill>
                  <a:srgbClr val="3B3939"/>
                </a:solidFill>
                <a:latin typeface="Roboto"/>
                <a:cs typeface="Roboto"/>
              </a:rPr>
              <a:t>and</a:t>
            </a:r>
            <a:r>
              <a:rPr sz="1800" spc="-4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800" spc="-10" dirty="0">
                <a:solidFill>
                  <a:srgbClr val="3B3939"/>
                </a:solidFill>
                <a:latin typeface="Roboto"/>
                <a:cs typeface="Roboto"/>
              </a:rPr>
              <a:t>generate</a:t>
            </a:r>
            <a:r>
              <a:rPr sz="1800" spc="-5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800" spc="-10" dirty="0">
                <a:solidFill>
                  <a:srgbClr val="3B3939"/>
                </a:solidFill>
                <a:latin typeface="Roboto"/>
                <a:cs typeface="Roboto"/>
              </a:rPr>
              <a:t>reports.</a:t>
            </a:r>
            <a:endParaRPr sz="1800" dirty="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08368" y="4019550"/>
            <a:ext cx="10975340" cy="2798445"/>
            <a:chOff x="608368" y="4019550"/>
            <a:chExt cx="10975340" cy="2798445"/>
          </a:xfrm>
        </p:grpSpPr>
        <p:sp>
          <p:nvSpPr>
            <p:cNvPr id="3" name="object 3"/>
            <p:cNvSpPr/>
            <p:nvPr/>
          </p:nvSpPr>
          <p:spPr>
            <a:xfrm>
              <a:off x="612178" y="4023360"/>
              <a:ext cx="10967720" cy="2359025"/>
            </a:xfrm>
            <a:custGeom>
              <a:avLst/>
              <a:gdLst/>
              <a:ahLst/>
              <a:cxnLst/>
              <a:rect l="l" t="t" r="r" b="b"/>
              <a:pathLst>
                <a:path w="10967720" h="2359025">
                  <a:moveTo>
                    <a:pt x="0" y="73406"/>
                  </a:moveTo>
                  <a:lnTo>
                    <a:pt x="5773" y="44844"/>
                  </a:lnTo>
                  <a:lnTo>
                    <a:pt x="21520" y="21510"/>
                  </a:lnTo>
                  <a:lnTo>
                    <a:pt x="44877" y="5772"/>
                  </a:lnTo>
                  <a:lnTo>
                    <a:pt x="73482" y="0"/>
                  </a:lnTo>
                  <a:lnTo>
                    <a:pt x="10894148" y="0"/>
                  </a:lnTo>
                  <a:lnTo>
                    <a:pt x="10922783" y="5772"/>
                  </a:lnTo>
                  <a:lnTo>
                    <a:pt x="10946155" y="21510"/>
                  </a:lnTo>
                  <a:lnTo>
                    <a:pt x="10961907" y="44844"/>
                  </a:lnTo>
                  <a:lnTo>
                    <a:pt x="10967681" y="73406"/>
                  </a:lnTo>
                  <a:lnTo>
                    <a:pt x="10967681" y="2285314"/>
                  </a:lnTo>
                  <a:lnTo>
                    <a:pt x="10961907" y="2313912"/>
                  </a:lnTo>
                  <a:lnTo>
                    <a:pt x="10946155" y="2337265"/>
                  </a:lnTo>
                  <a:lnTo>
                    <a:pt x="10922783" y="2353010"/>
                  </a:lnTo>
                  <a:lnTo>
                    <a:pt x="10894148" y="2358783"/>
                  </a:lnTo>
                  <a:lnTo>
                    <a:pt x="73482" y="2358783"/>
                  </a:lnTo>
                  <a:lnTo>
                    <a:pt x="44877" y="2353010"/>
                  </a:lnTo>
                  <a:lnTo>
                    <a:pt x="21520" y="2337265"/>
                  </a:lnTo>
                  <a:lnTo>
                    <a:pt x="5773" y="2313912"/>
                  </a:lnTo>
                  <a:lnTo>
                    <a:pt x="0" y="2285314"/>
                  </a:lnTo>
                  <a:lnTo>
                    <a:pt x="0" y="73406"/>
                  </a:lnTo>
                  <a:close/>
                </a:path>
              </a:pathLst>
            </a:custGeom>
            <a:ln w="761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18528" y="4029621"/>
              <a:ext cx="10955020" cy="502284"/>
            </a:xfrm>
            <a:custGeom>
              <a:avLst/>
              <a:gdLst/>
              <a:ahLst/>
              <a:cxnLst/>
              <a:rect l="l" t="t" r="r" b="b"/>
              <a:pathLst>
                <a:path w="10955020" h="502285">
                  <a:moveTo>
                    <a:pt x="10954893" y="0"/>
                  </a:moveTo>
                  <a:lnTo>
                    <a:pt x="0" y="0"/>
                  </a:lnTo>
                  <a:lnTo>
                    <a:pt x="0" y="502246"/>
                  </a:lnTo>
                  <a:lnTo>
                    <a:pt x="10954893" y="502246"/>
                  </a:lnTo>
                  <a:lnTo>
                    <a:pt x="10954893" y="0"/>
                  </a:lnTo>
                  <a:close/>
                </a:path>
              </a:pathLst>
            </a:custGeom>
            <a:solidFill>
              <a:srgbClr val="FFFFFF">
                <a:alpha val="3921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2191999" cy="2186559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599643" y="2631186"/>
            <a:ext cx="7564120" cy="1092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4300"/>
              </a:lnSpc>
            </a:pPr>
            <a:r>
              <a:rPr sz="3400" spc="175" dirty="0"/>
              <a:t>Summary</a:t>
            </a:r>
            <a:r>
              <a:rPr sz="3400" spc="-65" dirty="0"/>
              <a:t> </a:t>
            </a:r>
            <a:r>
              <a:rPr sz="3400" dirty="0"/>
              <a:t>of</a:t>
            </a:r>
            <a:r>
              <a:rPr sz="3400" spc="-60" dirty="0"/>
              <a:t> </a:t>
            </a:r>
            <a:r>
              <a:rPr sz="3400" dirty="0"/>
              <a:t>Evaluation,</a:t>
            </a:r>
            <a:r>
              <a:rPr sz="3400" spc="-50" dirty="0"/>
              <a:t> </a:t>
            </a:r>
            <a:r>
              <a:rPr sz="3400" dirty="0"/>
              <a:t>Findings,</a:t>
            </a:r>
            <a:r>
              <a:rPr sz="3400" spc="-50" dirty="0"/>
              <a:t> </a:t>
            </a:r>
            <a:r>
              <a:rPr sz="3400" spc="100" dirty="0"/>
              <a:t>and </a:t>
            </a:r>
            <a:r>
              <a:rPr sz="3400" spc="125" dirty="0"/>
              <a:t>Recommendations</a:t>
            </a:r>
            <a:endParaRPr sz="3400" dirty="0"/>
          </a:p>
        </p:txBody>
      </p:sp>
      <p:sp>
        <p:nvSpPr>
          <p:cNvPr id="7" name="object 7"/>
          <p:cNvSpPr txBox="1"/>
          <p:nvPr/>
        </p:nvSpPr>
        <p:spPr>
          <a:xfrm>
            <a:off x="9001125" y="4087444"/>
            <a:ext cx="215963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10" dirty="0">
                <a:solidFill>
                  <a:srgbClr val="3B3939"/>
                </a:solidFill>
                <a:latin typeface="Roboto"/>
                <a:cs typeface="Roboto"/>
              </a:rPr>
              <a:t>Remediation</a:t>
            </a:r>
            <a:r>
              <a:rPr sz="2000" spc="-8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2000" spc="-20" dirty="0">
                <a:solidFill>
                  <a:srgbClr val="3B3939"/>
                </a:solidFill>
                <a:latin typeface="Roboto"/>
                <a:cs typeface="Roboto"/>
              </a:rPr>
              <a:t>Steps</a:t>
            </a:r>
            <a:endParaRPr sz="2000" dirty="0">
              <a:latin typeface="Roboto"/>
              <a:cs typeface="Roboto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18528" y="4531893"/>
            <a:ext cx="10955020" cy="782320"/>
          </a:xfrm>
          <a:custGeom>
            <a:avLst/>
            <a:gdLst/>
            <a:ahLst/>
            <a:cxnLst/>
            <a:rect l="l" t="t" r="r" b="b"/>
            <a:pathLst>
              <a:path w="10955020" h="782320">
                <a:moveTo>
                  <a:pt x="10954893" y="0"/>
                </a:moveTo>
                <a:lnTo>
                  <a:pt x="0" y="0"/>
                </a:lnTo>
                <a:lnTo>
                  <a:pt x="0" y="782040"/>
                </a:lnTo>
                <a:lnTo>
                  <a:pt x="10954893" y="782040"/>
                </a:lnTo>
                <a:lnTo>
                  <a:pt x="10954893" y="0"/>
                </a:lnTo>
                <a:close/>
              </a:path>
            </a:pathLst>
          </a:custGeom>
          <a:solidFill>
            <a:srgbClr val="000000">
              <a:alpha val="392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780999" y="4087444"/>
            <a:ext cx="6597650" cy="82041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2753995" algn="l"/>
                <a:tab pos="5493385" algn="l"/>
              </a:tabLst>
            </a:pPr>
            <a:r>
              <a:rPr sz="2000" spc="-20" dirty="0">
                <a:solidFill>
                  <a:srgbClr val="3B3939"/>
                </a:solidFill>
                <a:latin typeface="Roboto"/>
                <a:cs typeface="Roboto"/>
              </a:rPr>
              <a:t>Vulnerability</a:t>
            </a:r>
            <a:r>
              <a:rPr sz="2000" spc="-4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2000" spc="-20" dirty="0">
                <a:solidFill>
                  <a:srgbClr val="3B3939"/>
                </a:solidFill>
                <a:latin typeface="Roboto"/>
                <a:cs typeface="Roboto"/>
              </a:rPr>
              <a:t>Type</a:t>
            </a:r>
            <a:r>
              <a:rPr sz="2000" dirty="0">
                <a:solidFill>
                  <a:srgbClr val="3B3939"/>
                </a:solidFill>
                <a:latin typeface="Roboto"/>
                <a:cs typeface="Roboto"/>
              </a:rPr>
              <a:t>	</a:t>
            </a:r>
            <a:r>
              <a:rPr sz="2000" spc="-10" dirty="0">
                <a:solidFill>
                  <a:srgbClr val="3B3939"/>
                </a:solidFill>
                <a:latin typeface="Roboto"/>
                <a:cs typeface="Roboto"/>
              </a:rPr>
              <a:t>Severity</a:t>
            </a:r>
            <a:r>
              <a:rPr sz="2000" dirty="0">
                <a:solidFill>
                  <a:srgbClr val="3B3939"/>
                </a:solidFill>
                <a:latin typeface="Roboto"/>
                <a:cs typeface="Roboto"/>
              </a:rPr>
              <a:t>	</a:t>
            </a:r>
            <a:r>
              <a:rPr sz="2000" spc="-10" dirty="0">
                <a:solidFill>
                  <a:srgbClr val="3B3939"/>
                </a:solidFill>
                <a:latin typeface="Roboto"/>
                <a:cs typeface="Roboto"/>
              </a:rPr>
              <a:t>Impact</a:t>
            </a:r>
            <a:endParaRPr sz="2000" dirty="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  <a:spcBef>
                <a:spcPts val="1935"/>
              </a:spcBef>
              <a:tabLst>
                <a:tab pos="2753995" algn="l"/>
                <a:tab pos="5493385" algn="l"/>
              </a:tabLst>
            </a:pP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SQL</a:t>
            </a:r>
            <a:r>
              <a:rPr sz="1600" spc="-9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Injection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	</a:t>
            </a:r>
            <a:r>
              <a:rPr sz="1600" spc="-20" dirty="0">
                <a:solidFill>
                  <a:srgbClr val="3B3939"/>
                </a:solidFill>
                <a:latin typeface="Roboto"/>
                <a:cs typeface="Roboto"/>
              </a:rPr>
              <a:t>High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	Data</a:t>
            </a:r>
            <a:r>
              <a:rPr sz="1600" spc="-8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breach</a:t>
            </a:r>
            <a:endParaRPr sz="1600" dirty="0">
              <a:latin typeface="Roboto"/>
              <a:cs typeface="Roboto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001125" y="4603521"/>
            <a:ext cx="2105025" cy="8623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399"/>
              </a:lnSpc>
              <a:spcBef>
                <a:spcPts val="100"/>
              </a:spcBef>
            </a:pP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Implement</a:t>
            </a:r>
            <a:r>
              <a:rPr sz="1600" spc="-2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20" dirty="0">
                <a:solidFill>
                  <a:srgbClr val="3B3939"/>
                </a:solidFill>
                <a:latin typeface="Roboto"/>
                <a:cs typeface="Roboto"/>
              </a:rPr>
              <a:t>input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validation</a:t>
            </a:r>
            <a:r>
              <a:rPr sz="1600" spc="-7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25" dirty="0">
                <a:solidFill>
                  <a:srgbClr val="3B3939"/>
                </a:solidFill>
                <a:latin typeface="Roboto"/>
                <a:cs typeface="Roboto"/>
              </a:rPr>
              <a:t>and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parameterized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queries.</a:t>
            </a:r>
            <a:endParaRPr sz="1600" dirty="0">
              <a:latin typeface="Roboto"/>
              <a:cs typeface="Roboto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18528" y="5313959"/>
            <a:ext cx="10955020" cy="1062355"/>
          </a:xfrm>
          <a:custGeom>
            <a:avLst/>
            <a:gdLst/>
            <a:ahLst/>
            <a:cxnLst/>
            <a:rect l="l" t="t" r="r" b="b"/>
            <a:pathLst>
              <a:path w="10955020" h="1062354">
                <a:moveTo>
                  <a:pt x="10954893" y="0"/>
                </a:moveTo>
                <a:lnTo>
                  <a:pt x="0" y="0"/>
                </a:lnTo>
                <a:lnTo>
                  <a:pt x="0" y="1061834"/>
                </a:lnTo>
                <a:lnTo>
                  <a:pt x="10954893" y="1061834"/>
                </a:lnTo>
                <a:lnTo>
                  <a:pt x="10954893" y="0"/>
                </a:lnTo>
                <a:close/>
              </a:path>
            </a:pathLst>
          </a:custGeom>
          <a:solidFill>
            <a:srgbClr val="FFFFFF">
              <a:alpha val="392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780999" y="5421274"/>
            <a:ext cx="236156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65" dirty="0">
                <a:solidFill>
                  <a:srgbClr val="3B3939"/>
                </a:solidFill>
                <a:latin typeface="Roboto"/>
                <a:cs typeface="Roboto"/>
              </a:rPr>
              <a:t>Cross-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Site</a:t>
            </a:r>
            <a:r>
              <a:rPr sz="1600" spc="-4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20" dirty="0">
                <a:solidFill>
                  <a:srgbClr val="3B3939"/>
                </a:solidFill>
                <a:latin typeface="Roboto"/>
                <a:cs typeface="Roboto"/>
              </a:rPr>
              <a:t>Scripting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(XSS)</a:t>
            </a:r>
            <a:endParaRPr sz="1600" dirty="0">
              <a:latin typeface="Roboto"/>
              <a:cs typeface="Roboto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dt" sz="half" idx="6"/>
          </p:nvPr>
        </p:nvSpPr>
        <p:spPr>
          <a:xfrm>
            <a:off x="10881994" y="6351422"/>
            <a:ext cx="487679" cy="3334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640"/>
              </a:lnSpc>
            </a:pPr>
            <a:r>
              <a:rPr spc="-325" dirty="0"/>
              <a:t>202</a:t>
            </a:r>
            <a:r>
              <a:rPr lang="en-US" spc="-325" dirty="0"/>
              <a:t>4</a:t>
            </a:r>
            <a:endParaRPr spc="-325" dirty="0"/>
          </a:p>
        </p:txBody>
      </p:sp>
      <p:sp>
        <p:nvSpPr>
          <p:cNvPr id="13" name="object 13"/>
          <p:cNvSpPr txBox="1"/>
          <p:nvPr/>
        </p:nvSpPr>
        <p:spPr>
          <a:xfrm>
            <a:off x="3522979" y="5421274"/>
            <a:ext cx="76390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Medium</a:t>
            </a:r>
            <a:endParaRPr sz="1600">
              <a:latin typeface="Roboto"/>
              <a:cs typeface="Roboto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262242" y="5421274"/>
            <a:ext cx="1888489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Website</a:t>
            </a:r>
            <a:r>
              <a:rPr sz="1600" spc="-3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defacement</a:t>
            </a:r>
            <a:endParaRPr sz="1600" dirty="0">
              <a:latin typeface="Roboto"/>
              <a:cs typeface="Roboto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9001125" y="5385612"/>
            <a:ext cx="2038350" cy="8623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399"/>
              </a:lnSpc>
              <a:spcBef>
                <a:spcPts val="100"/>
              </a:spcBef>
            </a:pP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Encode</a:t>
            </a:r>
            <a:r>
              <a:rPr sz="1600" spc="-5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user</a:t>
            </a:r>
            <a:r>
              <a:rPr sz="1600" spc="-6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input</a:t>
            </a:r>
            <a:r>
              <a:rPr sz="1600" spc="-4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25" dirty="0">
                <a:solidFill>
                  <a:srgbClr val="3B3939"/>
                </a:solidFill>
                <a:latin typeface="Roboto"/>
                <a:cs typeface="Roboto"/>
              </a:rPr>
              <a:t>and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implement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a</a:t>
            </a:r>
            <a:r>
              <a:rPr sz="1600" spc="-1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Content </a:t>
            </a:r>
            <a:r>
              <a:rPr sz="1600" spc="-20" dirty="0">
                <a:solidFill>
                  <a:srgbClr val="3B3939"/>
                </a:solidFill>
                <a:latin typeface="Roboto"/>
                <a:cs typeface="Roboto"/>
              </a:rPr>
              <a:t>Security</a:t>
            </a:r>
            <a:r>
              <a:rPr sz="1600" spc="-6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Policy</a:t>
            </a:r>
            <a:r>
              <a:rPr sz="1600" spc="-5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(CSP).</a:t>
            </a:r>
            <a:endParaRPr sz="1600" dirty="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-1"/>
            <a:ext cx="4571999" cy="68579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129529" y="414019"/>
            <a:ext cx="3805554" cy="508634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3150" spc="140" dirty="0"/>
              <a:t>Develop</a:t>
            </a:r>
            <a:r>
              <a:rPr sz="3150" spc="-120" dirty="0"/>
              <a:t> </a:t>
            </a:r>
            <a:r>
              <a:rPr sz="3150" spc="50" dirty="0"/>
              <a:t>Action</a:t>
            </a:r>
            <a:r>
              <a:rPr sz="3150" spc="-114" dirty="0"/>
              <a:t> </a:t>
            </a:r>
            <a:r>
              <a:rPr sz="3150" spc="55" dirty="0"/>
              <a:t>Plan</a:t>
            </a:r>
            <a:endParaRPr sz="3150" dirty="0"/>
          </a:p>
        </p:txBody>
      </p:sp>
      <p:sp>
        <p:nvSpPr>
          <p:cNvPr id="4" name="object 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460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0"/>
              </a:spcBef>
            </a:pPr>
            <a:r>
              <a:rPr spc="-50" dirty="0"/>
              <a:t>Prioritize</a:t>
            </a:r>
            <a:r>
              <a:rPr spc="-110" dirty="0"/>
              <a:t> </a:t>
            </a:r>
            <a:r>
              <a:rPr spc="60" dirty="0"/>
              <a:t>Findings</a:t>
            </a:r>
          </a:p>
          <a:p>
            <a:pPr marL="12700">
              <a:lnSpc>
                <a:spcPct val="100000"/>
              </a:lnSpc>
              <a:spcBef>
                <a:spcPts val="690"/>
              </a:spcBef>
            </a:pPr>
            <a:r>
              <a:rPr sz="1600" dirty="0">
                <a:latin typeface="Roboto"/>
                <a:cs typeface="Roboto"/>
              </a:rPr>
              <a:t>Focus</a:t>
            </a:r>
            <a:r>
              <a:rPr sz="1600" spc="-60" dirty="0">
                <a:latin typeface="Roboto"/>
                <a:cs typeface="Roboto"/>
              </a:rPr>
              <a:t> </a:t>
            </a:r>
            <a:r>
              <a:rPr sz="1600" dirty="0">
                <a:latin typeface="Roboto"/>
                <a:cs typeface="Roboto"/>
              </a:rPr>
              <a:t>on</a:t>
            </a:r>
            <a:r>
              <a:rPr sz="1600" spc="-60" dirty="0">
                <a:latin typeface="Roboto"/>
                <a:cs typeface="Roboto"/>
              </a:rPr>
              <a:t> </a:t>
            </a:r>
            <a:r>
              <a:rPr sz="1600" dirty="0">
                <a:latin typeface="Roboto"/>
                <a:cs typeface="Roboto"/>
              </a:rPr>
              <a:t>the</a:t>
            </a:r>
            <a:r>
              <a:rPr sz="1600" spc="-50" dirty="0">
                <a:latin typeface="Roboto"/>
                <a:cs typeface="Roboto"/>
              </a:rPr>
              <a:t> </a:t>
            </a:r>
            <a:r>
              <a:rPr sz="1600" dirty="0">
                <a:latin typeface="Roboto"/>
                <a:cs typeface="Roboto"/>
              </a:rPr>
              <a:t>most</a:t>
            </a:r>
            <a:r>
              <a:rPr sz="1600" spc="-60" dirty="0">
                <a:latin typeface="Roboto"/>
                <a:cs typeface="Roboto"/>
              </a:rPr>
              <a:t> </a:t>
            </a:r>
            <a:r>
              <a:rPr sz="1600" spc="-10" dirty="0">
                <a:latin typeface="Roboto"/>
                <a:cs typeface="Roboto"/>
              </a:rPr>
              <a:t>critical</a:t>
            </a:r>
            <a:r>
              <a:rPr sz="1600" spc="-60" dirty="0">
                <a:latin typeface="Roboto"/>
                <a:cs typeface="Roboto"/>
              </a:rPr>
              <a:t> </a:t>
            </a:r>
            <a:r>
              <a:rPr sz="1600" spc="-10" dirty="0">
                <a:latin typeface="Roboto"/>
                <a:cs typeface="Roboto"/>
              </a:rPr>
              <a:t>vulnerabilities.</a:t>
            </a:r>
            <a:endParaRPr sz="1600" dirty="0">
              <a:latin typeface="Roboto"/>
              <a:cs typeface="Roboto"/>
            </a:endParaRPr>
          </a:p>
          <a:p>
            <a:pPr>
              <a:lnSpc>
                <a:spcPct val="100000"/>
              </a:lnSpc>
            </a:pPr>
            <a:endParaRPr sz="1600" dirty="0">
              <a:latin typeface="Roboto"/>
              <a:cs typeface="Roboto"/>
            </a:endParaRPr>
          </a:p>
          <a:p>
            <a:pPr>
              <a:lnSpc>
                <a:spcPct val="100000"/>
              </a:lnSpc>
              <a:spcBef>
                <a:spcPts val="925"/>
              </a:spcBef>
            </a:pPr>
            <a:endParaRPr sz="1600" dirty="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</a:pPr>
            <a:r>
              <a:rPr spc="125" dirty="0"/>
              <a:t>Assign</a:t>
            </a:r>
            <a:r>
              <a:rPr spc="-95" dirty="0"/>
              <a:t> </a:t>
            </a:r>
            <a:r>
              <a:rPr spc="-10" dirty="0"/>
              <a:t>Responsibilities</a:t>
            </a:r>
          </a:p>
          <a:p>
            <a:pPr marL="12700">
              <a:lnSpc>
                <a:spcPct val="100000"/>
              </a:lnSpc>
              <a:spcBef>
                <a:spcPts val="690"/>
              </a:spcBef>
            </a:pPr>
            <a:r>
              <a:rPr sz="1600" spc="-10" dirty="0">
                <a:latin typeface="Roboto"/>
                <a:cs typeface="Roboto"/>
              </a:rPr>
              <a:t>Determine</a:t>
            </a:r>
            <a:r>
              <a:rPr sz="1600" spc="-55" dirty="0">
                <a:latin typeface="Roboto"/>
                <a:cs typeface="Roboto"/>
              </a:rPr>
              <a:t> </a:t>
            </a:r>
            <a:r>
              <a:rPr sz="1600" spc="-10" dirty="0">
                <a:latin typeface="Roboto"/>
                <a:cs typeface="Roboto"/>
              </a:rPr>
              <a:t>which</a:t>
            </a:r>
            <a:r>
              <a:rPr sz="1600" spc="-50" dirty="0">
                <a:latin typeface="Roboto"/>
                <a:cs typeface="Roboto"/>
              </a:rPr>
              <a:t> </a:t>
            </a:r>
            <a:r>
              <a:rPr sz="1600" dirty="0">
                <a:latin typeface="Roboto"/>
                <a:cs typeface="Roboto"/>
              </a:rPr>
              <a:t>team</a:t>
            </a:r>
            <a:r>
              <a:rPr sz="1600" spc="-55" dirty="0">
                <a:latin typeface="Roboto"/>
                <a:cs typeface="Roboto"/>
              </a:rPr>
              <a:t> </a:t>
            </a:r>
            <a:r>
              <a:rPr sz="1600" dirty="0">
                <a:latin typeface="Roboto"/>
                <a:cs typeface="Roboto"/>
              </a:rPr>
              <a:t>members</a:t>
            </a:r>
            <a:r>
              <a:rPr sz="1600" spc="-70" dirty="0">
                <a:latin typeface="Roboto"/>
                <a:cs typeface="Roboto"/>
              </a:rPr>
              <a:t> </a:t>
            </a:r>
            <a:r>
              <a:rPr sz="1600" dirty="0">
                <a:latin typeface="Roboto"/>
                <a:cs typeface="Roboto"/>
              </a:rPr>
              <a:t>will</a:t>
            </a:r>
            <a:r>
              <a:rPr sz="1600" spc="-60" dirty="0">
                <a:latin typeface="Roboto"/>
                <a:cs typeface="Roboto"/>
              </a:rPr>
              <a:t> </a:t>
            </a:r>
            <a:r>
              <a:rPr sz="1600" dirty="0">
                <a:latin typeface="Roboto"/>
                <a:cs typeface="Roboto"/>
              </a:rPr>
              <a:t>address</a:t>
            </a:r>
            <a:r>
              <a:rPr sz="1600" spc="-55" dirty="0">
                <a:latin typeface="Roboto"/>
                <a:cs typeface="Roboto"/>
              </a:rPr>
              <a:t> </a:t>
            </a:r>
            <a:r>
              <a:rPr sz="1600" dirty="0">
                <a:latin typeface="Roboto"/>
                <a:cs typeface="Roboto"/>
              </a:rPr>
              <a:t>each</a:t>
            </a:r>
            <a:r>
              <a:rPr sz="1600" spc="-50" dirty="0">
                <a:latin typeface="Roboto"/>
                <a:cs typeface="Roboto"/>
              </a:rPr>
              <a:t> </a:t>
            </a:r>
            <a:r>
              <a:rPr sz="1600" spc="-10" dirty="0">
                <a:latin typeface="Roboto"/>
                <a:cs typeface="Roboto"/>
              </a:rPr>
              <a:t>vulnerability.</a:t>
            </a:r>
            <a:endParaRPr sz="1600" dirty="0">
              <a:latin typeface="Roboto"/>
              <a:cs typeface="Roboto"/>
            </a:endParaRPr>
          </a:p>
          <a:p>
            <a:pPr>
              <a:lnSpc>
                <a:spcPct val="100000"/>
              </a:lnSpc>
            </a:pPr>
            <a:endParaRPr sz="1600" dirty="0">
              <a:latin typeface="Roboto"/>
              <a:cs typeface="Roboto"/>
            </a:endParaRPr>
          </a:p>
          <a:p>
            <a:pPr>
              <a:lnSpc>
                <a:spcPct val="100000"/>
              </a:lnSpc>
              <a:spcBef>
                <a:spcPts val="925"/>
              </a:spcBef>
            </a:pPr>
            <a:endParaRPr sz="1600" dirty="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</a:pPr>
            <a:r>
              <a:rPr spc="75" dirty="0"/>
              <a:t>Set</a:t>
            </a:r>
            <a:r>
              <a:rPr spc="-100" dirty="0"/>
              <a:t> </a:t>
            </a:r>
            <a:r>
              <a:rPr spc="50" dirty="0"/>
              <a:t>Deadlines</a:t>
            </a:r>
          </a:p>
          <a:p>
            <a:pPr marL="12700">
              <a:lnSpc>
                <a:spcPct val="100000"/>
              </a:lnSpc>
              <a:spcBef>
                <a:spcPts val="690"/>
              </a:spcBef>
            </a:pPr>
            <a:r>
              <a:rPr sz="1600" spc="-10" dirty="0">
                <a:latin typeface="Roboto"/>
                <a:cs typeface="Roboto"/>
              </a:rPr>
              <a:t>Establish</a:t>
            </a:r>
            <a:r>
              <a:rPr sz="1600" spc="-25" dirty="0">
                <a:latin typeface="Roboto"/>
                <a:cs typeface="Roboto"/>
              </a:rPr>
              <a:t> </a:t>
            </a:r>
            <a:r>
              <a:rPr sz="1600" dirty="0">
                <a:latin typeface="Roboto"/>
                <a:cs typeface="Roboto"/>
              </a:rPr>
              <a:t>a</a:t>
            </a:r>
            <a:r>
              <a:rPr sz="1600" spc="-35" dirty="0">
                <a:latin typeface="Roboto"/>
                <a:cs typeface="Roboto"/>
              </a:rPr>
              <a:t> </a:t>
            </a:r>
            <a:r>
              <a:rPr sz="1600" dirty="0">
                <a:latin typeface="Roboto"/>
                <a:cs typeface="Roboto"/>
              </a:rPr>
              <a:t>timeline</a:t>
            </a:r>
            <a:r>
              <a:rPr sz="1600" spc="-20" dirty="0">
                <a:latin typeface="Roboto"/>
                <a:cs typeface="Roboto"/>
              </a:rPr>
              <a:t> </a:t>
            </a:r>
            <a:r>
              <a:rPr sz="1600" dirty="0">
                <a:latin typeface="Roboto"/>
                <a:cs typeface="Roboto"/>
              </a:rPr>
              <a:t>for</a:t>
            </a:r>
            <a:r>
              <a:rPr sz="1600" spc="-35" dirty="0">
                <a:latin typeface="Roboto"/>
                <a:cs typeface="Roboto"/>
              </a:rPr>
              <a:t> </a:t>
            </a:r>
            <a:r>
              <a:rPr sz="1600" spc="-20" dirty="0">
                <a:latin typeface="Roboto"/>
                <a:cs typeface="Roboto"/>
              </a:rPr>
              <a:t>implementing </a:t>
            </a:r>
            <a:r>
              <a:rPr sz="1600" spc="-10" dirty="0">
                <a:latin typeface="Roboto"/>
                <a:cs typeface="Roboto"/>
              </a:rPr>
              <a:t>remediation</a:t>
            </a:r>
            <a:r>
              <a:rPr sz="1600" spc="-40" dirty="0">
                <a:latin typeface="Roboto"/>
                <a:cs typeface="Roboto"/>
              </a:rPr>
              <a:t> </a:t>
            </a:r>
            <a:r>
              <a:rPr sz="1600" spc="-10" dirty="0">
                <a:latin typeface="Roboto"/>
                <a:cs typeface="Roboto"/>
              </a:rPr>
              <a:t>steps.</a:t>
            </a:r>
            <a:endParaRPr sz="1600" dirty="0">
              <a:latin typeface="Roboto"/>
              <a:cs typeface="Roboto"/>
            </a:endParaRPr>
          </a:p>
          <a:p>
            <a:pPr>
              <a:lnSpc>
                <a:spcPct val="100000"/>
              </a:lnSpc>
            </a:pPr>
            <a:endParaRPr sz="1600" dirty="0">
              <a:latin typeface="Roboto"/>
              <a:cs typeface="Roboto"/>
            </a:endParaRPr>
          </a:p>
          <a:p>
            <a:pPr>
              <a:lnSpc>
                <a:spcPct val="100000"/>
              </a:lnSpc>
              <a:spcBef>
                <a:spcPts val="925"/>
              </a:spcBef>
            </a:pPr>
            <a:endParaRPr sz="1600" dirty="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</a:pPr>
            <a:r>
              <a:rPr dirty="0"/>
              <a:t>Monitor</a:t>
            </a:r>
            <a:r>
              <a:rPr spc="190" dirty="0"/>
              <a:t> </a:t>
            </a:r>
            <a:r>
              <a:rPr spc="90" dirty="0"/>
              <a:t>Progress</a:t>
            </a:r>
          </a:p>
          <a:p>
            <a:pPr marL="12700">
              <a:lnSpc>
                <a:spcPct val="100000"/>
              </a:lnSpc>
              <a:spcBef>
                <a:spcPts val="695"/>
              </a:spcBef>
            </a:pPr>
            <a:r>
              <a:rPr sz="1600" dirty="0">
                <a:latin typeface="Roboto"/>
                <a:cs typeface="Roboto"/>
              </a:rPr>
              <a:t>Track</a:t>
            </a:r>
            <a:r>
              <a:rPr sz="1600" spc="-30" dirty="0">
                <a:latin typeface="Roboto"/>
                <a:cs typeface="Roboto"/>
              </a:rPr>
              <a:t> </a:t>
            </a:r>
            <a:r>
              <a:rPr sz="1600" dirty="0">
                <a:latin typeface="Roboto"/>
                <a:cs typeface="Roboto"/>
              </a:rPr>
              <a:t>the</a:t>
            </a:r>
            <a:r>
              <a:rPr sz="1600" spc="-35" dirty="0">
                <a:latin typeface="Roboto"/>
                <a:cs typeface="Roboto"/>
              </a:rPr>
              <a:t> </a:t>
            </a:r>
            <a:r>
              <a:rPr sz="1600" spc="-10" dirty="0">
                <a:latin typeface="Roboto"/>
                <a:cs typeface="Roboto"/>
              </a:rPr>
              <a:t>progress</a:t>
            </a:r>
            <a:r>
              <a:rPr sz="1600" spc="-55" dirty="0">
                <a:latin typeface="Roboto"/>
                <a:cs typeface="Roboto"/>
              </a:rPr>
              <a:t> </a:t>
            </a:r>
            <a:r>
              <a:rPr sz="1600" dirty="0">
                <a:latin typeface="Roboto"/>
                <a:cs typeface="Roboto"/>
              </a:rPr>
              <a:t>of</a:t>
            </a:r>
            <a:r>
              <a:rPr sz="1600" spc="-35" dirty="0">
                <a:latin typeface="Roboto"/>
                <a:cs typeface="Roboto"/>
              </a:rPr>
              <a:t> </a:t>
            </a:r>
            <a:r>
              <a:rPr sz="1600" spc="-10" dirty="0">
                <a:latin typeface="Roboto"/>
                <a:cs typeface="Roboto"/>
              </a:rPr>
              <a:t>remediation</a:t>
            </a:r>
            <a:r>
              <a:rPr sz="1600" spc="-35" dirty="0">
                <a:latin typeface="Roboto"/>
                <a:cs typeface="Roboto"/>
              </a:rPr>
              <a:t> </a:t>
            </a:r>
            <a:r>
              <a:rPr sz="1600" spc="-10" dirty="0">
                <a:latin typeface="Roboto"/>
                <a:cs typeface="Roboto"/>
              </a:rPr>
              <a:t>efforts.</a:t>
            </a:r>
            <a:endParaRPr sz="1600" dirty="0">
              <a:latin typeface="Roboto"/>
              <a:cs typeface="Roboto"/>
            </a:endParaRPr>
          </a:p>
        </p:txBody>
      </p: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141721" y="1200658"/>
            <a:ext cx="813892" cy="5209463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xfrm>
            <a:off x="10881994" y="6351422"/>
            <a:ext cx="487679" cy="3334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640"/>
              </a:lnSpc>
            </a:pPr>
            <a:r>
              <a:rPr spc="-325" dirty="0"/>
              <a:t>202</a:t>
            </a:r>
            <a:r>
              <a:rPr lang="en-US" spc="-325" dirty="0"/>
              <a:t>4</a:t>
            </a:r>
            <a:endParaRPr spc="-325" dirty="0"/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49020" y="1219022"/>
            <a:ext cx="5407025" cy="5911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130" dirty="0"/>
              <a:t>Cleanup</a:t>
            </a:r>
            <a:r>
              <a:rPr spc="-170" dirty="0"/>
              <a:t> </a:t>
            </a:r>
            <a:r>
              <a:rPr spc="140" dirty="0"/>
              <a:t>and</a:t>
            </a:r>
            <a:r>
              <a:rPr spc="-155" dirty="0"/>
              <a:t> </a:t>
            </a:r>
            <a:r>
              <a:rPr spc="-10" dirty="0"/>
              <a:t>Restoration</a:t>
            </a:r>
          </a:p>
        </p:txBody>
      </p:sp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481960" y="2232431"/>
            <a:ext cx="1793366" cy="1089126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316351" y="2764281"/>
            <a:ext cx="125730" cy="3054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800" spc="-110" dirty="0">
                <a:solidFill>
                  <a:srgbClr val="3B3939"/>
                </a:solidFill>
                <a:latin typeface="Trebuchet MS"/>
                <a:cs typeface="Trebuchet MS"/>
              </a:rPr>
              <a:t>1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452365" y="2323846"/>
            <a:ext cx="3641725" cy="7893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50" dirty="0">
                <a:solidFill>
                  <a:srgbClr val="3B3939"/>
                </a:solidFill>
                <a:latin typeface="Trebuchet MS"/>
                <a:cs typeface="Trebuchet MS"/>
              </a:rPr>
              <a:t>Remediate</a:t>
            </a:r>
            <a:r>
              <a:rPr sz="2400" spc="-105" dirty="0">
                <a:solidFill>
                  <a:srgbClr val="3B3939"/>
                </a:solidFill>
                <a:latin typeface="Trebuchet MS"/>
                <a:cs typeface="Trebuchet MS"/>
              </a:rPr>
              <a:t> </a:t>
            </a:r>
            <a:r>
              <a:rPr sz="2400" spc="-10" dirty="0">
                <a:solidFill>
                  <a:srgbClr val="3B3939"/>
                </a:solidFill>
                <a:latin typeface="Trebuchet MS"/>
                <a:cs typeface="Trebuchet MS"/>
              </a:rPr>
              <a:t>Vulnerabilities</a:t>
            </a:r>
            <a:endParaRPr sz="2400" dirty="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210"/>
              </a:spcBef>
            </a:pP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Implement</a:t>
            </a:r>
            <a:r>
              <a:rPr sz="1600" spc="-3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the</a:t>
            </a:r>
            <a:r>
              <a:rPr sz="1600" spc="-3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recommended</a:t>
            </a:r>
            <a:r>
              <a:rPr sz="1600" spc="-5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fixes.</a:t>
            </a:r>
            <a:endParaRPr sz="1600" dirty="0">
              <a:latin typeface="Roboto"/>
              <a:cs typeface="Roboto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1585341" y="3332479"/>
            <a:ext cx="9898380" cy="1125855"/>
            <a:chOff x="1585341" y="3332479"/>
            <a:chExt cx="9898380" cy="1125855"/>
          </a:xfrm>
        </p:grpSpPr>
        <p:sp>
          <p:nvSpPr>
            <p:cNvPr id="7" name="object 7"/>
            <p:cNvSpPr/>
            <p:nvPr/>
          </p:nvSpPr>
          <p:spPr>
            <a:xfrm>
              <a:off x="4322572" y="3332479"/>
              <a:ext cx="7160895" cy="12700"/>
            </a:xfrm>
            <a:custGeom>
              <a:avLst/>
              <a:gdLst/>
              <a:ahLst/>
              <a:cxnLst/>
              <a:rect l="l" t="t" r="r" b="b"/>
              <a:pathLst>
                <a:path w="7160895" h="12700">
                  <a:moveTo>
                    <a:pt x="7157847" y="0"/>
                  </a:moveTo>
                  <a:lnTo>
                    <a:pt x="2793" y="0"/>
                  </a:lnTo>
                  <a:lnTo>
                    <a:pt x="0" y="2794"/>
                  </a:lnTo>
                  <a:lnTo>
                    <a:pt x="0" y="6350"/>
                  </a:lnTo>
                  <a:lnTo>
                    <a:pt x="0" y="9779"/>
                  </a:lnTo>
                  <a:lnTo>
                    <a:pt x="2793" y="12700"/>
                  </a:lnTo>
                  <a:lnTo>
                    <a:pt x="7157847" y="12700"/>
                  </a:lnTo>
                  <a:lnTo>
                    <a:pt x="7160768" y="9779"/>
                  </a:lnTo>
                  <a:lnTo>
                    <a:pt x="7160768" y="2794"/>
                  </a:lnTo>
                  <a:lnTo>
                    <a:pt x="7157847" y="0"/>
                  </a:lnTo>
                  <a:close/>
                </a:path>
              </a:pathLst>
            </a:custGeom>
            <a:solidFill>
              <a:srgbClr val="C6C6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85341" y="3368827"/>
              <a:ext cx="3586734" cy="1089126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3305302" y="3765930"/>
            <a:ext cx="147320" cy="3054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800" spc="-50" dirty="0">
                <a:solidFill>
                  <a:srgbClr val="3B3939"/>
                </a:solidFill>
                <a:latin typeface="Trebuchet MS"/>
                <a:cs typeface="Trebuchet MS"/>
              </a:rPr>
              <a:t>2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348985" y="3460495"/>
            <a:ext cx="5796915" cy="7886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3B3939"/>
                </a:solidFill>
                <a:latin typeface="Trebuchet MS"/>
                <a:cs typeface="Trebuchet MS"/>
              </a:rPr>
              <a:t>Validate</a:t>
            </a:r>
            <a:r>
              <a:rPr sz="2400" spc="60" dirty="0">
                <a:solidFill>
                  <a:srgbClr val="3B3939"/>
                </a:solidFill>
                <a:latin typeface="Trebuchet MS"/>
                <a:cs typeface="Trebuchet MS"/>
              </a:rPr>
              <a:t> </a:t>
            </a:r>
            <a:r>
              <a:rPr sz="2400" spc="40" dirty="0">
                <a:solidFill>
                  <a:srgbClr val="3B3939"/>
                </a:solidFill>
                <a:latin typeface="Trebuchet MS"/>
                <a:cs typeface="Trebuchet MS"/>
              </a:rPr>
              <a:t>Fixes</a:t>
            </a:r>
            <a:endParaRPr sz="2400" dirty="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210"/>
              </a:spcBef>
            </a:pP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Verify</a:t>
            </a:r>
            <a:r>
              <a:rPr sz="1600" spc="-5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that</a:t>
            </a:r>
            <a:r>
              <a:rPr sz="1600" spc="-4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the</a:t>
            </a:r>
            <a:r>
              <a:rPr sz="1600" spc="-5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20" dirty="0">
                <a:solidFill>
                  <a:srgbClr val="3B3939"/>
                </a:solidFill>
                <a:latin typeface="Roboto"/>
                <a:cs typeface="Roboto"/>
              </a:rPr>
              <a:t>vulnerabilities</a:t>
            </a:r>
            <a:r>
              <a:rPr sz="1600" spc="-3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have</a:t>
            </a:r>
            <a:r>
              <a:rPr sz="1600" spc="-5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been</a:t>
            </a:r>
            <a:r>
              <a:rPr sz="1600" spc="-6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successfully</a:t>
            </a:r>
            <a:r>
              <a:rPr sz="1600" spc="-4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addressed.</a:t>
            </a:r>
            <a:endParaRPr sz="1600" dirty="0">
              <a:latin typeface="Roboto"/>
              <a:cs typeface="Roboto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688581" y="4468876"/>
            <a:ext cx="10795000" cy="1125855"/>
            <a:chOff x="688581" y="4468876"/>
            <a:chExt cx="10795000" cy="1125855"/>
          </a:xfrm>
        </p:grpSpPr>
        <p:sp>
          <p:nvSpPr>
            <p:cNvPr id="12" name="object 12"/>
            <p:cNvSpPr/>
            <p:nvPr/>
          </p:nvSpPr>
          <p:spPr>
            <a:xfrm>
              <a:off x="5219319" y="4468876"/>
              <a:ext cx="6264275" cy="12700"/>
            </a:xfrm>
            <a:custGeom>
              <a:avLst/>
              <a:gdLst/>
              <a:ahLst/>
              <a:cxnLst/>
              <a:rect l="l" t="t" r="r" b="b"/>
              <a:pathLst>
                <a:path w="6264275" h="12700">
                  <a:moveTo>
                    <a:pt x="6261100" y="0"/>
                  </a:moveTo>
                  <a:lnTo>
                    <a:pt x="2793" y="0"/>
                  </a:lnTo>
                  <a:lnTo>
                    <a:pt x="0" y="2793"/>
                  </a:lnTo>
                  <a:lnTo>
                    <a:pt x="0" y="6350"/>
                  </a:lnTo>
                  <a:lnTo>
                    <a:pt x="0" y="9779"/>
                  </a:lnTo>
                  <a:lnTo>
                    <a:pt x="2793" y="12700"/>
                  </a:lnTo>
                  <a:lnTo>
                    <a:pt x="6261100" y="12700"/>
                  </a:lnTo>
                  <a:lnTo>
                    <a:pt x="6264021" y="9779"/>
                  </a:lnTo>
                  <a:lnTo>
                    <a:pt x="6264021" y="2793"/>
                  </a:lnTo>
                  <a:lnTo>
                    <a:pt x="6261100" y="0"/>
                  </a:lnTo>
                  <a:close/>
                </a:path>
              </a:pathLst>
            </a:custGeom>
            <a:solidFill>
              <a:srgbClr val="C6C6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88581" y="4505121"/>
              <a:ext cx="5380101" cy="1089126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3303523" y="4902454"/>
            <a:ext cx="150495" cy="3054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800" spc="-50" dirty="0">
                <a:solidFill>
                  <a:srgbClr val="3B3939"/>
                </a:solidFill>
                <a:latin typeface="Trebuchet MS"/>
                <a:cs typeface="Trebuchet MS"/>
              </a:rPr>
              <a:t>3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dt" sz="half" idx="6"/>
          </p:nvPr>
        </p:nvSpPr>
        <p:spPr>
          <a:xfrm>
            <a:off x="10881994" y="6351422"/>
            <a:ext cx="487679" cy="3334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640"/>
              </a:lnSpc>
            </a:pPr>
            <a:r>
              <a:rPr spc="-325" dirty="0"/>
              <a:t>202</a:t>
            </a:r>
            <a:r>
              <a:rPr lang="en-US" spc="-325" dirty="0"/>
              <a:t>4</a:t>
            </a:r>
            <a:endParaRPr spc="-325" dirty="0"/>
          </a:p>
        </p:txBody>
      </p:sp>
      <p:sp>
        <p:nvSpPr>
          <p:cNvPr id="15" name="object 15"/>
          <p:cNvSpPr txBox="1"/>
          <p:nvPr/>
        </p:nvSpPr>
        <p:spPr>
          <a:xfrm>
            <a:off x="6245733" y="4597145"/>
            <a:ext cx="4378960" cy="7886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55" dirty="0">
                <a:solidFill>
                  <a:srgbClr val="3B3939"/>
                </a:solidFill>
                <a:latin typeface="Trebuchet MS"/>
                <a:cs typeface="Trebuchet MS"/>
              </a:rPr>
              <a:t>Restore</a:t>
            </a:r>
            <a:r>
              <a:rPr sz="2400" spc="-95" dirty="0">
                <a:solidFill>
                  <a:srgbClr val="3B3939"/>
                </a:solidFill>
                <a:latin typeface="Trebuchet MS"/>
                <a:cs typeface="Trebuchet MS"/>
              </a:rPr>
              <a:t> </a:t>
            </a:r>
            <a:r>
              <a:rPr sz="2400" spc="114" dirty="0">
                <a:solidFill>
                  <a:srgbClr val="3B3939"/>
                </a:solidFill>
                <a:latin typeface="Trebuchet MS"/>
                <a:cs typeface="Trebuchet MS"/>
              </a:rPr>
              <a:t>Systems</a:t>
            </a:r>
            <a:endParaRPr sz="2400" dirty="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210"/>
              </a:spcBef>
            </a:pP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Ensure</a:t>
            </a:r>
            <a:r>
              <a:rPr sz="1600" spc="-6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that</a:t>
            </a:r>
            <a:r>
              <a:rPr sz="1600" spc="-6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systems</a:t>
            </a:r>
            <a:r>
              <a:rPr sz="1600" spc="-7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are</a:t>
            </a:r>
            <a:r>
              <a:rPr sz="1600" spc="-6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operational</a:t>
            </a:r>
            <a:r>
              <a:rPr sz="1600" spc="-5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and</a:t>
            </a:r>
            <a:r>
              <a:rPr sz="1600" spc="-6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secure.</a:t>
            </a:r>
            <a:endParaRPr sz="1600" dirty="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49020" y="1401572"/>
            <a:ext cx="5952490" cy="5905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Penetration</a:t>
            </a:r>
            <a:r>
              <a:rPr spc="-60" dirty="0"/>
              <a:t> </a:t>
            </a:r>
            <a:r>
              <a:rPr spc="85" dirty="0"/>
              <a:t>Testing</a:t>
            </a:r>
            <a:r>
              <a:rPr spc="-60" dirty="0"/>
              <a:t> </a:t>
            </a:r>
            <a:r>
              <a:rPr spc="170" dirty="0"/>
              <a:t>Phases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657682" y="2410841"/>
            <a:ext cx="3505200" cy="1412240"/>
            <a:chOff x="657682" y="2410841"/>
            <a:chExt cx="3505200" cy="1412240"/>
          </a:xfrm>
        </p:grpSpPr>
        <p:sp>
          <p:nvSpPr>
            <p:cNvPr id="4" name="object 4"/>
            <p:cNvSpPr/>
            <p:nvPr/>
          </p:nvSpPr>
          <p:spPr>
            <a:xfrm>
              <a:off x="661492" y="2414651"/>
              <a:ext cx="3497579" cy="1404620"/>
            </a:xfrm>
            <a:custGeom>
              <a:avLst/>
              <a:gdLst/>
              <a:ahLst/>
              <a:cxnLst/>
              <a:rect l="l" t="t" r="r" b="b"/>
              <a:pathLst>
                <a:path w="3497579" h="1404620">
                  <a:moveTo>
                    <a:pt x="3417620" y="0"/>
                  </a:moveTo>
                  <a:lnTo>
                    <a:pt x="79400" y="0"/>
                  </a:lnTo>
                  <a:lnTo>
                    <a:pt x="48493" y="6223"/>
                  </a:lnTo>
                  <a:lnTo>
                    <a:pt x="23255" y="23209"/>
                  </a:lnTo>
                  <a:lnTo>
                    <a:pt x="6239" y="48434"/>
                  </a:lnTo>
                  <a:lnTo>
                    <a:pt x="0" y="79375"/>
                  </a:lnTo>
                  <a:lnTo>
                    <a:pt x="0" y="1324737"/>
                  </a:lnTo>
                  <a:lnTo>
                    <a:pt x="6239" y="1355697"/>
                  </a:lnTo>
                  <a:lnTo>
                    <a:pt x="23255" y="1380966"/>
                  </a:lnTo>
                  <a:lnTo>
                    <a:pt x="48493" y="1397996"/>
                  </a:lnTo>
                  <a:lnTo>
                    <a:pt x="79400" y="1404239"/>
                  </a:lnTo>
                  <a:lnTo>
                    <a:pt x="3417620" y="1404239"/>
                  </a:lnTo>
                  <a:lnTo>
                    <a:pt x="3448507" y="1397996"/>
                  </a:lnTo>
                  <a:lnTo>
                    <a:pt x="3473738" y="1380966"/>
                  </a:lnTo>
                  <a:lnTo>
                    <a:pt x="3490754" y="1355697"/>
                  </a:lnTo>
                  <a:lnTo>
                    <a:pt x="3496995" y="1324737"/>
                  </a:lnTo>
                  <a:lnTo>
                    <a:pt x="3496995" y="79375"/>
                  </a:lnTo>
                  <a:lnTo>
                    <a:pt x="3490754" y="48434"/>
                  </a:lnTo>
                  <a:lnTo>
                    <a:pt x="3473738" y="23209"/>
                  </a:lnTo>
                  <a:lnTo>
                    <a:pt x="3448507" y="6223"/>
                  </a:lnTo>
                  <a:lnTo>
                    <a:pt x="3417620" y="0"/>
                  </a:lnTo>
                  <a:close/>
                </a:path>
              </a:pathLst>
            </a:custGeom>
            <a:solidFill>
              <a:srgbClr val="E0E0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61492" y="2414651"/>
              <a:ext cx="3497579" cy="1404620"/>
            </a:xfrm>
            <a:custGeom>
              <a:avLst/>
              <a:gdLst/>
              <a:ahLst/>
              <a:cxnLst/>
              <a:rect l="l" t="t" r="r" b="b"/>
              <a:pathLst>
                <a:path w="3497579" h="1404620">
                  <a:moveTo>
                    <a:pt x="0" y="79375"/>
                  </a:moveTo>
                  <a:lnTo>
                    <a:pt x="6239" y="48434"/>
                  </a:lnTo>
                  <a:lnTo>
                    <a:pt x="23255" y="23209"/>
                  </a:lnTo>
                  <a:lnTo>
                    <a:pt x="48493" y="6223"/>
                  </a:lnTo>
                  <a:lnTo>
                    <a:pt x="79400" y="0"/>
                  </a:lnTo>
                  <a:lnTo>
                    <a:pt x="3417620" y="0"/>
                  </a:lnTo>
                  <a:lnTo>
                    <a:pt x="3448507" y="6223"/>
                  </a:lnTo>
                  <a:lnTo>
                    <a:pt x="3473738" y="23209"/>
                  </a:lnTo>
                  <a:lnTo>
                    <a:pt x="3490754" y="48434"/>
                  </a:lnTo>
                  <a:lnTo>
                    <a:pt x="3496995" y="79375"/>
                  </a:lnTo>
                  <a:lnTo>
                    <a:pt x="3496995" y="1324737"/>
                  </a:lnTo>
                  <a:lnTo>
                    <a:pt x="3490754" y="1355697"/>
                  </a:lnTo>
                  <a:lnTo>
                    <a:pt x="3473738" y="1380966"/>
                  </a:lnTo>
                  <a:lnTo>
                    <a:pt x="3448507" y="1397996"/>
                  </a:lnTo>
                  <a:lnTo>
                    <a:pt x="3417620" y="1404239"/>
                  </a:lnTo>
                  <a:lnTo>
                    <a:pt x="79400" y="1404239"/>
                  </a:lnTo>
                  <a:lnTo>
                    <a:pt x="48493" y="1397996"/>
                  </a:lnTo>
                  <a:lnTo>
                    <a:pt x="23255" y="1380966"/>
                  </a:lnTo>
                  <a:lnTo>
                    <a:pt x="6239" y="1355697"/>
                  </a:lnTo>
                  <a:lnTo>
                    <a:pt x="0" y="1324737"/>
                  </a:lnTo>
                  <a:lnTo>
                    <a:pt x="0" y="79375"/>
                  </a:lnTo>
                  <a:close/>
                </a:path>
              </a:pathLst>
            </a:custGeom>
            <a:ln w="7620">
              <a:solidFill>
                <a:srgbClr val="C6C6D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844397" y="2512567"/>
            <a:ext cx="2556510" cy="10934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45" dirty="0">
                <a:solidFill>
                  <a:srgbClr val="3B3939"/>
                </a:solidFill>
                <a:latin typeface="Trebuchet MS"/>
                <a:cs typeface="Trebuchet MS"/>
              </a:rPr>
              <a:t>Planning</a:t>
            </a:r>
            <a:endParaRPr sz="2400" dirty="0">
              <a:latin typeface="Trebuchet MS"/>
              <a:cs typeface="Trebuchet MS"/>
            </a:endParaRPr>
          </a:p>
          <a:p>
            <a:pPr marL="12700" marR="5080">
              <a:lnSpc>
                <a:spcPct val="125000"/>
              </a:lnSpc>
              <a:spcBef>
                <a:spcPts val="730"/>
              </a:spcBef>
            </a:pP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Define</a:t>
            </a:r>
            <a:r>
              <a:rPr sz="1600" spc="-5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the</a:t>
            </a:r>
            <a:r>
              <a:rPr sz="1600" spc="-7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scope,</a:t>
            </a:r>
            <a:r>
              <a:rPr sz="1600" spc="-8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goals,</a:t>
            </a:r>
            <a:r>
              <a:rPr sz="1600" spc="-6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25" dirty="0">
                <a:solidFill>
                  <a:srgbClr val="3B3939"/>
                </a:solidFill>
                <a:latin typeface="Roboto"/>
                <a:cs typeface="Roboto"/>
              </a:rPr>
              <a:t>and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methodology.</a:t>
            </a:r>
            <a:endParaRPr sz="1600" dirty="0">
              <a:latin typeface="Roboto"/>
              <a:cs typeface="Roboto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4343653" y="2410841"/>
            <a:ext cx="3504565" cy="1412240"/>
            <a:chOff x="4343653" y="2410841"/>
            <a:chExt cx="3504565" cy="1412240"/>
          </a:xfrm>
        </p:grpSpPr>
        <p:sp>
          <p:nvSpPr>
            <p:cNvPr id="8" name="object 8"/>
            <p:cNvSpPr/>
            <p:nvPr/>
          </p:nvSpPr>
          <p:spPr>
            <a:xfrm>
              <a:off x="4347463" y="2414651"/>
              <a:ext cx="3496945" cy="1404620"/>
            </a:xfrm>
            <a:custGeom>
              <a:avLst/>
              <a:gdLst/>
              <a:ahLst/>
              <a:cxnLst/>
              <a:rect l="l" t="t" r="r" b="b"/>
              <a:pathLst>
                <a:path w="3496945" h="1404620">
                  <a:moveTo>
                    <a:pt x="3417569" y="0"/>
                  </a:moveTo>
                  <a:lnTo>
                    <a:pt x="79375" y="0"/>
                  </a:lnTo>
                  <a:lnTo>
                    <a:pt x="48488" y="6223"/>
                  </a:lnTo>
                  <a:lnTo>
                    <a:pt x="23256" y="23209"/>
                  </a:lnTo>
                  <a:lnTo>
                    <a:pt x="6240" y="48434"/>
                  </a:lnTo>
                  <a:lnTo>
                    <a:pt x="0" y="79375"/>
                  </a:lnTo>
                  <a:lnTo>
                    <a:pt x="0" y="1324737"/>
                  </a:lnTo>
                  <a:lnTo>
                    <a:pt x="6240" y="1355697"/>
                  </a:lnTo>
                  <a:lnTo>
                    <a:pt x="23256" y="1380966"/>
                  </a:lnTo>
                  <a:lnTo>
                    <a:pt x="48488" y="1397996"/>
                  </a:lnTo>
                  <a:lnTo>
                    <a:pt x="79375" y="1404239"/>
                  </a:lnTo>
                  <a:lnTo>
                    <a:pt x="3417569" y="1404239"/>
                  </a:lnTo>
                  <a:lnTo>
                    <a:pt x="3448456" y="1397996"/>
                  </a:lnTo>
                  <a:lnTo>
                    <a:pt x="3473688" y="1380966"/>
                  </a:lnTo>
                  <a:lnTo>
                    <a:pt x="3490704" y="1355697"/>
                  </a:lnTo>
                  <a:lnTo>
                    <a:pt x="3496944" y="1324737"/>
                  </a:lnTo>
                  <a:lnTo>
                    <a:pt x="3496944" y="79375"/>
                  </a:lnTo>
                  <a:lnTo>
                    <a:pt x="3490704" y="48434"/>
                  </a:lnTo>
                  <a:lnTo>
                    <a:pt x="3473688" y="23209"/>
                  </a:lnTo>
                  <a:lnTo>
                    <a:pt x="3448456" y="6223"/>
                  </a:lnTo>
                  <a:lnTo>
                    <a:pt x="3417569" y="0"/>
                  </a:lnTo>
                  <a:close/>
                </a:path>
              </a:pathLst>
            </a:custGeom>
            <a:solidFill>
              <a:srgbClr val="E0E0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347463" y="2414651"/>
              <a:ext cx="3496945" cy="1404620"/>
            </a:xfrm>
            <a:custGeom>
              <a:avLst/>
              <a:gdLst/>
              <a:ahLst/>
              <a:cxnLst/>
              <a:rect l="l" t="t" r="r" b="b"/>
              <a:pathLst>
                <a:path w="3496945" h="1404620">
                  <a:moveTo>
                    <a:pt x="0" y="79375"/>
                  </a:moveTo>
                  <a:lnTo>
                    <a:pt x="6240" y="48434"/>
                  </a:lnTo>
                  <a:lnTo>
                    <a:pt x="23256" y="23209"/>
                  </a:lnTo>
                  <a:lnTo>
                    <a:pt x="48488" y="6223"/>
                  </a:lnTo>
                  <a:lnTo>
                    <a:pt x="79375" y="0"/>
                  </a:lnTo>
                  <a:lnTo>
                    <a:pt x="3417569" y="0"/>
                  </a:lnTo>
                  <a:lnTo>
                    <a:pt x="3448456" y="6223"/>
                  </a:lnTo>
                  <a:lnTo>
                    <a:pt x="3473688" y="23209"/>
                  </a:lnTo>
                  <a:lnTo>
                    <a:pt x="3490704" y="48434"/>
                  </a:lnTo>
                  <a:lnTo>
                    <a:pt x="3496944" y="79375"/>
                  </a:lnTo>
                  <a:lnTo>
                    <a:pt x="3496944" y="1324737"/>
                  </a:lnTo>
                  <a:lnTo>
                    <a:pt x="3490704" y="1355697"/>
                  </a:lnTo>
                  <a:lnTo>
                    <a:pt x="3473688" y="1380966"/>
                  </a:lnTo>
                  <a:lnTo>
                    <a:pt x="3448456" y="1397996"/>
                  </a:lnTo>
                  <a:lnTo>
                    <a:pt x="3417569" y="1404239"/>
                  </a:lnTo>
                  <a:lnTo>
                    <a:pt x="79375" y="1404239"/>
                  </a:lnTo>
                  <a:lnTo>
                    <a:pt x="48488" y="1397996"/>
                  </a:lnTo>
                  <a:lnTo>
                    <a:pt x="23256" y="1380966"/>
                  </a:lnTo>
                  <a:lnTo>
                    <a:pt x="6240" y="1355697"/>
                  </a:lnTo>
                  <a:lnTo>
                    <a:pt x="0" y="1324737"/>
                  </a:lnTo>
                  <a:lnTo>
                    <a:pt x="0" y="79375"/>
                  </a:lnTo>
                  <a:close/>
                </a:path>
              </a:pathLst>
            </a:custGeom>
            <a:ln w="7620">
              <a:solidFill>
                <a:srgbClr val="C6C6D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4530597" y="2512567"/>
            <a:ext cx="3099435" cy="10934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3B3939"/>
                </a:solidFill>
                <a:latin typeface="Trebuchet MS"/>
                <a:cs typeface="Trebuchet MS"/>
              </a:rPr>
              <a:t>Information</a:t>
            </a:r>
            <a:r>
              <a:rPr sz="2400" spc="-30" dirty="0">
                <a:solidFill>
                  <a:srgbClr val="3B3939"/>
                </a:solidFill>
                <a:latin typeface="Trebuchet MS"/>
                <a:cs typeface="Trebuchet MS"/>
              </a:rPr>
              <a:t> </a:t>
            </a:r>
            <a:r>
              <a:rPr sz="2400" spc="-10" dirty="0">
                <a:solidFill>
                  <a:srgbClr val="3B3939"/>
                </a:solidFill>
                <a:latin typeface="Trebuchet MS"/>
                <a:cs typeface="Trebuchet MS"/>
              </a:rPr>
              <a:t>Gathering</a:t>
            </a:r>
            <a:endParaRPr sz="2400" dirty="0">
              <a:latin typeface="Trebuchet MS"/>
              <a:cs typeface="Trebuchet MS"/>
            </a:endParaRPr>
          </a:p>
          <a:p>
            <a:pPr marL="12700" marR="482600">
              <a:lnSpc>
                <a:spcPct val="125000"/>
              </a:lnSpc>
              <a:spcBef>
                <a:spcPts val="730"/>
              </a:spcBef>
            </a:pP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Gather</a:t>
            </a:r>
            <a:r>
              <a:rPr sz="1600" spc="-7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intelligence</a:t>
            </a:r>
            <a:r>
              <a:rPr sz="1600" spc="-5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about</a:t>
            </a:r>
            <a:r>
              <a:rPr sz="1600" spc="-6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25" dirty="0">
                <a:solidFill>
                  <a:srgbClr val="3B3939"/>
                </a:solidFill>
                <a:latin typeface="Roboto"/>
                <a:cs typeface="Roboto"/>
              </a:rPr>
              <a:t>the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target</a:t>
            </a:r>
            <a:r>
              <a:rPr sz="1600" spc="-8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system.</a:t>
            </a:r>
            <a:endParaRPr sz="1600" dirty="0">
              <a:latin typeface="Roboto"/>
              <a:cs typeface="Roboto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8029575" y="2410841"/>
            <a:ext cx="3505200" cy="1412240"/>
            <a:chOff x="8029575" y="2410841"/>
            <a:chExt cx="3505200" cy="1412240"/>
          </a:xfrm>
        </p:grpSpPr>
        <p:sp>
          <p:nvSpPr>
            <p:cNvPr id="12" name="object 12"/>
            <p:cNvSpPr/>
            <p:nvPr/>
          </p:nvSpPr>
          <p:spPr>
            <a:xfrm>
              <a:off x="8033385" y="2414651"/>
              <a:ext cx="3497579" cy="1404620"/>
            </a:xfrm>
            <a:custGeom>
              <a:avLst/>
              <a:gdLst/>
              <a:ahLst/>
              <a:cxnLst/>
              <a:rect l="l" t="t" r="r" b="b"/>
              <a:pathLst>
                <a:path w="3497579" h="1404620">
                  <a:moveTo>
                    <a:pt x="3417570" y="0"/>
                  </a:moveTo>
                  <a:lnTo>
                    <a:pt x="79501" y="0"/>
                  </a:lnTo>
                  <a:lnTo>
                    <a:pt x="48541" y="6223"/>
                  </a:lnTo>
                  <a:lnTo>
                    <a:pt x="23272" y="23209"/>
                  </a:lnTo>
                  <a:lnTo>
                    <a:pt x="6242" y="48434"/>
                  </a:lnTo>
                  <a:lnTo>
                    <a:pt x="0" y="79375"/>
                  </a:lnTo>
                  <a:lnTo>
                    <a:pt x="0" y="1324737"/>
                  </a:lnTo>
                  <a:lnTo>
                    <a:pt x="6242" y="1355697"/>
                  </a:lnTo>
                  <a:lnTo>
                    <a:pt x="23272" y="1380966"/>
                  </a:lnTo>
                  <a:lnTo>
                    <a:pt x="48541" y="1397996"/>
                  </a:lnTo>
                  <a:lnTo>
                    <a:pt x="79501" y="1404239"/>
                  </a:lnTo>
                  <a:lnTo>
                    <a:pt x="3417570" y="1404239"/>
                  </a:lnTo>
                  <a:lnTo>
                    <a:pt x="3448530" y="1397996"/>
                  </a:lnTo>
                  <a:lnTo>
                    <a:pt x="3473799" y="1380966"/>
                  </a:lnTo>
                  <a:lnTo>
                    <a:pt x="3490829" y="1355697"/>
                  </a:lnTo>
                  <a:lnTo>
                    <a:pt x="3497072" y="1324737"/>
                  </a:lnTo>
                  <a:lnTo>
                    <a:pt x="3497072" y="79375"/>
                  </a:lnTo>
                  <a:lnTo>
                    <a:pt x="3490829" y="48434"/>
                  </a:lnTo>
                  <a:lnTo>
                    <a:pt x="3473799" y="23209"/>
                  </a:lnTo>
                  <a:lnTo>
                    <a:pt x="3448530" y="6223"/>
                  </a:lnTo>
                  <a:lnTo>
                    <a:pt x="3417570" y="0"/>
                  </a:lnTo>
                  <a:close/>
                </a:path>
              </a:pathLst>
            </a:custGeom>
            <a:solidFill>
              <a:srgbClr val="E0E0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8033385" y="2414651"/>
              <a:ext cx="3497579" cy="1404620"/>
            </a:xfrm>
            <a:custGeom>
              <a:avLst/>
              <a:gdLst/>
              <a:ahLst/>
              <a:cxnLst/>
              <a:rect l="l" t="t" r="r" b="b"/>
              <a:pathLst>
                <a:path w="3497579" h="1404620">
                  <a:moveTo>
                    <a:pt x="0" y="79375"/>
                  </a:moveTo>
                  <a:lnTo>
                    <a:pt x="6242" y="48434"/>
                  </a:lnTo>
                  <a:lnTo>
                    <a:pt x="23272" y="23209"/>
                  </a:lnTo>
                  <a:lnTo>
                    <a:pt x="48541" y="6223"/>
                  </a:lnTo>
                  <a:lnTo>
                    <a:pt x="79501" y="0"/>
                  </a:lnTo>
                  <a:lnTo>
                    <a:pt x="3417570" y="0"/>
                  </a:lnTo>
                  <a:lnTo>
                    <a:pt x="3448530" y="6223"/>
                  </a:lnTo>
                  <a:lnTo>
                    <a:pt x="3473799" y="23209"/>
                  </a:lnTo>
                  <a:lnTo>
                    <a:pt x="3490829" y="48434"/>
                  </a:lnTo>
                  <a:lnTo>
                    <a:pt x="3497072" y="79375"/>
                  </a:lnTo>
                  <a:lnTo>
                    <a:pt x="3497072" y="1324737"/>
                  </a:lnTo>
                  <a:lnTo>
                    <a:pt x="3490829" y="1355697"/>
                  </a:lnTo>
                  <a:lnTo>
                    <a:pt x="3473799" y="1380966"/>
                  </a:lnTo>
                  <a:lnTo>
                    <a:pt x="3448530" y="1397996"/>
                  </a:lnTo>
                  <a:lnTo>
                    <a:pt x="3417570" y="1404239"/>
                  </a:lnTo>
                  <a:lnTo>
                    <a:pt x="79501" y="1404239"/>
                  </a:lnTo>
                  <a:lnTo>
                    <a:pt x="48541" y="1397996"/>
                  </a:lnTo>
                  <a:lnTo>
                    <a:pt x="23272" y="1380966"/>
                  </a:lnTo>
                  <a:lnTo>
                    <a:pt x="6242" y="1355697"/>
                  </a:lnTo>
                  <a:lnTo>
                    <a:pt x="0" y="1324737"/>
                  </a:lnTo>
                  <a:lnTo>
                    <a:pt x="0" y="79375"/>
                  </a:lnTo>
                  <a:close/>
                </a:path>
              </a:pathLst>
            </a:custGeom>
            <a:ln w="7620">
              <a:solidFill>
                <a:srgbClr val="C6C6D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8217154" y="2512567"/>
            <a:ext cx="3181350" cy="7886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3B3939"/>
                </a:solidFill>
                <a:latin typeface="Trebuchet MS"/>
                <a:cs typeface="Trebuchet MS"/>
              </a:rPr>
              <a:t>Vulnerability</a:t>
            </a:r>
            <a:r>
              <a:rPr sz="2400" spc="-125" dirty="0">
                <a:solidFill>
                  <a:srgbClr val="3B3939"/>
                </a:solidFill>
                <a:latin typeface="Trebuchet MS"/>
                <a:cs typeface="Trebuchet MS"/>
              </a:rPr>
              <a:t> </a:t>
            </a:r>
            <a:r>
              <a:rPr sz="2400" spc="85" dirty="0">
                <a:solidFill>
                  <a:srgbClr val="3B3939"/>
                </a:solidFill>
                <a:latin typeface="Trebuchet MS"/>
                <a:cs typeface="Trebuchet MS"/>
              </a:rPr>
              <a:t>Scanning</a:t>
            </a:r>
            <a:endParaRPr sz="2400" dirty="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210"/>
              </a:spcBef>
            </a:pP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Identify</a:t>
            </a:r>
            <a:r>
              <a:rPr sz="1600" spc="-4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potential</a:t>
            </a:r>
            <a:r>
              <a:rPr sz="1600" spc="-5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weaknesses.</a:t>
            </a:r>
            <a:endParaRPr sz="1600" dirty="0">
              <a:latin typeface="Roboto"/>
              <a:cs typeface="Roboto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657682" y="4004055"/>
            <a:ext cx="3505200" cy="1412240"/>
            <a:chOff x="657682" y="4004055"/>
            <a:chExt cx="3505200" cy="1412240"/>
          </a:xfrm>
        </p:grpSpPr>
        <p:sp>
          <p:nvSpPr>
            <p:cNvPr id="16" name="object 16"/>
            <p:cNvSpPr/>
            <p:nvPr/>
          </p:nvSpPr>
          <p:spPr>
            <a:xfrm>
              <a:off x="661492" y="4007865"/>
              <a:ext cx="3497579" cy="1404620"/>
            </a:xfrm>
            <a:custGeom>
              <a:avLst/>
              <a:gdLst/>
              <a:ahLst/>
              <a:cxnLst/>
              <a:rect l="l" t="t" r="r" b="b"/>
              <a:pathLst>
                <a:path w="3497579" h="1404620">
                  <a:moveTo>
                    <a:pt x="3417620" y="0"/>
                  </a:moveTo>
                  <a:lnTo>
                    <a:pt x="79400" y="0"/>
                  </a:lnTo>
                  <a:lnTo>
                    <a:pt x="48493" y="6240"/>
                  </a:lnTo>
                  <a:lnTo>
                    <a:pt x="23255" y="23256"/>
                  </a:lnTo>
                  <a:lnTo>
                    <a:pt x="6239" y="48488"/>
                  </a:lnTo>
                  <a:lnTo>
                    <a:pt x="0" y="79374"/>
                  </a:lnTo>
                  <a:lnTo>
                    <a:pt x="0" y="1324863"/>
                  </a:lnTo>
                  <a:lnTo>
                    <a:pt x="6239" y="1355750"/>
                  </a:lnTo>
                  <a:lnTo>
                    <a:pt x="23255" y="1380982"/>
                  </a:lnTo>
                  <a:lnTo>
                    <a:pt x="48493" y="1397998"/>
                  </a:lnTo>
                  <a:lnTo>
                    <a:pt x="79400" y="1404238"/>
                  </a:lnTo>
                  <a:lnTo>
                    <a:pt x="3417620" y="1404238"/>
                  </a:lnTo>
                  <a:lnTo>
                    <a:pt x="3448507" y="1397998"/>
                  </a:lnTo>
                  <a:lnTo>
                    <a:pt x="3473738" y="1380982"/>
                  </a:lnTo>
                  <a:lnTo>
                    <a:pt x="3490754" y="1355750"/>
                  </a:lnTo>
                  <a:lnTo>
                    <a:pt x="3496995" y="1324863"/>
                  </a:lnTo>
                  <a:lnTo>
                    <a:pt x="3496995" y="79374"/>
                  </a:lnTo>
                  <a:lnTo>
                    <a:pt x="3490754" y="48488"/>
                  </a:lnTo>
                  <a:lnTo>
                    <a:pt x="3473738" y="23256"/>
                  </a:lnTo>
                  <a:lnTo>
                    <a:pt x="3448507" y="6240"/>
                  </a:lnTo>
                  <a:lnTo>
                    <a:pt x="3417620" y="0"/>
                  </a:lnTo>
                  <a:close/>
                </a:path>
              </a:pathLst>
            </a:custGeom>
            <a:solidFill>
              <a:srgbClr val="E0E0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661492" y="4007865"/>
              <a:ext cx="3497579" cy="1404620"/>
            </a:xfrm>
            <a:custGeom>
              <a:avLst/>
              <a:gdLst/>
              <a:ahLst/>
              <a:cxnLst/>
              <a:rect l="l" t="t" r="r" b="b"/>
              <a:pathLst>
                <a:path w="3497579" h="1404620">
                  <a:moveTo>
                    <a:pt x="0" y="79374"/>
                  </a:moveTo>
                  <a:lnTo>
                    <a:pt x="6239" y="48488"/>
                  </a:lnTo>
                  <a:lnTo>
                    <a:pt x="23255" y="23256"/>
                  </a:lnTo>
                  <a:lnTo>
                    <a:pt x="48493" y="6240"/>
                  </a:lnTo>
                  <a:lnTo>
                    <a:pt x="79400" y="0"/>
                  </a:lnTo>
                  <a:lnTo>
                    <a:pt x="3417620" y="0"/>
                  </a:lnTo>
                  <a:lnTo>
                    <a:pt x="3448507" y="6240"/>
                  </a:lnTo>
                  <a:lnTo>
                    <a:pt x="3473738" y="23256"/>
                  </a:lnTo>
                  <a:lnTo>
                    <a:pt x="3490754" y="48488"/>
                  </a:lnTo>
                  <a:lnTo>
                    <a:pt x="3496995" y="79374"/>
                  </a:lnTo>
                  <a:lnTo>
                    <a:pt x="3496995" y="1324863"/>
                  </a:lnTo>
                  <a:lnTo>
                    <a:pt x="3490754" y="1355750"/>
                  </a:lnTo>
                  <a:lnTo>
                    <a:pt x="3473738" y="1380982"/>
                  </a:lnTo>
                  <a:lnTo>
                    <a:pt x="3448507" y="1397998"/>
                  </a:lnTo>
                  <a:lnTo>
                    <a:pt x="3417620" y="1404238"/>
                  </a:lnTo>
                  <a:lnTo>
                    <a:pt x="79400" y="1404238"/>
                  </a:lnTo>
                  <a:lnTo>
                    <a:pt x="48493" y="1397998"/>
                  </a:lnTo>
                  <a:lnTo>
                    <a:pt x="23255" y="1380982"/>
                  </a:lnTo>
                  <a:lnTo>
                    <a:pt x="6239" y="1355750"/>
                  </a:lnTo>
                  <a:lnTo>
                    <a:pt x="0" y="1324863"/>
                  </a:lnTo>
                  <a:lnTo>
                    <a:pt x="0" y="79374"/>
                  </a:lnTo>
                  <a:close/>
                </a:path>
              </a:pathLst>
            </a:custGeom>
            <a:ln w="7620">
              <a:solidFill>
                <a:srgbClr val="C6C6D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844397" y="4106036"/>
            <a:ext cx="2995295" cy="7893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rgbClr val="3B3939"/>
                </a:solidFill>
                <a:latin typeface="Trebuchet MS"/>
                <a:cs typeface="Trebuchet MS"/>
              </a:rPr>
              <a:t>Exploitation</a:t>
            </a:r>
            <a:endParaRPr sz="2400" dirty="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210"/>
              </a:spcBef>
            </a:pP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Attempt</a:t>
            </a:r>
            <a:r>
              <a:rPr sz="1600" spc="-5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to</a:t>
            </a:r>
            <a:r>
              <a:rPr sz="1600" spc="-5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exploit</a:t>
            </a:r>
            <a:r>
              <a:rPr sz="1600" spc="-4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vulnerabilities.</a:t>
            </a:r>
            <a:endParaRPr sz="1600" dirty="0">
              <a:latin typeface="Roboto"/>
              <a:cs typeface="Roboto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4343653" y="4004055"/>
            <a:ext cx="3504565" cy="1412240"/>
            <a:chOff x="4343653" y="4004055"/>
            <a:chExt cx="3504565" cy="1412240"/>
          </a:xfrm>
        </p:grpSpPr>
        <p:sp>
          <p:nvSpPr>
            <p:cNvPr id="20" name="object 20"/>
            <p:cNvSpPr/>
            <p:nvPr/>
          </p:nvSpPr>
          <p:spPr>
            <a:xfrm>
              <a:off x="4347463" y="4007865"/>
              <a:ext cx="3496945" cy="1404620"/>
            </a:xfrm>
            <a:custGeom>
              <a:avLst/>
              <a:gdLst/>
              <a:ahLst/>
              <a:cxnLst/>
              <a:rect l="l" t="t" r="r" b="b"/>
              <a:pathLst>
                <a:path w="3496945" h="1404620">
                  <a:moveTo>
                    <a:pt x="3417569" y="0"/>
                  </a:moveTo>
                  <a:lnTo>
                    <a:pt x="79375" y="0"/>
                  </a:lnTo>
                  <a:lnTo>
                    <a:pt x="48488" y="6240"/>
                  </a:lnTo>
                  <a:lnTo>
                    <a:pt x="23256" y="23256"/>
                  </a:lnTo>
                  <a:lnTo>
                    <a:pt x="6240" y="48488"/>
                  </a:lnTo>
                  <a:lnTo>
                    <a:pt x="0" y="79374"/>
                  </a:lnTo>
                  <a:lnTo>
                    <a:pt x="0" y="1324863"/>
                  </a:lnTo>
                  <a:lnTo>
                    <a:pt x="6240" y="1355750"/>
                  </a:lnTo>
                  <a:lnTo>
                    <a:pt x="23256" y="1380982"/>
                  </a:lnTo>
                  <a:lnTo>
                    <a:pt x="48488" y="1397998"/>
                  </a:lnTo>
                  <a:lnTo>
                    <a:pt x="79375" y="1404238"/>
                  </a:lnTo>
                  <a:lnTo>
                    <a:pt x="3417569" y="1404238"/>
                  </a:lnTo>
                  <a:lnTo>
                    <a:pt x="3448456" y="1397998"/>
                  </a:lnTo>
                  <a:lnTo>
                    <a:pt x="3473688" y="1380982"/>
                  </a:lnTo>
                  <a:lnTo>
                    <a:pt x="3490704" y="1355750"/>
                  </a:lnTo>
                  <a:lnTo>
                    <a:pt x="3496944" y="1324863"/>
                  </a:lnTo>
                  <a:lnTo>
                    <a:pt x="3496944" y="79374"/>
                  </a:lnTo>
                  <a:lnTo>
                    <a:pt x="3490704" y="48488"/>
                  </a:lnTo>
                  <a:lnTo>
                    <a:pt x="3473688" y="23256"/>
                  </a:lnTo>
                  <a:lnTo>
                    <a:pt x="3448456" y="6240"/>
                  </a:lnTo>
                  <a:lnTo>
                    <a:pt x="3417569" y="0"/>
                  </a:lnTo>
                  <a:close/>
                </a:path>
              </a:pathLst>
            </a:custGeom>
            <a:solidFill>
              <a:srgbClr val="E0E0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4347463" y="4007865"/>
              <a:ext cx="3496945" cy="1404620"/>
            </a:xfrm>
            <a:custGeom>
              <a:avLst/>
              <a:gdLst/>
              <a:ahLst/>
              <a:cxnLst/>
              <a:rect l="l" t="t" r="r" b="b"/>
              <a:pathLst>
                <a:path w="3496945" h="1404620">
                  <a:moveTo>
                    <a:pt x="0" y="79374"/>
                  </a:moveTo>
                  <a:lnTo>
                    <a:pt x="6240" y="48488"/>
                  </a:lnTo>
                  <a:lnTo>
                    <a:pt x="23256" y="23256"/>
                  </a:lnTo>
                  <a:lnTo>
                    <a:pt x="48488" y="6240"/>
                  </a:lnTo>
                  <a:lnTo>
                    <a:pt x="79375" y="0"/>
                  </a:lnTo>
                  <a:lnTo>
                    <a:pt x="3417569" y="0"/>
                  </a:lnTo>
                  <a:lnTo>
                    <a:pt x="3448456" y="6240"/>
                  </a:lnTo>
                  <a:lnTo>
                    <a:pt x="3473688" y="23256"/>
                  </a:lnTo>
                  <a:lnTo>
                    <a:pt x="3490704" y="48488"/>
                  </a:lnTo>
                  <a:lnTo>
                    <a:pt x="3496944" y="79374"/>
                  </a:lnTo>
                  <a:lnTo>
                    <a:pt x="3496944" y="1324863"/>
                  </a:lnTo>
                  <a:lnTo>
                    <a:pt x="3490704" y="1355750"/>
                  </a:lnTo>
                  <a:lnTo>
                    <a:pt x="3473688" y="1380982"/>
                  </a:lnTo>
                  <a:lnTo>
                    <a:pt x="3448456" y="1397998"/>
                  </a:lnTo>
                  <a:lnTo>
                    <a:pt x="3417569" y="1404238"/>
                  </a:lnTo>
                  <a:lnTo>
                    <a:pt x="79375" y="1404238"/>
                  </a:lnTo>
                  <a:lnTo>
                    <a:pt x="48488" y="1397998"/>
                  </a:lnTo>
                  <a:lnTo>
                    <a:pt x="23256" y="1380982"/>
                  </a:lnTo>
                  <a:lnTo>
                    <a:pt x="6240" y="1355750"/>
                  </a:lnTo>
                  <a:lnTo>
                    <a:pt x="0" y="1324863"/>
                  </a:lnTo>
                  <a:lnTo>
                    <a:pt x="0" y="79374"/>
                  </a:lnTo>
                  <a:close/>
                </a:path>
              </a:pathLst>
            </a:custGeom>
            <a:ln w="7620">
              <a:solidFill>
                <a:srgbClr val="C6C6D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4530597" y="4106036"/>
            <a:ext cx="2122805" cy="10941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40" dirty="0">
                <a:solidFill>
                  <a:srgbClr val="3B3939"/>
                </a:solidFill>
                <a:latin typeface="Trebuchet MS"/>
                <a:cs typeface="Trebuchet MS"/>
              </a:rPr>
              <a:t>Reporting</a:t>
            </a:r>
            <a:endParaRPr sz="2400" dirty="0">
              <a:latin typeface="Trebuchet MS"/>
              <a:cs typeface="Trebuchet MS"/>
            </a:endParaRPr>
          </a:p>
          <a:p>
            <a:pPr marL="12700" marR="5080">
              <a:lnSpc>
                <a:spcPct val="125000"/>
              </a:lnSpc>
              <a:spcBef>
                <a:spcPts val="730"/>
              </a:spcBef>
            </a:pP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Document</a:t>
            </a:r>
            <a:r>
              <a:rPr sz="1600" spc="-6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findings</a:t>
            </a:r>
            <a:r>
              <a:rPr sz="1600" spc="-5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25" dirty="0">
                <a:solidFill>
                  <a:srgbClr val="3B3939"/>
                </a:solidFill>
                <a:latin typeface="Roboto"/>
                <a:cs typeface="Roboto"/>
              </a:rPr>
              <a:t>and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recommendations.</a:t>
            </a:r>
            <a:endParaRPr sz="1600" dirty="0">
              <a:latin typeface="Roboto"/>
              <a:cs typeface="Roboto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8029575" y="4004055"/>
            <a:ext cx="3505200" cy="1412240"/>
            <a:chOff x="8029575" y="4004055"/>
            <a:chExt cx="3505200" cy="1412240"/>
          </a:xfrm>
        </p:grpSpPr>
        <p:sp>
          <p:nvSpPr>
            <p:cNvPr id="24" name="object 24"/>
            <p:cNvSpPr/>
            <p:nvPr/>
          </p:nvSpPr>
          <p:spPr>
            <a:xfrm>
              <a:off x="8033385" y="4007865"/>
              <a:ext cx="3497579" cy="1404620"/>
            </a:xfrm>
            <a:custGeom>
              <a:avLst/>
              <a:gdLst/>
              <a:ahLst/>
              <a:cxnLst/>
              <a:rect l="l" t="t" r="r" b="b"/>
              <a:pathLst>
                <a:path w="3497579" h="1404620">
                  <a:moveTo>
                    <a:pt x="3417570" y="0"/>
                  </a:moveTo>
                  <a:lnTo>
                    <a:pt x="79501" y="0"/>
                  </a:lnTo>
                  <a:lnTo>
                    <a:pt x="48541" y="6240"/>
                  </a:lnTo>
                  <a:lnTo>
                    <a:pt x="23272" y="23256"/>
                  </a:lnTo>
                  <a:lnTo>
                    <a:pt x="6242" y="48488"/>
                  </a:lnTo>
                  <a:lnTo>
                    <a:pt x="0" y="79374"/>
                  </a:lnTo>
                  <a:lnTo>
                    <a:pt x="0" y="1324863"/>
                  </a:lnTo>
                  <a:lnTo>
                    <a:pt x="6242" y="1355750"/>
                  </a:lnTo>
                  <a:lnTo>
                    <a:pt x="23272" y="1380982"/>
                  </a:lnTo>
                  <a:lnTo>
                    <a:pt x="48541" y="1397998"/>
                  </a:lnTo>
                  <a:lnTo>
                    <a:pt x="79501" y="1404238"/>
                  </a:lnTo>
                  <a:lnTo>
                    <a:pt x="3417570" y="1404238"/>
                  </a:lnTo>
                  <a:lnTo>
                    <a:pt x="3448530" y="1397998"/>
                  </a:lnTo>
                  <a:lnTo>
                    <a:pt x="3473799" y="1380982"/>
                  </a:lnTo>
                  <a:lnTo>
                    <a:pt x="3490829" y="1355750"/>
                  </a:lnTo>
                  <a:lnTo>
                    <a:pt x="3497072" y="1324863"/>
                  </a:lnTo>
                  <a:lnTo>
                    <a:pt x="3497072" y="79374"/>
                  </a:lnTo>
                  <a:lnTo>
                    <a:pt x="3490829" y="48488"/>
                  </a:lnTo>
                  <a:lnTo>
                    <a:pt x="3473799" y="23256"/>
                  </a:lnTo>
                  <a:lnTo>
                    <a:pt x="3448530" y="6240"/>
                  </a:lnTo>
                  <a:lnTo>
                    <a:pt x="3417570" y="0"/>
                  </a:lnTo>
                  <a:close/>
                </a:path>
              </a:pathLst>
            </a:custGeom>
            <a:solidFill>
              <a:srgbClr val="E0E0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8033385" y="4007865"/>
              <a:ext cx="3497579" cy="1404620"/>
            </a:xfrm>
            <a:custGeom>
              <a:avLst/>
              <a:gdLst/>
              <a:ahLst/>
              <a:cxnLst/>
              <a:rect l="l" t="t" r="r" b="b"/>
              <a:pathLst>
                <a:path w="3497579" h="1404620">
                  <a:moveTo>
                    <a:pt x="0" y="79374"/>
                  </a:moveTo>
                  <a:lnTo>
                    <a:pt x="6242" y="48488"/>
                  </a:lnTo>
                  <a:lnTo>
                    <a:pt x="23272" y="23256"/>
                  </a:lnTo>
                  <a:lnTo>
                    <a:pt x="48541" y="6240"/>
                  </a:lnTo>
                  <a:lnTo>
                    <a:pt x="79501" y="0"/>
                  </a:lnTo>
                  <a:lnTo>
                    <a:pt x="3417570" y="0"/>
                  </a:lnTo>
                  <a:lnTo>
                    <a:pt x="3448530" y="6240"/>
                  </a:lnTo>
                  <a:lnTo>
                    <a:pt x="3473799" y="23256"/>
                  </a:lnTo>
                  <a:lnTo>
                    <a:pt x="3490829" y="48488"/>
                  </a:lnTo>
                  <a:lnTo>
                    <a:pt x="3497072" y="79374"/>
                  </a:lnTo>
                  <a:lnTo>
                    <a:pt x="3497072" y="1324863"/>
                  </a:lnTo>
                  <a:lnTo>
                    <a:pt x="3490829" y="1355750"/>
                  </a:lnTo>
                  <a:lnTo>
                    <a:pt x="3473799" y="1380982"/>
                  </a:lnTo>
                  <a:lnTo>
                    <a:pt x="3448530" y="1397998"/>
                  </a:lnTo>
                  <a:lnTo>
                    <a:pt x="3417570" y="1404238"/>
                  </a:lnTo>
                  <a:lnTo>
                    <a:pt x="79501" y="1404238"/>
                  </a:lnTo>
                  <a:lnTo>
                    <a:pt x="48541" y="1397998"/>
                  </a:lnTo>
                  <a:lnTo>
                    <a:pt x="23272" y="1380982"/>
                  </a:lnTo>
                  <a:lnTo>
                    <a:pt x="6242" y="1355750"/>
                  </a:lnTo>
                  <a:lnTo>
                    <a:pt x="0" y="1324863"/>
                  </a:lnTo>
                  <a:lnTo>
                    <a:pt x="0" y="79374"/>
                  </a:lnTo>
                  <a:close/>
                </a:path>
              </a:pathLst>
            </a:custGeom>
            <a:ln w="7620">
              <a:solidFill>
                <a:srgbClr val="C6C6D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8217154" y="4106036"/>
            <a:ext cx="2629535" cy="10941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rgbClr val="3B3939"/>
                </a:solidFill>
                <a:latin typeface="Trebuchet MS"/>
                <a:cs typeface="Trebuchet MS"/>
              </a:rPr>
              <a:t>Remediation</a:t>
            </a:r>
            <a:endParaRPr sz="2400" dirty="0">
              <a:latin typeface="Trebuchet MS"/>
              <a:cs typeface="Trebuchet MS"/>
            </a:endParaRPr>
          </a:p>
          <a:p>
            <a:pPr marL="12700" marR="5080">
              <a:lnSpc>
                <a:spcPct val="125000"/>
              </a:lnSpc>
              <a:spcBef>
                <a:spcPts val="730"/>
              </a:spcBef>
            </a:pP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Implement</a:t>
            </a:r>
            <a:r>
              <a:rPr sz="1600" spc="-2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20" dirty="0">
                <a:solidFill>
                  <a:srgbClr val="3B3939"/>
                </a:solidFill>
                <a:latin typeface="Roboto"/>
                <a:cs typeface="Roboto"/>
              </a:rPr>
              <a:t>security</a:t>
            </a:r>
            <a:r>
              <a:rPr sz="1600" spc="-2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fixes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25" dirty="0">
                <a:solidFill>
                  <a:srgbClr val="3B3939"/>
                </a:solidFill>
                <a:latin typeface="Roboto"/>
                <a:cs typeface="Roboto"/>
              </a:rPr>
              <a:t>and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improvements.</a:t>
            </a:r>
            <a:endParaRPr sz="1600" dirty="0">
              <a:latin typeface="Roboto"/>
              <a:cs typeface="Roboto"/>
            </a:endParaRPr>
          </a:p>
        </p:txBody>
      </p:sp>
      <p:sp>
        <p:nvSpPr>
          <p:cNvPr id="27" name="object 2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640"/>
              </a:lnSpc>
            </a:pPr>
            <a:r>
              <a:rPr spc="-325" dirty="0"/>
              <a:t>2022</a:t>
            </a:r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49020" y="1171778"/>
            <a:ext cx="3733800" cy="5911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70" dirty="0"/>
              <a:t>Report</a:t>
            </a:r>
            <a:r>
              <a:rPr spc="-150" dirty="0"/>
              <a:t> </a:t>
            </a:r>
            <a:r>
              <a:rPr spc="-10" dirty="0"/>
              <a:t>Retention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657682" y="2181351"/>
            <a:ext cx="1819275" cy="1097280"/>
            <a:chOff x="657682" y="2181351"/>
            <a:chExt cx="1819275" cy="1097280"/>
          </a:xfrm>
        </p:grpSpPr>
        <p:sp>
          <p:nvSpPr>
            <p:cNvPr id="4" name="object 4"/>
            <p:cNvSpPr/>
            <p:nvPr/>
          </p:nvSpPr>
          <p:spPr>
            <a:xfrm>
              <a:off x="661492" y="2185161"/>
              <a:ext cx="1811655" cy="1089660"/>
            </a:xfrm>
            <a:custGeom>
              <a:avLst/>
              <a:gdLst/>
              <a:ahLst/>
              <a:cxnLst/>
              <a:rect l="l" t="t" r="r" b="b"/>
              <a:pathLst>
                <a:path w="1811655" h="1089660">
                  <a:moveTo>
                    <a:pt x="1732076" y="0"/>
                  </a:moveTo>
                  <a:lnTo>
                    <a:pt x="79387" y="0"/>
                  </a:lnTo>
                  <a:lnTo>
                    <a:pt x="48488" y="6240"/>
                  </a:lnTo>
                  <a:lnTo>
                    <a:pt x="23253" y="23256"/>
                  </a:lnTo>
                  <a:lnTo>
                    <a:pt x="6239" y="48488"/>
                  </a:lnTo>
                  <a:lnTo>
                    <a:pt x="0" y="79375"/>
                  </a:lnTo>
                  <a:lnTo>
                    <a:pt x="0" y="1009776"/>
                  </a:lnTo>
                  <a:lnTo>
                    <a:pt x="6239" y="1040663"/>
                  </a:lnTo>
                  <a:lnTo>
                    <a:pt x="23253" y="1065895"/>
                  </a:lnTo>
                  <a:lnTo>
                    <a:pt x="48488" y="1082911"/>
                  </a:lnTo>
                  <a:lnTo>
                    <a:pt x="79387" y="1089152"/>
                  </a:lnTo>
                  <a:lnTo>
                    <a:pt x="1732076" y="1089152"/>
                  </a:lnTo>
                  <a:lnTo>
                    <a:pt x="1762963" y="1082911"/>
                  </a:lnTo>
                  <a:lnTo>
                    <a:pt x="1788194" y="1065895"/>
                  </a:lnTo>
                  <a:lnTo>
                    <a:pt x="1805210" y="1040663"/>
                  </a:lnTo>
                  <a:lnTo>
                    <a:pt x="1811451" y="1009776"/>
                  </a:lnTo>
                  <a:lnTo>
                    <a:pt x="1811451" y="79375"/>
                  </a:lnTo>
                  <a:lnTo>
                    <a:pt x="1805210" y="48488"/>
                  </a:lnTo>
                  <a:lnTo>
                    <a:pt x="1788194" y="23256"/>
                  </a:lnTo>
                  <a:lnTo>
                    <a:pt x="1762963" y="6240"/>
                  </a:lnTo>
                  <a:lnTo>
                    <a:pt x="1732076" y="0"/>
                  </a:lnTo>
                  <a:close/>
                </a:path>
              </a:pathLst>
            </a:custGeom>
            <a:solidFill>
              <a:srgbClr val="E0E0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61492" y="2185161"/>
              <a:ext cx="1811655" cy="1089660"/>
            </a:xfrm>
            <a:custGeom>
              <a:avLst/>
              <a:gdLst/>
              <a:ahLst/>
              <a:cxnLst/>
              <a:rect l="l" t="t" r="r" b="b"/>
              <a:pathLst>
                <a:path w="1811655" h="1089660">
                  <a:moveTo>
                    <a:pt x="0" y="79375"/>
                  </a:moveTo>
                  <a:lnTo>
                    <a:pt x="6239" y="48488"/>
                  </a:lnTo>
                  <a:lnTo>
                    <a:pt x="23253" y="23256"/>
                  </a:lnTo>
                  <a:lnTo>
                    <a:pt x="48488" y="6240"/>
                  </a:lnTo>
                  <a:lnTo>
                    <a:pt x="79387" y="0"/>
                  </a:lnTo>
                  <a:lnTo>
                    <a:pt x="1732076" y="0"/>
                  </a:lnTo>
                  <a:lnTo>
                    <a:pt x="1762963" y="6240"/>
                  </a:lnTo>
                  <a:lnTo>
                    <a:pt x="1788194" y="23256"/>
                  </a:lnTo>
                  <a:lnTo>
                    <a:pt x="1805210" y="48488"/>
                  </a:lnTo>
                  <a:lnTo>
                    <a:pt x="1811451" y="79375"/>
                  </a:lnTo>
                  <a:lnTo>
                    <a:pt x="1811451" y="1009776"/>
                  </a:lnTo>
                  <a:lnTo>
                    <a:pt x="1805210" y="1040663"/>
                  </a:lnTo>
                  <a:lnTo>
                    <a:pt x="1788194" y="1065895"/>
                  </a:lnTo>
                  <a:lnTo>
                    <a:pt x="1762963" y="1082911"/>
                  </a:lnTo>
                  <a:lnTo>
                    <a:pt x="1732076" y="1089152"/>
                  </a:lnTo>
                  <a:lnTo>
                    <a:pt x="79387" y="1089152"/>
                  </a:lnTo>
                  <a:lnTo>
                    <a:pt x="48488" y="1082911"/>
                  </a:lnTo>
                  <a:lnTo>
                    <a:pt x="23253" y="1065895"/>
                  </a:lnTo>
                  <a:lnTo>
                    <a:pt x="6239" y="1040663"/>
                  </a:lnTo>
                  <a:lnTo>
                    <a:pt x="0" y="1009776"/>
                  </a:lnTo>
                  <a:lnTo>
                    <a:pt x="0" y="79375"/>
                  </a:lnTo>
                  <a:close/>
                </a:path>
              </a:pathLst>
            </a:custGeom>
            <a:ln w="7620">
              <a:solidFill>
                <a:srgbClr val="C6C6D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844702" y="2582037"/>
            <a:ext cx="125730" cy="3054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800" spc="-110" dirty="0">
                <a:solidFill>
                  <a:srgbClr val="3B3939"/>
                </a:solidFill>
                <a:latin typeface="Trebuchet MS"/>
                <a:cs typeface="Trebuchet MS"/>
              </a:rPr>
              <a:t>1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649727" y="2276602"/>
            <a:ext cx="4817110" cy="7893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50" dirty="0">
                <a:solidFill>
                  <a:srgbClr val="3B3939"/>
                </a:solidFill>
                <a:latin typeface="Trebuchet MS"/>
                <a:cs typeface="Trebuchet MS"/>
              </a:rPr>
              <a:t>Archive</a:t>
            </a:r>
            <a:r>
              <a:rPr sz="2400" spc="-110" dirty="0">
                <a:solidFill>
                  <a:srgbClr val="3B3939"/>
                </a:solidFill>
                <a:latin typeface="Trebuchet MS"/>
                <a:cs typeface="Trebuchet MS"/>
              </a:rPr>
              <a:t> </a:t>
            </a:r>
            <a:r>
              <a:rPr sz="2400" spc="50" dirty="0">
                <a:solidFill>
                  <a:srgbClr val="3B3939"/>
                </a:solidFill>
                <a:latin typeface="Trebuchet MS"/>
                <a:cs typeface="Trebuchet MS"/>
              </a:rPr>
              <a:t>Reports</a:t>
            </a:r>
            <a:endParaRPr sz="2400" dirty="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210"/>
              </a:spcBef>
            </a:pP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Store</a:t>
            </a:r>
            <a:r>
              <a:rPr sz="1600" spc="-6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penetration</a:t>
            </a:r>
            <a:r>
              <a:rPr sz="1600" spc="-5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testing</a:t>
            </a:r>
            <a:r>
              <a:rPr sz="1600" spc="-5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reports</a:t>
            </a:r>
            <a:r>
              <a:rPr sz="1600" spc="-7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in</a:t>
            </a:r>
            <a:r>
              <a:rPr sz="1600" spc="-5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a</a:t>
            </a:r>
            <a:r>
              <a:rPr sz="1600" spc="-6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secure</a:t>
            </a:r>
            <a:r>
              <a:rPr sz="1600" spc="-7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location.</a:t>
            </a:r>
            <a:endParaRPr sz="1600" dirty="0">
              <a:latin typeface="Roboto"/>
              <a:cs typeface="Roboto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567432" y="3261614"/>
            <a:ext cx="8869045" cy="12700"/>
          </a:xfrm>
          <a:custGeom>
            <a:avLst/>
            <a:gdLst/>
            <a:ahLst/>
            <a:cxnLst/>
            <a:rect l="l" t="t" r="r" b="b"/>
            <a:pathLst>
              <a:path w="8869045" h="12700">
                <a:moveTo>
                  <a:pt x="8865743" y="0"/>
                </a:moveTo>
                <a:lnTo>
                  <a:pt x="2793" y="0"/>
                </a:lnTo>
                <a:lnTo>
                  <a:pt x="0" y="2794"/>
                </a:lnTo>
                <a:lnTo>
                  <a:pt x="0" y="6350"/>
                </a:lnTo>
                <a:lnTo>
                  <a:pt x="0" y="9906"/>
                </a:lnTo>
                <a:lnTo>
                  <a:pt x="2793" y="12700"/>
                </a:lnTo>
                <a:lnTo>
                  <a:pt x="8865743" y="12700"/>
                </a:lnTo>
                <a:lnTo>
                  <a:pt x="8868664" y="9906"/>
                </a:lnTo>
                <a:lnTo>
                  <a:pt x="8868664" y="2794"/>
                </a:lnTo>
                <a:lnTo>
                  <a:pt x="8865743" y="0"/>
                </a:lnTo>
                <a:close/>
              </a:path>
            </a:pathLst>
          </a:custGeom>
          <a:solidFill>
            <a:srgbClr val="C6C6D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" name="object 9"/>
          <p:cNvGrpSpPr/>
          <p:nvPr/>
        </p:nvGrpSpPr>
        <p:grpSpPr>
          <a:xfrm>
            <a:off x="657682" y="3364991"/>
            <a:ext cx="3630929" cy="1097280"/>
            <a:chOff x="657682" y="3364991"/>
            <a:chExt cx="3630929" cy="1097280"/>
          </a:xfrm>
        </p:grpSpPr>
        <p:sp>
          <p:nvSpPr>
            <p:cNvPr id="10" name="object 10"/>
            <p:cNvSpPr/>
            <p:nvPr/>
          </p:nvSpPr>
          <p:spPr>
            <a:xfrm>
              <a:off x="661492" y="3368801"/>
              <a:ext cx="3623310" cy="1089660"/>
            </a:xfrm>
            <a:custGeom>
              <a:avLst/>
              <a:gdLst/>
              <a:ahLst/>
              <a:cxnLst/>
              <a:rect l="l" t="t" r="r" b="b"/>
              <a:pathLst>
                <a:path w="3623310" h="1089660">
                  <a:moveTo>
                    <a:pt x="3543604" y="0"/>
                  </a:moveTo>
                  <a:lnTo>
                    <a:pt x="79387" y="0"/>
                  </a:lnTo>
                  <a:lnTo>
                    <a:pt x="48488" y="6240"/>
                  </a:lnTo>
                  <a:lnTo>
                    <a:pt x="23253" y="23256"/>
                  </a:lnTo>
                  <a:lnTo>
                    <a:pt x="6239" y="48488"/>
                  </a:lnTo>
                  <a:lnTo>
                    <a:pt x="0" y="79375"/>
                  </a:lnTo>
                  <a:lnTo>
                    <a:pt x="0" y="1009650"/>
                  </a:lnTo>
                  <a:lnTo>
                    <a:pt x="6239" y="1040610"/>
                  </a:lnTo>
                  <a:lnTo>
                    <a:pt x="23253" y="1065879"/>
                  </a:lnTo>
                  <a:lnTo>
                    <a:pt x="48488" y="1082909"/>
                  </a:lnTo>
                  <a:lnTo>
                    <a:pt x="79387" y="1089152"/>
                  </a:lnTo>
                  <a:lnTo>
                    <a:pt x="3543604" y="1089152"/>
                  </a:lnTo>
                  <a:lnTo>
                    <a:pt x="3574491" y="1082909"/>
                  </a:lnTo>
                  <a:lnTo>
                    <a:pt x="3599722" y="1065879"/>
                  </a:lnTo>
                  <a:lnTo>
                    <a:pt x="3616738" y="1040610"/>
                  </a:lnTo>
                  <a:lnTo>
                    <a:pt x="3622979" y="1009650"/>
                  </a:lnTo>
                  <a:lnTo>
                    <a:pt x="3622979" y="79375"/>
                  </a:lnTo>
                  <a:lnTo>
                    <a:pt x="3616738" y="48488"/>
                  </a:lnTo>
                  <a:lnTo>
                    <a:pt x="3599722" y="23256"/>
                  </a:lnTo>
                  <a:lnTo>
                    <a:pt x="3574491" y="6240"/>
                  </a:lnTo>
                  <a:lnTo>
                    <a:pt x="3543604" y="0"/>
                  </a:lnTo>
                  <a:close/>
                </a:path>
              </a:pathLst>
            </a:custGeom>
            <a:solidFill>
              <a:srgbClr val="E0E0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61492" y="3368801"/>
              <a:ext cx="3623310" cy="1089660"/>
            </a:xfrm>
            <a:custGeom>
              <a:avLst/>
              <a:gdLst/>
              <a:ahLst/>
              <a:cxnLst/>
              <a:rect l="l" t="t" r="r" b="b"/>
              <a:pathLst>
                <a:path w="3623310" h="1089660">
                  <a:moveTo>
                    <a:pt x="0" y="79375"/>
                  </a:moveTo>
                  <a:lnTo>
                    <a:pt x="6239" y="48488"/>
                  </a:lnTo>
                  <a:lnTo>
                    <a:pt x="23253" y="23256"/>
                  </a:lnTo>
                  <a:lnTo>
                    <a:pt x="48488" y="6240"/>
                  </a:lnTo>
                  <a:lnTo>
                    <a:pt x="79387" y="0"/>
                  </a:lnTo>
                  <a:lnTo>
                    <a:pt x="3543604" y="0"/>
                  </a:lnTo>
                  <a:lnTo>
                    <a:pt x="3574491" y="6240"/>
                  </a:lnTo>
                  <a:lnTo>
                    <a:pt x="3599722" y="23256"/>
                  </a:lnTo>
                  <a:lnTo>
                    <a:pt x="3616738" y="48488"/>
                  </a:lnTo>
                  <a:lnTo>
                    <a:pt x="3622979" y="79375"/>
                  </a:lnTo>
                  <a:lnTo>
                    <a:pt x="3622979" y="1009650"/>
                  </a:lnTo>
                  <a:lnTo>
                    <a:pt x="3616738" y="1040610"/>
                  </a:lnTo>
                  <a:lnTo>
                    <a:pt x="3599722" y="1065879"/>
                  </a:lnTo>
                  <a:lnTo>
                    <a:pt x="3574491" y="1082909"/>
                  </a:lnTo>
                  <a:lnTo>
                    <a:pt x="3543604" y="1089152"/>
                  </a:lnTo>
                  <a:lnTo>
                    <a:pt x="79387" y="1089152"/>
                  </a:lnTo>
                  <a:lnTo>
                    <a:pt x="48488" y="1082909"/>
                  </a:lnTo>
                  <a:lnTo>
                    <a:pt x="23253" y="1065879"/>
                  </a:lnTo>
                  <a:lnTo>
                    <a:pt x="6239" y="1040610"/>
                  </a:lnTo>
                  <a:lnTo>
                    <a:pt x="0" y="1009650"/>
                  </a:lnTo>
                  <a:lnTo>
                    <a:pt x="0" y="79375"/>
                  </a:lnTo>
                  <a:close/>
                </a:path>
              </a:pathLst>
            </a:custGeom>
            <a:ln w="7620">
              <a:solidFill>
                <a:srgbClr val="C6C6D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844702" y="3765930"/>
            <a:ext cx="147320" cy="3054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800" spc="-50" dirty="0">
                <a:solidFill>
                  <a:srgbClr val="3B3939"/>
                </a:solidFill>
                <a:latin typeface="Trebuchet MS"/>
                <a:cs typeface="Trebuchet MS"/>
              </a:rPr>
              <a:t>2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461509" y="3460495"/>
            <a:ext cx="5165090" cy="7886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3B3939"/>
                </a:solidFill>
                <a:latin typeface="Trebuchet MS"/>
                <a:cs typeface="Trebuchet MS"/>
              </a:rPr>
              <a:t>Define</a:t>
            </a:r>
            <a:r>
              <a:rPr sz="2400" spc="95" dirty="0">
                <a:solidFill>
                  <a:srgbClr val="3B3939"/>
                </a:solidFill>
                <a:latin typeface="Trebuchet MS"/>
                <a:cs typeface="Trebuchet MS"/>
              </a:rPr>
              <a:t> </a:t>
            </a:r>
            <a:r>
              <a:rPr sz="2400" dirty="0">
                <a:solidFill>
                  <a:srgbClr val="3B3939"/>
                </a:solidFill>
                <a:latin typeface="Trebuchet MS"/>
                <a:cs typeface="Trebuchet MS"/>
              </a:rPr>
              <a:t>Retention</a:t>
            </a:r>
            <a:r>
              <a:rPr sz="2400" spc="90" dirty="0">
                <a:solidFill>
                  <a:srgbClr val="3B3939"/>
                </a:solidFill>
                <a:latin typeface="Trebuchet MS"/>
                <a:cs typeface="Trebuchet MS"/>
              </a:rPr>
              <a:t> </a:t>
            </a:r>
            <a:r>
              <a:rPr sz="2400" spc="-10" dirty="0">
                <a:solidFill>
                  <a:srgbClr val="3B3939"/>
                </a:solidFill>
                <a:latin typeface="Trebuchet MS"/>
                <a:cs typeface="Trebuchet MS"/>
              </a:rPr>
              <a:t>Policy</a:t>
            </a:r>
            <a:endParaRPr sz="2400" dirty="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210"/>
              </a:spcBef>
            </a:pP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Establish</a:t>
            </a:r>
            <a:r>
              <a:rPr sz="1600" spc="-4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guidelines</a:t>
            </a:r>
            <a:r>
              <a:rPr sz="1600" spc="-3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for</a:t>
            </a:r>
            <a:r>
              <a:rPr sz="1600" spc="-5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how</a:t>
            </a:r>
            <a:r>
              <a:rPr sz="1600" spc="-5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long</a:t>
            </a:r>
            <a:r>
              <a:rPr sz="1600" spc="-4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reports</a:t>
            </a:r>
            <a:r>
              <a:rPr sz="1600" spc="-6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will</a:t>
            </a:r>
            <a:r>
              <a:rPr sz="1600" spc="-6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be</a:t>
            </a:r>
            <a:r>
              <a:rPr sz="1600" spc="-5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retained.</a:t>
            </a:r>
            <a:endParaRPr sz="1600" dirty="0">
              <a:latin typeface="Roboto"/>
              <a:cs typeface="Roboto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4378959" y="4445253"/>
            <a:ext cx="7057390" cy="12700"/>
          </a:xfrm>
          <a:custGeom>
            <a:avLst/>
            <a:gdLst/>
            <a:ahLst/>
            <a:cxnLst/>
            <a:rect l="l" t="t" r="r" b="b"/>
            <a:pathLst>
              <a:path w="7057390" h="12700">
                <a:moveTo>
                  <a:pt x="7054215" y="0"/>
                </a:moveTo>
                <a:lnTo>
                  <a:pt x="2793" y="0"/>
                </a:lnTo>
                <a:lnTo>
                  <a:pt x="0" y="2794"/>
                </a:lnTo>
                <a:lnTo>
                  <a:pt x="0" y="6350"/>
                </a:lnTo>
                <a:lnTo>
                  <a:pt x="0" y="9779"/>
                </a:lnTo>
                <a:lnTo>
                  <a:pt x="2793" y="12700"/>
                </a:lnTo>
                <a:lnTo>
                  <a:pt x="7054215" y="12700"/>
                </a:lnTo>
                <a:lnTo>
                  <a:pt x="7057136" y="9779"/>
                </a:lnTo>
                <a:lnTo>
                  <a:pt x="7057136" y="2794"/>
                </a:lnTo>
                <a:lnTo>
                  <a:pt x="7054215" y="0"/>
                </a:lnTo>
                <a:close/>
              </a:path>
            </a:pathLst>
          </a:custGeom>
          <a:solidFill>
            <a:srgbClr val="C6C6D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5" name="object 15"/>
          <p:cNvGrpSpPr/>
          <p:nvPr/>
        </p:nvGrpSpPr>
        <p:grpSpPr>
          <a:xfrm>
            <a:off x="657682" y="4548504"/>
            <a:ext cx="5442585" cy="1097280"/>
            <a:chOff x="657682" y="4548504"/>
            <a:chExt cx="5442585" cy="1097280"/>
          </a:xfrm>
        </p:grpSpPr>
        <p:sp>
          <p:nvSpPr>
            <p:cNvPr id="16" name="object 16"/>
            <p:cNvSpPr/>
            <p:nvPr/>
          </p:nvSpPr>
          <p:spPr>
            <a:xfrm>
              <a:off x="661492" y="4552314"/>
              <a:ext cx="5434965" cy="1089660"/>
            </a:xfrm>
            <a:custGeom>
              <a:avLst/>
              <a:gdLst/>
              <a:ahLst/>
              <a:cxnLst/>
              <a:rect l="l" t="t" r="r" b="b"/>
              <a:pathLst>
                <a:path w="5434965" h="1089660">
                  <a:moveTo>
                    <a:pt x="5355132" y="0"/>
                  </a:moveTo>
                  <a:lnTo>
                    <a:pt x="79387" y="0"/>
                  </a:lnTo>
                  <a:lnTo>
                    <a:pt x="48488" y="6240"/>
                  </a:lnTo>
                  <a:lnTo>
                    <a:pt x="23253" y="23256"/>
                  </a:lnTo>
                  <a:lnTo>
                    <a:pt x="6239" y="48488"/>
                  </a:lnTo>
                  <a:lnTo>
                    <a:pt x="0" y="79375"/>
                  </a:lnTo>
                  <a:lnTo>
                    <a:pt x="0" y="1009777"/>
                  </a:lnTo>
                  <a:lnTo>
                    <a:pt x="6239" y="1040676"/>
                  </a:lnTo>
                  <a:lnTo>
                    <a:pt x="23253" y="1065911"/>
                  </a:lnTo>
                  <a:lnTo>
                    <a:pt x="48488" y="1082925"/>
                  </a:lnTo>
                  <a:lnTo>
                    <a:pt x="79387" y="1089164"/>
                  </a:lnTo>
                  <a:lnTo>
                    <a:pt x="5355132" y="1089164"/>
                  </a:lnTo>
                  <a:lnTo>
                    <a:pt x="5386019" y="1082925"/>
                  </a:lnTo>
                  <a:lnTo>
                    <a:pt x="5411250" y="1065911"/>
                  </a:lnTo>
                  <a:lnTo>
                    <a:pt x="5428266" y="1040676"/>
                  </a:lnTo>
                  <a:lnTo>
                    <a:pt x="5434507" y="1009777"/>
                  </a:lnTo>
                  <a:lnTo>
                    <a:pt x="5434507" y="79375"/>
                  </a:lnTo>
                  <a:lnTo>
                    <a:pt x="5428266" y="48488"/>
                  </a:lnTo>
                  <a:lnTo>
                    <a:pt x="5411250" y="23256"/>
                  </a:lnTo>
                  <a:lnTo>
                    <a:pt x="5386019" y="6240"/>
                  </a:lnTo>
                  <a:lnTo>
                    <a:pt x="5355132" y="0"/>
                  </a:lnTo>
                  <a:close/>
                </a:path>
              </a:pathLst>
            </a:custGeom>
            <a:solidFill>
              <a:srgbClr val="E0E0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661492" y="4552314"/>
              <a:ext cx="5434965" cy="1089660"/>
            </a:xfrm>
            <a:custGeom>
              <a:avLst/>
              <a:gdLst/>
              <a:ahLst/>
              <a:cxnLst/>
              <a:rect l="l" t="t" r="r" b="b"/>
              <a:pathLst>
                <a:path w="5434965" h="1089660">
                  <a:moveTo>
                    <a:pt x="0" y="79375"/>
                  </a:moveTo>
                  <a:lnTo>
                    <a:pt x="6239" y="48488"/>
                  </a:lnTo>
                  <a:lnTo>
                    <a:pt x="23253" y="23256"/>
                  </a:lnTo>
                  <a:lnTo>
                    <a:pt x="48488" y="6240"/>
                  </a:lnTo>
                  <a:lnTo>
                    <a:pt x="79387" y="0"/>
                  </a:lnTo>
                  <a:lnTo>
                    <a:pt x="5355132" y="0"/>
                  </a:lnTo>
                  <a:lnTo>
                    <a:pt x="5386019" y="6240"/>
                  </a:lnTo>
                  <a:lnTo>
                    <a:pt x="5411250" y="23256"/>
                  </a:lnTo>
                  <a:lnTo>
                    <a:pt x="5428266" y="48488"/>
                  </a:lnTo>
                  <a:lnTo>
                    <a:pt x="5434507" y="79375"/>
                  </a:lnTo>
                  <a:lnTo>
                    <a:pt x="5434507" y="1009777"/>
                  </a:lnTo>
                  <a:lnTo>
                    <a:pt x="5428266" y="1040676"/>
                  </a:lnTo>
                  <a:lnTo>
                    <a:pt x="5411250" y="1065911"/>
                  </a:lnTo>
                  <a:lnTo>
                    <a:pt x="5386019" y="1082925"/>
                  </a:lnTo>
                  <a:lnTo>
                    <a:pt x="5355132" y="1089164"/>
                  </a:lnTo>
                  <a:lnTo>
                    <a:pt x="79387" y="1089164"/>
                  </a:lnTo>
                  <a:lnTo>
                    <a:pt x="48488" y="1082925"/>
                  </a:lnTo>
                  <a:lnTo>
                    <a:pt x="23253" y="1065911"/>
                  </a:lnTo>
                  <a:lnTo>
                    <a:pt x="6239" y="1040676"/>
                  </a:lnTo>
                  <a:lnTo>
                    <a:pt x="0" y="1009777"/>
                  </a:lnTo>
                  <a:lnTo>
                    <a:pt x="0" y="79375"/>
                  </a:lnTo>
                  <a:close/>
                </a:path>
              </a:pathLst>
            </a:custGeom>
            <a:ln w="7620">
              <a:solidFill>
                <a:srgbClr val="C6C6D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844702" y="4949698"/>
            <a:ext cx="150495" cy="3054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800" spc="-50" dirty="0">
                <a:solidFill>
                  <a:srgbClr val="3B3939"/>
                </a:solidFill>
                <a:latin typeface="Trebuchet MS"/>
                <a:cs typeface="Trebuchet MS"/>
              </a:rPr>
              <a:t>3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dt" sz="half" idx="6"/>
          </p:nvPr>
        </p:nvSpPr>
        <p:spPr>
          <a:xfrm>
            <a:off x="10881994" y="6351422"/>
            <a:ext cx="487679" cy="3334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640"/>
              </a:lnSpc>
            </a:pPr>
            <a:r>
              <a:rPr spc="-325" dirty="0"/>
              <a:t>202</a:t>
            </a:r>
            <a:r>
              <a:rPr lang="en-US" spc="-325" dirty="0"/>
              <a:t>4</a:t>
            </a:r>
            <a:endParaRPr spc="-325" dirty="0"/>
          </a:p>
        </p:txBody>
      </p:sp>
      <p:sp>
        <p:nvSpPr>
          <p:cNvPr id="19" name="object 19"/>
          <p:cNvSpPr txBox="1"/>
          <p:nvPr/>
        </p:nvSpPr>
        <p:spPr>
          <a:xfrm>
            <a:off x="6273165" y="4644390"/>
            <a:ext cx="4845685" cy="7886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150" dirty="0">
                <a:solidFill>
                  <a:srgbClr val="3B3939"/>
                </a:solidFill>
                <a:latin typeface="Trebuchet MS"/>
                <a:cs typeface="Trebuchet MS"/>
              </a:rPr>
              <a:t>Access</a:t>
            </a:r>
            <a:r>
              <a:rPr sz="2400" spc="-100" dirty="0">
                <a:solidFill>
                  <a:srgbClr val="3B3939"/>
                </a:solidFill>
                <a:latin typeface="Trebuchet MS"/>
                <a:cs typeface="Trebuchet MS"/>
              </a:rPr>
              <a:t> </a:t>
            </a:r>
            <a:r>
              <a:rPr sz="2400" spc="-10" dirty="0">
                <a:solidFill>
                  <a:srgbClr val="3B3939"/>
                </a:solidFill>
                <a:latin typeface="Trebuchet MS"/>
                <a:cs typeface="Trebuchet MS"/>
              </a:rPr>
              <a:t>Control</a:t>
            </a:r>
            <a:endParaRPr sz="2400" dirty="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210"/>
              </a:spcBef>
            </a:pP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Limit</a:t>
            </a:r>
            <a:r>
              <a:rPr sz="1600" spc="-5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access</a:t>
            </a:r>
            <a:r>
              <a:rPr sz="1600" spc="-5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to</a:t>
            </a:r>
            <a:r>
              <a:rPr sz="1600" spc="-6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reports</a:t>
            </a:r>
            <a:r>
              <a:rPr sz="1600" spc="-6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based</a:t>
            </a:r>
            <a:r>
              <a:rPr sz="1600" spc="-5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on</a:t>
            </a:r>
            <a:r>
              <a:rPr sz="1600" spc="-5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20" dirty="0">
                <a:solidFill>
                  <a:srgbClr val="3B3939"/>
                </a:solidFill>
                <a:latin typeface="Roboto"/>
                <a:cs typeface="Roboto"/>
              </a:rPr>
              <a:t>authorization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levels.</a:t>
            </a:r>
            <a:endParaRPr sz="1600" dirty="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824242"/>
            <a:ext cx="5209539" cy="520954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129910" y="414019"/>
            <a:ext cx="6267450" cy="508634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3150" dirty="0"/>
              <a:t>Penetration</a:t>
            </a:r>
            <a:r>
              <a:rPr sz="3150" spc="-40" dirty="0"/>
              <a:t> </a:t>
            </a:r>
            <a:r>
              <a:rPr sz="3150" spc="85" dirty="0"/>
              <a:t>Testing</a:t>
            </a:r>
            <a:r>
              <a:rPr sz="3150" spc="-40" dirty="0"/>
              <a:t> </a:t>
            </a:r>
            <a:r>
              <a:rPr sz="3150" spc="150" dirty="0"/>
              <a:t>Methodology</a:t>
            </a:r>
            <a:endParaRPr sz="3150" dirty="0"/>
          </a:p>
        </p:txBody>
      </p:sp>
      <p:sp>
        <p:nvSpPr>
          <p:cNvPr id="4" name="object 4"/>
          <p:cNvSpPr txBox="1"/>
          <p:nvPr/>
        </p:nvSpPr>
        <p:spPr>
          <a:xfrm>
            <a:off x="6188455" y="1104059"/>
            <a:ext cx="3988435" cy="4765040"/>
          </a:xfrm>
          <a:prstGeom prst="rect">
            <a:avLst/>
          </a:prstGeom>
        </p:spPr>
        <p:txBody>
          <a:bodyPr vert="horz" wrap="square" lIns="0" tIns="1454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5"/>
              </a:spcBef>
            </a:pPr>
            <a:r>
              <a:rPr sz="2400" spc="75" dirty="0">
                <a:solidFill>
                  <a:srgbClr val="3B3939"/>
                </a:solidFill>
                <a:latin typeface="Trebuchet MS"/>
                <a:cs typeface="Trebuchet MS"/>
              </a:rPr>
              <a:t>Reconnaissance</a:t>
            </a:r>
            <a:endParaRPr sz="2400" dirty="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690"/>
              </a:spcBef>
            </a:pP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Gather</a:t>
            </a:r>
            <a:r>
              <a:rPr sz="1600" spc="-7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information</a:t>
            </a:r>
            <a:r>
              <a:rPr sz="1600" spc="-4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about</a:t>
            </a:r>
            <a:r>
              <a:rPr sz="1600" spc="-5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the</a:t>
            </a:r>
            <a:r>
              <a:rPr sz="1600" spc="-6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target</a:t>
            </a:r>
            <a:r>
              <a:rPr sz="1600" spc="-8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system.</a:t>
            </a:r>
            <a:endParaRPr sz="1600" dirty="0">
              <a:latin typeface="Roboto"/>
              <a:cs typeface="Roboto"/>
            </a:endParaRPr>
          </a:p>
          <a:p>
            <a:pPr>
              <a:lnSpc>
                <a:spcPct val="100000"/>
              </a:lnSpc>
            </a:pPr>
            <a:endParaRPr sz="1600" dirty="0">
              <a:latin typeface="Roboto"/>
              <a:cs typeface="Roboto"/>
            </a:endParaRPr>
          </a:p>
          <a:p>
            <a:pPr>
              <a:lnSpc>
                <a:spcPct val="100000"/>
              </a:lnSpc>
              <a:spcBef>
                <a:spcPts val="925"/>
              </a:spcBef>
            </a:pPr>
            <a:endParaRPr sz="1600" dirty="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</a:pPr>
            <a:r>
              <a:rPr sz="2400" spc="90" dirty="0">
                <a:solidFill>
                  <a:srgbClr val="3B3939"/>
                </a:solidFill>
                <a:latin typeface="Trebuchet MS"/>
                <a:cs typeface="Trebuchet MS"/>
              </a:rPr>
              <a:t>Scanning</a:t>
            </a:r>
            <a:endParaRPr sz="2400" dirty="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695"/>
              </a:spcBef>
            </a:pP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Identify</a:t>
            </a:r>
            <a:r>
              <a:rPr sz="1600" spc="-3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open</a:t>
            </a:r>
            <a:r>
              <a:rPr sz="1600" spc="-6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ports</a:t>
            </a:r>
            <a:r>
              <a:rPr sz="1600" spc="-6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and</a:t>
            </a:r>
            <a:r>
              <a:rPr sz="1600" spc="-4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services.</a:t>
            </a:r>
            <a:endParaRPr sz="1600" dirty="0">
              <a:latin typeface="Roboto"/>
              <a:cs typeface="Roboto"/>
            </a:endParaRPr>
          </a:p>
          <a:p>
            <a:pPr>
              <a:lnSpc>
                <a:spcPct val="100000"/>
              </a:lnSpc>
            </a:pPr>
            <a:endParaRPr sz="1600" dirty="0">
              <a:latin typeface="Roboto"/>
              <a:cs typeface="Roboto"/>
            </a:endParaRPr>
          </a:p>
          <a:p>
            <a:pPr>
              <a:lnSpc>
                <a:spcPct val="100000"/>
              </a:lnSpc>
              <a:spcBef>
                <a:spcPts val="925"/>
              </a:spcBef>
            </a:pPr>
            <a:endParaRPr sz="1600" dirty="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</a:pPr>
            <a:r>
              <a:rPr sz="2400" spc="-10" dirty="0">
                <a:solidFill>
                  <a:srgbClr val="3B3939"/>
                </a:solidFill>
                <a:latin typeface="Trebuchet MS"/>
                <a:cs typeface="Trebuchet MS"/>
              </a:rPr>
              <a:t>Exploitation</a:t>
            </a:r>
            <a:endParaRPr sz="2400" dirty="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695"/>
              </a:spcBef>
            </a:pP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Attempt</a:t>
            </a:r>
            <a:r>
              <a:rPr sz="1600" spc="-5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to</a:t>
            </a:r>
            <a:r>
              <a:rPr sz="1600" spc="-5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exploit</a:t>
            </a:r>
            <a:r>
              <a:rPr sz="1600" spc="-4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vulnerabilities.</a:t>
            </a:r>
            <a:endParaRPr sz="1600" dirty="0">
              <a:latin typeface="Roboto"/>
              <a:cs typeface="Roboto"/>
            </a:endParaRPr>
          </a:p>
          <a:p>
            <a:pPr>
              <a:lnSpc>
                <a:spcPct val="100000"/>
              </a:lnSpc>
            </a:pPr>
            <a:endParaRPr sz="1600" dirty="0">
              <a:latin typeface="Roboto"/>
              <a:cs typeface="Roboto"/>
            </a:endParaRPr>
          </a:p>
          <a:p>
            <a:pPr>
              <a:lnSpc>
                <a:spcPct val="100000"/>
              </a:lnSpc>
              <a:spcBef>
                <a:spcPts val="919"/>
              </a:spcBef>
            </a:pPr>
            <a:endParaRPr sz="1600" dirty="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spc="40" dirty="0">
                <a:solidFill>
                  <a:srgbClr val="3B3939"/>
                </a:solidFill>
                <a:latin typeface="Trebuchet MS"/>
                <a:cs typeface="Trebuchet MS"/>
              </a:rPr>
              <a:t>Reporting</a:t>
            </a:r>
            <a:endParaRPr sz="2400" dirty="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695"/>
              </a:spcBef>
            </a:pP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Document</a:t>
            </a:r>
            <a:r>
              <a:rPr sz="1600" spc="-6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findings</a:t>
            </a:r>
            <a:r>
              <a:rPr sz="1600" spc="-5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and</a:t>
            </a:r>
            <a:r>
              <a:rPr sz="1600" spc="-5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recommendations.</a:t>
            </a:r>
            <a:endParaRPr sz="1600" dirty="0">
              <a:latin typeface="Roboto"/>
              <a:cs typeface="Roboto"/>
            </a:endParaRPr>
          </a:p>
        </p:txBody>
      </p: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141976" y="1200785"/>
            <a:ext cx="814184" cy="5210530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xfrm>
            <a:off x="10881994" y="6351422"/>
            <a:ext cx="487679" cy="3334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640"/>
              </a:lnSpc>
            </a:pPr>
            <a:r>
              <a:rPr spc="-325" dirty="0"/>
              <a:t>202</a:t>
            </a:r>
            <a:r>
              <a:rPr lang="en-US" spc="-325" dirty="0"/>
              <a:t>4</a:t>
            </a:r>
            <a:endParaRPr spc="-325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881994" y="6351422"/>
            <a:ext cx="487680" cy="3657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640"/>
              </a:lnSpc>
            </a:pPr>
            <a:r>
              <a:rPr sz="2400" spc="-325" dirty="0">
                <a:solidFill>
                  <a:srgbClr val="112C49"/>
                </a:solidFill>
                <a:latin typeface="Trebuchet MS"/>
                <a:cs typeface="Trebuchet MS"/>
              </a:rPr>
              <a:t>2022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0825353" y="6294686"/>
            <a:ext cx="755650" cy="523240"/>
          </a:xfrm>
          <a:custGeom>
            <a:avLst/>
            <a:gdLst/>
            <a:ahLst/>
            <a:cxnLst/>
            <a:rect l="l" t="t" r="r" b="b"/>
            <a:pathLst>
              <a:path w="755650" h="523240">
                <a:moveTo>
                  <a:pt x="755332" y="0"/>
                </a:moveTo>
                <a:lnTo>
                  <a:pt x="0" y="0"/>
                </a:lnTo>
                <a:lnTo>
                  <a:pt x="0" y="523214"/>
                </a:lnTo>
                <a:lnTo>
                  <a:pt x="755332" y="523214"/>
                </a:lnTo>
                <a:lnTo>
                  <a:pt x="75533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0918190" y="6334505"/>
            <a:ext cx="567055" cy="4267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075"/>
              </a:lnSpc>
            </a:pPr>
            <a:r>
              <a:rPr sz="2800" spc="-380" dirty="0">
                <a:solidFill>
                  <a:srgbClr val="112C49"/>
                </a:solidFill>
                <a:latin typeface="Trebuchet MS"/>
                <a:cs typeface="Trebuchet MS"/>
              </a:rPr>
              <a:t>2024</a:t>
            </a:r>
            <a:endParaRPr sz="2800">
              <a:latin typeface="Trebuchet MS"/>
              <a:cs typeface="Trebuchet MS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0" y="25"/>
            <a:ext cx="12192000" cy="6856730"/>
            <a:chOff x="0" y="25"/>
            <a:chExt cx="12192000" cy="6856730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25"/>
              <a:ext cx="12191999" cy="6856602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0052812" y="6471359"/>
              <a:ext cx="1336040" cy="277495"/>
            </a:xfrm>
            <a:custGeom>
              <a:avLst/>
              <a:gdLst/>
              <a:ahLst/>
              <a:cxnLst/>
              <a:rect l="l" t="t" r="r" b="b"/>
              <a:pathLst>
                <a:path w="1336040" h="277495">
                  <a:moveTo>
                    <a:pt x="1335658" y="0"/>
                  </a:moveTo>
                  <a:lnTo>
                    <a:pt x="0" y="0"/>
                  </a:lnTo>
                  <a:lnTo>
                    <a:pt x="0" y="276999"/>
                  </a:lnTo>
                  <a:lnTo>
                    <a:pt x="1335658" y="276999"/>
                  </a:lnTo>
                  <a:lnTo>
                    <a:pt x="1335658" y="0"/>
                  </a:lnTo>
                  <a:close/>
                </a:path>
              </a:pathLst>
            </a:custGeom>
            <a:solidFill>
              <a:srgbClr val="6E9F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9753601" y="6458988"/>
            <a:ext cx="1540636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Bahnschrift"/>
                <a:cs typeface="Bahnschrift"/>
              </a:rPr>
              <a:t>©</a:t>
            </a:r>
            <a:r>
              <a:rPr sz="1200" spc="70" dirty="0">
                <a:solidFill>
                  <a:srgbClr val="FFFFFF"/>
                </a:solidFill>
                <a:latin typeface="Bahnschrift"/>
                <a:cs typeface="Bahnschrift"/>
              </a:rPr>
              <a:t> </a:t>
            </a:r>
            <a:r>
              <a:rPr sz="1200" dirty="0">
                <a:solidFill>
                  <a:srgbClr val="FFFFFF"/>
                </a:solidFill>
                <a:latin typeface="Bahnschrift"/>
                <a:cs typeface="Bahnschrift"/>
              </a:rPr>
              <a:t>2024</a:t>
            </a:r>
            <a:r>
              <a:rPr sz="1200" spc="85" dirty="0">
                <a:solidFill>
                  <a:srgbClr val="FFFFFF"/>
                </a:solidFill>
                <a:latin typeface="Bahnschrift"/>
                <a:cs typeface="Bahnschrift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Bahnschrift"/>
                <a:cs typeface="Bahnschrift"/>
              </a:rPr>
              <a:t>INIXINDO</a:t>
            </a:r>
            <a:endParaRPr sz="1200" dirty="0">
              <a:latin typeface="Bahnschrift"/>
              <a:cs typeface="Bahnschrif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10844" y="3266397"/>
            <a:ext cx="6689725" cy="1692275"/>
          </a:xfrm>
          <a:prstGeom prst="rect">
            <a:avLst/>
          </a:prstGeom>
        </p:spPr>
        <p:txBody>
          <a:bodyPr vert="horz" wrap="square" lIns="0" tIns="2882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270"/>
              </a:spcBef>
            </a:pPr>
            <a:r>
              <a:rPr sz="6000" dirty="0">
                <a:solidFill>
                  <a:srgbClr val="FFFFFF"/>
                </a:solidFill>
                <a:latin typeface="Calibri Light"/>
                <a:cs typeface="Calibri Light"/>
              </a:rPr>
              <a:t>TCP</a:t>
            </a:r>
            <a:r>
              <a:rPr sz="6000" spc="-18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6000" dirty="0">
                <a:solidFill>
                  <a:srgbClr val="FFFFFF"/>
                </a:solidFill>
                <a:latin typeface="Calibri Light"/>
                <a:cs typeface="Calibri Light"/>
              </a:rPr>
              <a:t>IP</a:t>
            </a:r>
            <a:r>
              <a:rPr sz="6000" spc="-18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6000" spc="-25" dirty="0">
                <a:solidFill>
                  <a:srgbClr val="FFFFFF"/>
                </a:solidFill>
                <a:latin typeface="Calibri Light"/>
                <a:cs typeface="Calibri Light"/>
              </a:rPr>
              <a:t>Packet</a:t>
            </a:r>
            <a:r>
              <a:rPr sz="6000" spc="-175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6000" spc="-10" dirty="0">
                <a:solidFill>
                  <a:srgbClr val="FFFFFF"/>
                </a:solidFill>
                <a:latin typeface="Calibri Light"/>
                <a:cs typeface="Calibri Light"/>
              </a:rPr>
              <a:t>Analysis</a:t>
            </a:r>
            <a:endParaRPr sz="6000" dirty="0">
              <a:latin typeface="Calibri Light"/>
              <a:cs typeface="Calibri Light"/>
            </a:endParaRPr>
          </a:p>
          <a:p>
            <a:pPr marL="12700">
              <a:lnSpc>
                <a:spcPct val="100000"/>
              </a:lnSpc>
              <a:spcBef>
                <a:spcPts val="869"/>
              </a:spcBef>
            </a:pP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Chapter</a:t>
            </a:r>
            <a:r>
              <a:rPr sz="2400" spc="-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2.</a:t>
            </a:r>
            <a:endParaRPr sz="24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881994" y="6351422"/>
            <a:ext cx="487680" cy="3657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640"/>
              </a:lnSpc>
            </a:pPr>
            <a:r>
              <a:rPr sz="2400" spc="-325" dirty="0">
                <a:solidFill>
                  <a:srgbClr val="112C49"/>
                </a:solidFill>
                <a:latin typeface="Trebuchet MS"/>
                <a:cs typeface="Trebuchet MS"/>
              </a:rPr>
              <a:t>2022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0825353" y="6294686"/>
            <a:ext cx="755650" cy="523240"/>
          </a:xfrm>
          <a:custGeom>
            <a:avLst/>
            <a:gdLst/>
            <a:ahLst/>
            <a:cxnLst/>
            <a:rect l="l" t="t" r="r" b="b"/>
            <a:pathLst>
              <a:path w="755650" h="523240">
                <a:moveTo>
                  <a:pt x="755332" y="0"/>
                </a:moveTo>
                <a:lnTo>
                  <a:pt x="0" y="0"/>
                </a:lnTo>
                <a:lnTo>
                  <a:pt x="0" y="523214"/>
                </a:lnTo>
                <a:lnTo>
                  <a:pt x="755332" y="523214"/>
                </a:lnTo>
                <a:lnTo>
                  <a:pt x="75533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0918190" y="6334505"/>
            <a:ext cx="567055" cy="4267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075"/>
              </a:lnSpc>
            </a:pPr>
            <a:r>
              <a:rPr sz="2800" spc="-380" dirty="0">
                <a:solidFill>
                  <a:srgbClr val="112C49"/>
                </a:solidFill>
                <a:latin typeface="Trebuchet MS"/>
                <a:cs typeface="Trebuchet MS"/>
              </a:rPr>
              <a:t>2024</a:t>
            </a:r>
            <a:endParaRPr sz="2800">
              <a:latin typeface="Trebuchet MS"/>
              <a:cs typeface="Trebuchet MS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620000" y="-1"/>
            <a:ext cx="4572000" cy="6857999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90639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170" dirty="0"/>
              <a:t>TCP/IP</a:t>
            </a:r>
            <a:r>
              <a:rPr spc="-150" dirty="0"/>
              <a:t> </a:t>
            </a:r>
            <a:r>
              <a:rPr spc="90" dirty="0"/>
              <a:t>Packet</a:t>
            </a:r>
            <a:r>
              <a:rPr spc="-160" dirty="0"/>
              <a:t> </a:t>
            </a:r>
            <a:r>
              <a:rPr spc="95" dirty="0"/>
              <a:t>Analysis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49020" y="3702507"/>
            <a:ext cx="583374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solidFill>
                  <a:srgbClr val="3B3939"/>
                </a:solidFill>
                <a:latin typeface="Roboto"/>
                <a:cs typeface="Roboto"/>
              </a:rPr>
              <a:t>Unraveling</a:t>
            </a:r>
            <a:r>
              <a:rPr sz="1800" spc="-4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800" dirty="0">
                <a:solidFill>
                  <a:srgbClr val="3B3939"/>
                </a:solidFill>
                <a:latin typeface="Roboto"/>
                <a:cs typeface="Roboto"/>
              </a:rPr>
              <a:t>the</a:t>
            </a:r>
            <a:r>
              <a:rPr sz="1800" spc="-5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800" spc="-10" dirty="0">
                <a:solidFill>
                  <a:srgbClr val="3B3939"/>
                </a:solidFill>
                <a:latin typeface="Roboto"/>
                <a:cs typeface="Roboto"/>
              </a:rPr>
              <a:t>intricate</a:t>
            </a:r>
            <a:r>
              <a:rPr sz="1800" spc="-5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800" dirty="0">
                <a:solidFill>
                  <a:srgbClr val="3B3939"/>
                </a:solidFill>
                <a:latin typeface="Roboto"/>
                <a:cs typeface="Roboto"/>
              </a:rPr>
              <a:t>world</a:t>
            </a:r>
            <a:r>
              <a:rPr sz="1800" spc="-6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800" dirty="0">
                <a:solidFill>
                  <a:srgbClr val="3B3939"/>
                </a:solidFill>
                <a:latin typeface="Roboto"/>
                <a:cs typeface="Roboto"/>
              </a:rPr>
              <a:t>of</a:t>
            </a:r>
            <a:r>
              <a:rPr sz="1800" spc="-4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800" spc="-10" dirty="0">
                <a:solidFill>
                  <a:srgbClr val="3B3939"/>
                </a:solidFill>
                <a:latin typeface="Roboto"/>
                <a:cs typeface="Roboto"/>
              </a:rPr>
              <a:t>network</a:t>
            </a:r>
            <a:r>
              <a:rPr sz="1800" spc="-6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800" spc="-10" dirty="0">
                <a:solidFill>
                  <a:srgbClr val="3B3939"/>
                </a:solidFill>
                <a:latin typeface="Roboto"/>
                <a:cs typeface="Roboto"/>
              </a:rPr>
              <a:t>communication.</a:t>
            </a:r>
            <a:endParaRPr sz="1800" dirty="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49020" y="1921255"/>
            <a:ext cx="6699884" cy="5905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90" dirty="0"/>
              <a:t>Overview</a:t>
            </a:r>
            <a:r>
              <a:rPr spc="-130" dirty="0"/>
              <a:t> </a:t>
            </a:r>
            <a:r>
              <a:rPr dirty="0"/>
              <a:t>of</a:t>
            </a:r>
            <a:r>
              <a:rPr spc="-120" dirty="0"/>
              <a:t> </a:t>
            </a:r>
            <a:r>
              <a:rPr dirty="0"/>
              <a:t>the</a:t>
            </a:r>
            <a:r>
              <a:rPr spc="-135" dirty="0"/>
              <a:t> </a:t>
            </a:r>
            <a:r>
              <a:rPr spc="170" dirty="0"/>
              <a:t>TCP/IP</a:t>
            </a:r>
            <a:r>
              <a:rPr spc="-120" dirty="0"/>
              <a:t> </a:t>
            </a:r>
            <a:r>
              <a:rPr spc="210" dirty="0"/>
              <a:t>Model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dt" sz="half" idx="6"/>
          </p:nvPr>
        </p:nvSpPr>
        <p:spPr>
          <a:xfrm>
            <a:off x="10881994" y="6351422"/>
            <a:ext cx="487679" cy="3334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640"/>
              </a:lnSpc>
            </a:pPr>
            <a:r>
              <a:rPr spc="-325" dirty="0"/>
              <a:t>202</a:t>
            </a:r>
            <a:r>
              <a:rPr lang="en-US" spc="-325" dirty="0"/>
              <a:t>4</a:t>
            </a:r>
            <a:endParaRPr spc="-325" dirty="0"/>
          </a:p>
        </p:txBody>
      </p:sp>
      <p:sp>
        <p:nvSpPr>
          <p:cNvPr id="3" name="object 3"/>
          <p:cNvSpPr txBox="1"/>
          <p:nvPr/>
        </p:nvSpPr>
        <p:spPr>
          <a:xfrm>
            <a:off x="649020" y="2930728"/>
            <a:ext cx="2488565" cy="17792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B1B27"/>
                </a:solidFill>
                <a:latin typeface="Trebuchet MS"/>
                <a:cs typeface="Trebuchet MS"/>
              </a:rPr>
              <a:t>Application</a:t>
            </a:r>
            <a:r>
              <a:rPr sz="2400" spc="140" dirty="0">
                <a:solidFill>
                  <a:srgbClr val="1B1B27"/>
                </a:solidFill>
                <a:latin typeface="Trebuchet MS"/>
                <a:cs typeface="Trebuchet MS"/>
              </a:rPr>
              <a:t> </a:t>
            </a:r>
            <a:r>
              <a:rPr sz="2400" spc="45" dirty="0">
                <a:solidFill>
                  <a:srgbClr val="1B1B27"/>
                </a:solidFill>
                <a:latin typeface="Trebuchet MS"/>
                <a:cs typeface="Trebuchet MS"/>
              </a:rPr>
              <a:t>Layer</a:t>
            </a:r>
            <a:endParaRPr sz="2400" dirty="0">
              <a:latin typeface="Trebuchet MS"/>
              <a:cs typeface="Trebuchet MS"/>
            </a:endParaRPr>
          </a:p>
          <a:p>
            <a:pPr marL="12700" marR="146050">
              <a:lnSpc>
                <a:spcPct val="125000"/>
              </a:lnSpc>
              <a:spcBef>
                <a:spcPts val="1330"/>
              </a:spcBef>
            </a:pP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Handles</a:t>
            </a:r>
            <a:r>
              <a:rPr sz="1600" spc="-7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communication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between</a:t>
            </a:r>
            <a:r>
              <a:rPr sz="1600" spc="-8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applications,</a:t>
            </a:r>
            <a:r>
              <a:rPr sz="1600" spc="-5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20" dirty="0">
                <a:solidFill>
                  <a:srgbClr val="3B3939"/>
                </a:solidFill>
                <a:latin typeface="Roboto"/>
                <a:cs typeface="Roboto"/>
              </a:rPr>
              <a:t>like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web</a:t>
            </a:r>
            <a:r>
              <a:rPr sz="1600" spc="-6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browsers</a:t>
            </a:r>
            <a:r>
              <a:rPr sz="1600" spc="-7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and</a:t>
            </a:r>
            <a:r>
              <a:rPr sz="1600" spc="-3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email clients.</a:t>
            </a:r>
            <a:endParaRPr sz="1600" dirty="0">
              <a:latin typeface="Roboto"/>
              <a:cs typeface="Robot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488182" y="2930728"/>
            <a:ext cx="2258695" cy="17792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B1B27"/>
                </a:solidFill>
                <a:latin typeface="Trebuchet MS"/>
                <a:cs typeface="Trebuchet MS"/>
              </a:rPr>
              <a:t>Transport</a:t>
            </a:r>
            <a:r>
              <a:rPr sz="2400" spc="180" dirty="0">
                <a:solidFill>
                  <a:srgbClr val="1B1B27"/>
                </a:solidFill>
                <a:latin typeface="Trebuchet MS"/>
                <a:cs typeface="Trebuchet MS"/>
              </a:rPr>
              <a:t> </a:t>
            </a:r>
            <a:r>
              <a:rPr sz="2400" spc="45" dirty="0">
                <a:solidFill>
                  <a:srgbClr val="1B1B27"/>
                </a:solidFill>
                <a:latin typeface="Trebuchet MS"/>
                <a:cs typeface="Trebuchet MS"/>
              </a:rPr>
              <a:t>Layer</a:t>
            </a:r>
            <a:endParaRPr sz="2400" dirty="0">
              <a:latin typeface="Trebuchet MS"/>
              <a:cs typeface="Trebuchet MS"/>
            </a:endParaRPr>
          </a:p>
          <a:p>
            <a:pPr marL="12700" marR="271780">
              <a:lnSpc>
                <a:spcPct val="125000"/>
              </a:lnSpc>
              <a:spcBef>
                <a:spcPts val="1330"/>
              </a:spcBef>
            </a:pP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Provides</a:t>
            </a:r>
            <a:r>
              <a:rPr sz="1600" spc="-7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reliable</a:t>
            </a:r>
            <a:r>
              <a:rPr sz="1600" spc="-7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20" dirty="0">
                <a:solidFill>
                  <a:srgbClr val="3B3939"/>
                </a:solidFill>
                <a:latin typeface="Roboto"/>
                <a:cs typeface="Roboto"/>
              </a:rPr>
              <a:t>data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transfer</a:t>
            </a:r>
            <a:r>
              <a:rPr sz="1600" spc="-9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services, </a:t>
            </a:r>
            <a:r>
              <a:rPr sz="1600" spc="-20" dirty="0">
                <a:solidFill>
                  <a:srgbClr val="3B3939"/>
                </a:solidFill>
                <a:latin typeface="Roboto"/>
                <a:cs typeface="Roboto"/>
              </a:rPr>
              <a:t>ensuring</a:t>
            </a:r>
            <a:r>
              <a:rPr sz="1600" spc="-3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data</a:t>
            </a:r>
            <a:r>
              <a:rPr sz="1600" spc="-5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arrives correctly</a:t>
            </a:r>
            <a:r>
              <a:rPr sz="1600" spc="-8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and</a:t>
            </a:r>
            <a:r>
              <a:rPr sz="1600" spc="-5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in</a:t>
            </a:r>
            <a:r>
              <a:rPr sz="1600" spc="-6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order.</a:t>
            </a:r>
            <a:endParaRPr sz="1600" dirty="0">
              <a:latin typeface="Roboto"/>
              <a:cs typeface="Roboto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327394" y="2930728"/>
            <a:ext cx="2334895" cy="14744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rgbClr val="1B1B27"/>
                </a:solidFill>
                <a:latin typeface="Trebuchet MS"/>
                <a:cs typeface="Trebuchet MS"/>
              </a:rPr>
              <a:t>Internet</a:t>
            </a:r>
            <a:r>
              <a:rPr sz="2400" spc="-150" dirty="0">
                <a:solidFill>
                  <a:srgbClr val="1B1B27"/>
                </a:solidFill>
                <a:latin typeface="Trebuchet MS"/>
                <a:cs typeface="Trebuchet MS"/>
              </a:rPr>
              <a:t> </a:t>
            </a:r>
            <a:r>
              <a:rPr sz="2400" spc="50" dirty="0">
                <a:solidFill>
                  <a:srgbClr val="1B1B27"/>
                </a:solidFill>
                <a:latin typeface="Trebuchet MS"/>
                <a:cs typeface="Trebuchet MS"/>
              </a:rPr>
              <a:t>Layer</a:t>
            </a:r>
            <a:endParaRPr sz="2400" dirty="0">
              <a:latin typeface="Trebuchet MS"/>
              <a:cs typeface="Trebuchet MS"/>
            </a:endParaRPr>
          </a:p>
          <a:p>
            <a:pPr marL="12700" marR="5080">
              <a:lnSpc>
                <a:spcPct val="125000"/>
              </a:lnSpc>
              <a:spcBef>
                <a:spcPts val="1330"/>
              </a:spcBef>
            </a:pP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Responsible</a:t>
            </a:r>
            <a:r>
              <a:rPr sz="1600" spc="-9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25" dirty="0">
                <a:solidFill>
                  <a:srgbClr val="3B3939"/>
                </a:solidFill>
                <a:latin typeface="Roboto"/>
                <a:cs typeface="Roboto"/>
              </a:rPr>
              <a:t>for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addressing</a:t>
            </a:r>
            <a:r>
              <a:rPr sz="1600" spc="-6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and</a:t>
            </a:r>
            <a:r>
              <a:rPr sz="1600" spc="-6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routing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packets</a:t>
            </a:r>
            <a:r>
              <a:rPr sz="1600" spc="-7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across</a:t>
            </a:r>
            <a:r>
              <a:rPr sz="1600" spc="-8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networks.</a:t>
            </a:r>
            <a:endParaRPr sz="1600" dirty="0">
              <a:latin typeface="Roboto"/>
              <a:cs typeface="Roboto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166606" y="2930728"/>
            <a:ext cx="2334895" cy="17703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585"/>
              </a:lnSpc>
              <a:spcBef>
                <a:spcPts val="100"/>
              </a:spcBef>
            </a:pPr>
            <a:r>
              <a:rPr sz="2400" spc="70" dirty="0">
                <a:solidFill>
                  <a:srgbClr val="1B1B27"/>
                </a:solidFill>
                <a:latin typeface="Trebuchet MS"/>
                <a:cs typeface="Trebuchet MS"/>
              </a:rPr>
              <a:t>Network</a:t>
            </a:r>
            <a:r>
              <a:rPr sz="2400" spc="-100" dirty="0">
                <a:solidFill>
                  <a:srgbClr val="1B1B27"/>
                </a:solidFill>
                <a:latin typeface="Trebuchet MS"/>
                <a:cs typeface="Trebuchet MS"/>
              </a:rPr>
              <a:t> </a:t>
            </a:r>
            <a:r>
              <a:rPr sz="2400" spc="130" dirty="0">
                <a:solidFill>
                  <a:srgbClr val="1B1B27"/>
                </a:solidFill>
                <a:latin typeface="Trebuchet MS"/>
                <a:cs typeface="Trebuchet MS"/>
              </a:rPr>
              <a:t>Access</a:t>
            </a:r>
            <a:endParaRPr sz="2400" dirty="0">
              <a:latin typeface="Trebuchet MS"/>
              <a:cs typeface="Trebuchet MS"/>
            </a:endParaRPr>
          </a:p>
          <a:p>
            <a:pPr marL="12700">
              <a:lnSpc>
                <a:spcPts val="2585"/>
              </a:lnSpc>
            </a:pPr>
            <a:r>
              <a:rPr sz="2400" spc="45" dirty="0">
                <a:solidFill>
                  <a:srgbClr val="1B1B27"/>
                </a:solidFill>
                <a:latin typeface="Trebuchet MS"/>
                <a:cs typeface="Trebuchet MS"/>
              </a:rPr>
              <a:t>Layer</a:t>
            </a:r>
            <a:endParaRPr sz="2400" dirty="0">
              <a:latin typeface="Trebuchet MS"/>
              <a:cs typeface="Trebuchet MS"/>
            </a:endParaRPr>
          </a:p>
          <a:p>
            <a:pPr marL="12700" marR="5080">
              <a:lnSpc>
                <a:spcPct val="125099"/>
              </a:lnSpc>
              <a:spcBef>
                <a:spcPts val="1355"/>
              </a:spcBef>
            </a:pP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Handles</a:t>
            </a:r>
            <a:r>
              <a:rPr sz="1600" spc="-6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the</a:t>
            </a:r>
            <a:r>
              <a:rPr sz="1600" spc="-7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physical </a:t>
            </a:r>
            <a:r>
              <a:rPr sz="1600" spc="-20" dirty="0">
                <a:solidFill>
                  <a:srgbClr val="3B3939"/>
                </a:solidFill>
                <a:latin typeface="Roboto"/>
                <a:cs typeface="Roboto"/>
              </a:rPr>
              <a:t>transmission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of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data</a:t>
            </a:r>
            <a:r>
              <a:rPr sz="1600" spc="-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20" dirty="0">
                <a:solidFill>
                  <a:srgbClr val="3B3939"/>
                </a:solidFill>
                <a:latin typeface="Roboto"/>
                <a:cs typeface="Roboto"/>
              </a:rPr>
              <a:t>over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the</a:t>
            </a:r>
            <a:r>
              <a:rPr sz="1600" spc="-5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network.</a:t>
            </a:r>
            <a:endParaRPr sz="1600" dirty="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49020" y="603630"/>
            <a:ext cx="6123305" cy="5905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170" dirty="0"/>
              <a:t>TCP/IP</a:t>
            </a:r>
            <a:r>
              <a:rPr spc="-160" dirty="0"/>
              <a:t> </a:t>
            </a:r>
            <a:r>
              <a:rPr spc="229" dirty="0"/>
              <a:t>Model</a:t>
            </a:r>
            <a:r>
              <a:rPr spc="-145" dirty="0"/>
              <a:t> </a:t>
            </a:r>
            <a:r>
              <a:rPr spc="215" dirty="0"/>
              <a:t>vs</a:t>
            </a:r>
            <a:r>
              <a:rPr spc="-160" dirty="0"/>
              <a:t> </a:t>
            </a:r>
            <a:r>
              <a:rPr spc="210" dirty="0"/>
              <a:t>OSI</a:t>
            </a:r>
            <a:r>
              <a:rPr spc="-155" dirty="0"/>
              <a:t> </a:t>
            </a:r>
            <a:r>
              <a:rPr spc="220" dirty="0"/>
              <a:t>Model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49020" y="1365250"/>
            <a:ext cx="4894580" cy="26968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100" dirty="0">
                <a:solidFill>
                  <a:srgbClr val="1B1B27"/>
                </a:solidFill>
                <a:latin typeface="Trebuchet MS"/>
                <a:cs typeface="Trebuchet MS"/>
              </a:rPr>
              <a:t>TCP/IP</a:t>
            </a:r>
            <a:endParaRPr sz="2400" dirty="0">
              <a:latin typeface="Trebuchet MS"/>
              <a:cs typeface="Trebuchet MS"/>
            </a:endParaRPr>
          </a:p>
          <a:p>
            <a:pPr marL="12700" marR="5080">
              <a:lnSpc>
                <a:spcPct val="125000"/>
              </a:lnSpc>
              <a:spcBef>
                <a:spcPts val="1130"/>
              </a:spcBef>
            </a:pP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Simpler</a:t>
            </a:r>
            <a:r>
              <a:rPr sz="1600" spc="-6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model</a:t>
            </a:r>
            <a:r>
              <a:rPr sz="1600" spc="-5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with</a:t>
            </a:r>
            <a:r>
              <a:rPr sz="1600" spc="-5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fewer</a:t>
            </a:r>
            <a:r>
              <a:rPr sz="1600" spc="-5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layers,</a:t>
            </a:r>
            <a:r>
              <a:rPr sz="1600" spc="-5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focusing</a:t>
            </a:r>
            <a:r>
              <a:rPr sz="1600" spc="-2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on</a:t>
            </a:r>
            <a:r>
              <a:rPr sz="1600" spc="-5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practical implementation.</a:t>
            </a:r>
            <a:endParaRPr sz="1600" dirty="0">
              <a:latin typeface="Roboto"/>
              <a:cs typeface="Roboto"/>
            </a:endParaRPr>
          </a:p>
          <a:p>
            <a:pPr>
              <a:lnSpc>
                <a:spcPct val="100000"/>
              </a:lnSpc>
              <a:spcBef>
                <a:spcPts val="705"/>
              </a:spcBef>
            </a:pPr>
            <a:endParaRPr sz="1600" dirty="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</a:pPr>
            <a:r>
              <a:rPr sz="2400" spc="100" dirty="0">
                <a:solidFill>
                  <a:srgbClr val="1B1B27"/>
                </a:solidFill>
                <a:latin typeface="Trebuchet MS"/>
                <a:cs typeface="Trebuchet MS"/>
              </a:rPr>
              <a:t>OSI</a:t>
            </a:r>
            <a:endParaRPr sz="2400" dirty="0">
              <a:latin typeface="Trebuchet MS"/>
              <a:cs typeface="Trebuchet MS"/>
            </a:endParaRPr>
          </a:p>
          <a:p>
            <a:pPr marL="12700" marR="274955">
              <a:lnSpc>
                <a:spcPct val="125000"/>
              </a:lnSpc>
              <a:spcBef>
                <a:spcPts val="1920"/>
              </a:spcBef>
            </a:pP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More</a:t>
            </a:r>
            <a:r>
              <a:rPr sz="1600" spc="-7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complex</a:t>
            </a:r>
            <a:r>
              <a:rPr sz="1600" spc="-8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model</a:t>
            </a:r>
            <a:r>
              <a:rPr sz="1600" spc="-8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with</a:t>
            </a:r>
            <a:r>
              <a:rPr sz="1600" spc="-6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seven</a:t>
            </a:r>
            <a:r>
              <a:rPr sz="1600" spc="-7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layers,</a:t>
            </a:r>
            <a:r>
              <a:rPr sz="1600" spc="-6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20" dirty="0">
                <a:solidFill>
                  <a:srgbClr val="3B3939"/>
                </a:solidFill>
                <a:latin typeface="Roboto"/>
                <a:cs typeface="Roboto"/>
              </a:rPr>
              <a:t>providing</a:t>
            </a:r>
            <a:r>
              <a:rPr sz="1600" spc="-6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50" dirty="0">
                <a:solidFill>
                  <a:srgbClr val="3B3939"/>
                </a:solidFill>
                <a:latin typeface="Roboto"/>
                <a:cs typeface="Roboto"/>
              </a:rPr>
              <a:t>a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theoretical</a:t>
            </a:r>
            <a:r>
              <a:rPr sz="1600" spc="-4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framework</a:t>
            </a:r>
            <a:r>
              <a:rPr sz="1600" spc="-3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for</a:t>
            </a:r>
            <a:r>
              <a:rPr sz="1600" spc="-4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network</a:t>
            </a:r>
            <a:r>
              <a:rPr sz="1600" spc="-4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communication.</a:t>
            </a:r>
            <a:endParaRPr sz="1600" dirty="0">
              <a:latin typeface="Roboto"/>
              <a:cs typeface="Roboto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523610" y="2109723"/>
            <a:ext cx="6668388" cy="3334257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xfrm>
            <a:off x="10881994" y="6351422"/>
            <a:ext cx="487679" cy="3334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640"/>
              </a:lnSpc>
            </a:pPr>
            <a:r>
              <a:rPr spc="-325" dirty="0"/>
              <a:t>202</a:t>
            </a:r>
            <a:r>
              <a:rPr lang="en-US" spc="-325" dirty="0"/>
              <a:t>4</a:t>
            </a:r>
            <a:endParaRPr spc="-325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620000" y="-1"/>
            <a:ext cx="4572000" cy="6858000"/>
            <a:chOff x="7620000" y="-1"/>
            <a:chExt cx="4572000" cy="6858000"/>
          </a:xfrm>
        </p:grpSpPr>
        <p:pic>
          <p:nvPicPr>
            <p:cNvPr id="3" name="object 3">
              <a:hlinkClick r:id="rId3"/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731472" y="6495019"/>
              <a:ext cx="1371274" cy="28265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620000" y="-1"/>
              <a:ext cx="4572000" cy="6857999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49020" y="1029080"/>
            <a:ext cx="5527675" cy="1174750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2700" marR="5080">
              <a:lnSpc>
                <a:spcPts val="4600"/>
              </a:lnSpc>
              <a:spcBef>
                <a:spcPts val="45"/>
              </a:spcBef>
            </a:pPr>
            <a:r>
              <a:rPr dirty="0"/>
              <a:t>Transfer</a:t>
            </a:r>
            <a:r>
              <a:rPr spc="-15" dirty="0"/>
              <a:t> </a:t>
            </a:r>
            <a:r>
              <a:rPr spc="50" dirty="0"/>
              <a:t>Control</a:t>
            </a:r>
            <a:r>
              <a:rPr spc="-50" dirty="0"/>
              <a:t> </a:t>
            </a:r>
            <a:r>
              <a:rPr spc="55" dirty="0"/>
              <a:t>Protocol </a:t>
            </a:r>
            <a:r>
              <a:rPr spc="-10" dirty="0"/>
              <a:t>(TCP)</a:t>
            </a:r>
          </a:p>
        </p:txBody>
      </p:sp>
      <p:grpSp>
        <p:nvGrpSpPr>
          <p:cNvPr id="6" name="object 6"/>
          <p:cNvGrpSpPr/>
          <p:nvPr/>
        </p:nvGrpSpPr>
        <p:grpSpPr>
          <a:xfrm>
            <a:off x="657682" y="2747136"/>
            <a:ext cx="433070" cy="433070"/>
            <a:chOff x="657682" y="2747136"/>
            <a:chExt cx="433070" cy="433070"/>
          </a:xfrm>
        </p:grpSpPr>
        <p:sp>
          <p:nvSpPr>
            <p:cNvPr id="7" name="object 7"/>
            <p:cNvSpPr/>
            <p:nvPr/>
          </p:nvSpPr>
          <p:spPr>
            <a:xfrm>
              <a:off x="661492" y="2750946"/>
              <a:ext cx="425450" cy="425450"/>
            </a:xfrm>
            <a:custGeom>
              <a:avLst/>
              <a:gdLst/>
              <a:ahLst/>
              <a:cxnLst/>
              <a:rect l="l" t="t" r="r" b="b"/>
              <a:pathLst>
                <a:path w="425450" h="425450">
                  <a:moveTo>
                    <a:pt x="345859" y="0"/>
                  </a:moveTo>
                  <a:lnTo>
                    <a:pt x="79387" y="0"/>
                  </a:lnTo>
                  <a:lnTo>
                    <a:pt x="48488" y="6240"/>
                  </a:lnTo>
                  <a:lnTo>
                    <a:pt x="23253" y="23256"/>
                  </a:lnTo>
                  <a:lnTo>
                    <a:pt x="6239" y="48488"/>
                  </a:lnTo>
                  <a:lnTo>
                    <a:pt x="0" y="79375"/>
                  </a:lnTo>
                  <a:lnTo>
                    <a:pt x="0" y="345820"/>
                  </a:lnTo>
                  <a:lnTo>
                    <a:pt x="6239" y="376761"/>
                  </a:lnTo>
                  <a:lnTo>
                    <a:pt x="23253" y="401986"/>
                  </a:lnTo>
                  <a:lnTo>
                    <a:pt x="48488" y="418972"/>
                  </a:lnTo>
                  <a:lnTo>
                    <a:pt x="79387" y="425195"/>
                  </a:lnTo>
                  <a:lnTo>
                    <a:pt x="345859" y="425195"/>
                  </a:lnTo>
                  <a:lnTo>
                    <a:pt x="376763" y="418972"/>
                  </a:lnTo>
                  <a:lnTo>
                    <a:pt x="401997" y="401986"/>
                  </a:lnTo>
                  <a:lnTo>
                    <a:pt x="419009" y="376761"/>
                  </a:lnTo>
                  <a:lnTo>
                    <a:pt x="425246" y="345820"/>
                  </a:lnTo>
                  <a:lnTo>
                    <a:pt x="425246" y="79375"/>
                  </a:lnTo>
                  <a:lnTo>
                    <a:pt x="419009" y="48488"/>
                  </a:lnTo>
                  <a:lnTo>
                    <a:pt x="401997" y="23256"/>
                  </a:lnTo>
                  <a:lnTo>
                    <a:pt x="376763" y="6240"/>
                  </a:lnTo>
                  <a:lnTo>
                    <a:pt x="345859" y="0"/>
                  </a:lnTo>
                  <a:close/>
                </a:path>
              </a:pathLst>
            </a:custGeom>
            <a:solidFill>
              <a:srgbClr val="E0E0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61492" y="2750946"/>
              <a:ext cx="425450" cy="425450"/>
            </a:xfrm>
            <a:custGeom>
              <a:avLst/>
              <a:gdLst/>
              <a:ahLst/>
              <a:cxnLst/>
              <a:rect l="l" t="t" r="r" b="b"/>
              <a:pathLst>
                <a:path w="425450" h="425450">
                  <a:moveTo>
                    <a:pt x="0" y="79375"/>
                  </a:moveTo>
                  <a:lnTo>
                    <a:pt x="6239" y="48488"/>
                  </a:lnTo>
                  <a:lnTo>
                    <a:pt x="23253" y="23256"/>
                  </a:lnTo>
                  <a:lnTo>
                    <a:pt x="48488" y="6240"/>
                  </a:lnTo>
                  <a:lnTo>
                    <a:pt x="79387" y="0"/>
                  </a:lnTo>
                  <a:lnTo>
                    <a:pt x="345859" y="0"/>
                  </a:lnTo>
                  <a:lnTo>
                    <a:pt x="376763" y="6240"/>
                  </a:lnTo>
                  <a:lnTo>
                    <a:pt x="401997" y="23256"/>
                  </a:lnTo>
                  <a:lnTo>
                    <a:pt x="419009" y="48488"/>
                  </a:lnTo>
                  <a:lnTo>
                    <a:pt x="425246" y="79375"/>
                  </a:lnTo>
                  <a:lnTo>
                    <a:pt x="425246" y="345820"/>
                  </a:lnTo>
                  <a:lnTo>
                    <a:pt x="419009" y="376761"/>
                  </a:lnTo>
                  <a:lnTo>
                    <a:pt x="401997" y="401986"/>
                  </a:lnTo>
                  <a:lnTo>
                    <a:pt x="376763" y="418972"/>
                  </a:lnTo>
                  <a:lnTo>
                    <a:pt x="345859" y="425195"/>
                  </a:lnTo>
                  <a:lnTo>
                    <a:pt x="79387" y="425195"/>
                  </a:lnTo>
                  <a:lnTo>
                    <a:pt x="48488" y="418972"/>
                  </a:lnTo>
                  <a:lnTo>
                    <a:pt x="23253" y="401986"/>
                  </a:lnTo>
                  <a:lnTo>
                    <a:pt x="6239" y="376761"/>
                  </a:lnTo>
                  <a:lnTo>
                    <a:pt x="0" y="345820"/>
                  </a:lnTo>
                  <a:lnTo>
                    <a:pt x="0" y="79375"/>
                  </a:lnTo>
                  <a:close/>
                </a:path>
              </a:pathLst>
            </a:custGeom>
            <a:ln w="7620">
              <a:solidFill>
                <a:srgbClr val="C6C6D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801116" y="2739643"/>
            <a:ext cx="145415" cy="36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200" spc="-155" dirty="0">
                <a:solidFill>
                  <a:srgbClr val="3B3939"/>
                </a:solidFill>
                <a:latin typeface="Trebuchet MS"/>
                <a:cs typeface="Trebuchet MS"/>
              </a:rPr>
              <a:t>1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263141" y="2711018"/>
            <a:ext cx="2468880" cy="16459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55" dirty="0">
                <a:solidFill>
                  <a:srgbClr val="3B3939"/>
                </a:solidFill>
                <a:latin typeface="Trebuchet MS"/>
                <a:cs typeface="Trebuchet MS"/>
              </a:rPr>
              <a:t>Connection-</a:t>
            </a:r>
            <a:r>
              <a:rPr sz="2000" spc="-10" dirty="0">
                <a:solidFill>
                  <a:srgbClr val="3B3939"/>
                </a:solidFill>
                <a:latin typeface="Trebuchet MS"/>
                <a:cs typeface="Trebuchet MS"/>
              </a:rPr>
              <a:t>oriented</a:t>
            </a:r>
            <a:endParaRPr sz="2000" dirty="0">
              <a:latin typeface="Trebuchet MS"/>
              <a:cs typeface="Trebuchet MS"/>
            </a:endParaRPr>
          </a:p>
          <a:p>
            <a:pPr marL="12700" marR="191135">
              <a:lnSpc>
                <a:spcPct val="125099"/>
              </a:lnSpc>
              <a:spcBef>
                <a:spcPts val="750"/>
              </a:spcBef>
            </a:pP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Establishes</a:t>
            </a:r>
            <a:r>
              <a:rPr sz="1600" spc="-2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a</a:t>
            </a:r>
            <a:r>
              <a:rPr sz="1600" spc="-4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connection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before</a:t>
            </a:r>
            <a:r>
              <a:rPr sz="1600" spc="-4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data</a:t>
            </a:r>
            <a:r>
              <a:rPr sz="1600" spc="-3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transfer, </a:t>
            </a:r>
            <a:r>
              <a:rPr sz="1600" spc="-20" dirty="0">
                <a:solidFill>
                  <a:srgbClr val="3B3939"/>
                </a:solidFill>
                <a:latin typeface="Roboto"/>
                <a:cs typeface="Roboto"/>
              </a:rPr>
              <a:t>ensuring</a:t>
            </a:r>
            <a:r>
              <a:rPr sz="1600" spc="-6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reliable</a:t>
            </a:r>
            <a:r>
              <a:rPr sz="1600" spc="-7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20" dirty="0">
                <a:solidFill>
                  <a:srgbClr val="3B3939"/>
                </a:solidFill>
                <a:latin typeface="Roboto"/>
                <a:cs typeface="Roboto"/>
              </a:rPr>
              <a:t>data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delivery.</a:t>
            </a:r>
            <a:endParaRPr sz="1600" dirty="0">
              <a:latin typeface="Roboto"/>
              <a:cs typeface="Roboto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3900804" y="2747136"/>
            <a:ext cx="433070" cy="433070"/>
            <a:chOff x="3900804" y="2747136"/>
            <a:chExt cx="433070" cy="433070"/>
          </a:xfrm>
        </p:grpSpPr>
        <p:sp>
          <p:nvSpPr>
            <p:cNvPr id="12" name="object 12"/>
            <p:cNvSpPr/>
            <p:nvPr/>
          </p:nvSpPr>
          <p:spPr>
            <a:xfrm>
              <a:off x="3904614" y="2750946"/>
              <a:ext cx="425450" cy="425450"/>
            </a:xfrm>
            <a:custGeom>
              <a:avLst/>
              <a:gdLst/>
              <a:ahLst/>
              <a:cxnLst/>
              <a:rect l="l" t="t" r="r" b="b"/>
              <a:pathLst>
                <a:path w="425450" h="425450">
                  <a:moveTo>
                    <a:pt x="345821" y="0"/>
                  </a:moveTo>
                  <a:lnTo>
                    <a:pt x="79375" y="0"/>
                  </a:lnTo>
                  <a:lnTo>
                    <a:pt x="48434" y="6240"/>
                  </a:lnTo>
                  <a:lnTo>
                    <a:pt x="23209" y="23256"/>
                  </a:lnTo>
                  <a:lnTo>
                    <a:pt x="6223" y="48488"/>
                  </a:lnTo>
                  <a:lnTo>
                    <a:pt x="0" y="79375"/>
                  </a:lnTo>
                  <a:lnTo>
                    <a:pt x="0" y="345820"/>
                  </a:lnTo>
                  <a:lnTo>
                    <a:pt x="6223" y="376761"/>
                  </a:lnTo>
                  <a:lnTo>
                    <a:pt x="23209" y="401986"/>
                  </a:lnTo>
                  <a:lnTo>
                    <a:pt x="48434" y="418972"/>
                  </a:lnTo>
                  <a:lnTo>
                    <a:pt x="79375" y="425195"/>
                  </a:lnTo>
                  <a:lnTo>
                    <a:pt x="345821" y="425195"/>
                  </a:lnTo>
                  <a:lnTo>
                    <a:pt x="376707" y="418972"/>
                  </a:lnTo>
                  <a:lnTo>
                    <a:pt x="401939" y="401986"/>
                  </a:lnTo>
                  <a:lnTo>
                    <a:pt x="418955" y="376761"/>
                  </a:lnTo>
                  <a:lnTo>
                    <a:pt x="425196" y="345820"/>
                  </a:lnTo>
                  <a:lnTo>
                    <a:pt x="425196" y="79375"/>
                  </a:lnTo>
                  <a:lnTo>
                    <a:pt x="418955" y="48488"/>
                  </a:lnTo>
                  <a:lnTo>
                    <a:pt x="401939" y="23256"/>
                  </a:lnTo>
                  <a:lnTo>
                    <a:pt x="376707" y="6240"/>
                  </a:lnTo>
                  <a:lnTo>
                    <a:pt x="345821" y="0"/>
                  </a:lnTo>
                  <a:close/>
                </a:path>
              </a:pathLst>
            </a:custGeom>
            <a:solidFill>
              <a:srgbClr val="E0E0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904614" y="2750946"/>
              <a:ext cx="425450" cy="425450"/>
            </a:xfrm>
            <a:custGeom>
              <a:avLst/>
              <a:gdLst/>
              <a:ahLst/>
              <a:cxnLst/>
              <a:rect l="l" t="t" r="r" b="b"/>
              <a:pathLst>
                <a:path w="425450" h="425450">
                  <a:moveTo>
                    <a:pt x="0" y="79375"/>
                  </a:moveTo>
                  <a:lnTo>
                    <a:pt x="6223" y="48488"/>
                  </a:lnTo>
                  <a:lnTo>
                    <a:pt x="23209" y="23256"/>
                  </a:lnTo>
                  <a:lnTo>
                    <a:pt x="48434" y="6240"/>
                  </a:lnTo>
                  <a:lnTo>
                    <a:pt x="79375" y="0"/>
                  </a:lnTo>
                  <a:lnTo>
                    <a:pt x="345821" y="0"/>
                  </a:lnTo>
                  <a:lnTo>
                    <a:pt x="376707" y="6240"/>
                  </a:lnTo>
                  <a:lnTo>
                    <a:pt x="401939" y="23256"/>
                  </a:lnTo>
                  <a:lnTo>
                    <a:pt x="418955" y="48488"/>
                  </a:lnTo>
                  <a:lnTo>
                    <a:pt x="425196" y="79375"/>
                  </a:lnTo>
                  <a:lnTo>
                    <a:pt x="425196" y="345820"/>
                  </a:lnTo>
                  <a:lnTo>
                    <a:pt x="418955" y="376761"/>
                  </a:lnTo>
                  <a:lnTo>
                    <a:pt x="401939" y="401986"/>
                  </a:lnTo>
                  <a:lnTo>
                    <a:pt x="376707" y="418972"/>
                  </a:lnTo>
                  <a:lnTo>
                    <a:pt x="345821" y="425195"/>
                  </a:lnTo>
                  <a:lnTo>
                    <a:pt x="79375" y="425195"/>
                  </a:lnTo>
                  <a:lnTo>
                    <a:pt x="48434" y="418972"/>
                  </a:lnTo>
                  <a:lnTo>
                    <a:pt x="23209" y="401986"/>
                  </a:lnTo>
                  <a:lnTo>
                    <a:pt x="6223" y="376761"/>
                  </a:lnTo>
                  <a:lnTo>
                    <a:pt x="0" y="345820"/>
                  </a:lnTo>
                  <a:lnTo>
                    <a:pt x="0" y="79375"/>
                  </a:lnTo>
                  <a:close/>
                </a:path>
              </a:pathLst>
            </a:custGeom>
            <a:ln w="7620">
              <a:solidFill>
                <a:srgbClr val="C6C6D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4031107" y="2739643"/>
            <a:ext cx="172085" cy="36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200" spc="-50" dirty="0">
                <a:solidFill>
                  <a:srgbClr val="3B3939"/>
                </a:solidFill>
                <a:latin typeface="Trebuchet MS"/>
                <a:cs typeface="Trebuchet MS"/>
              </a:rPr>
              <a:t>2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506595" y="2711018"/>
            <a:ext cx="2299970" cy="13411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80" dirty="0">
                <a:solidFill>
                  <a:srgbClr val="3B3939"/>
                </a:solidFill>
                <a:latin typeface="Trebuchet MS"/>
                <a:cs typeface="Trebuchet MS"/>
              </a:rPr>
              <a:t>Flow</a:t>
            </a:r>
            <a:r>
              <a:rPr sz="2000" spc="-90" dirty="0">
                <a:solidFill>
                  <a:srgbClr val="3B3939"/>
                </a:solidFill>
                <a:latin typeface="Trebuchet MS"/>
                <a:cs typeface="Trebuchet MS"/>
              </a:rPr>
              <a:t> </a:t>
            </a:r>
            <a:r>
              <a:rPr sz="2000" spc="-10" dirty="0">
                <a:solidFill>
                  <a:srgbClr val="3B3939"/>
                </a:solidFill>
                <a:latin typeface="Trebuchet MS"/>
                <a:cs typeface="Trebuchet MS"/>
              </a:rPr>
              <a:t>Control</a:t>
            </a:r>
            <a:endParaRPr sz="2000" dirty="0">
              <a:latin typeface="Trebuchet MS"/>
              <a:cs typeface="Trebuchet MS"/>
            </a:endParaRPr>
          </a:p>
          <a:p>
            <a:pPr marL="12700" marR="5080">
              <a:lnSpc>
                <a:spcPct val="125099"/>
              </a:lnSpc>
              <a:spcBef>
                <a:spcPts val="750"/>
              </a:spcBef>
            </a:pP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Manages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the</a:t>
            </a:r>
            <a:r>
              <a:rPr sz="1600" spc="-3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rate</a:t>
            </a:r>
            <a:r>
              <a:rPr sz="1600" spc="-3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of</a:t>
            </a:r>
            <a:r>
              <a:rPr sz="1600" spc="-3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20" dirty="0">
                <a:solidFill>
                  <a:srgbClr val="3B3939"/>
                </a:solidFill>
                <a:latin typeface="Roboto"/>
                <a:cs typeface="Roboto"/>
              </a:rPr>
              <a:t>data transmission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to</a:t>
            </a:r>
            <a:r>
              <a:rPr sz="1600" spc="-2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prevent network</a:t>
            </a:r>
            <a:r>
              <a:rPr sz="1600" spc="-5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congestion.</a:t>
            </a:r>
            <a:endParaRPr sz="1600" dirty="0">
              <a:latin typeface="Roboto"/>
              <a:cs typeface="Roboto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657682" y="4767071"/>
            <a:ext cx="433070" cy="433070"/>
            <a:chOff x="657682" y="4767071"/>
            <a:chExt cx="433070" cy="433070"/>
          </a:xfrm>
        </p:grpSpPr>
        <p:sp>
          <p:nvSpPr>
            <p:cNvPr id="17" name="object 17"/>
            <p:cNvSpPr/>
            <p:nvPr/>
          </p:nvSpPr>
          <p:spPr>
            <a:xfrm>
              <a:off x="661492" y="4770881"/>
              <a:ext cx="425450" cy="425450"/>
            </a:xfrm>
            <a:custGeom>
              <a:avLst/>
              <a:gdLst/>
              <a:ahLst/>
              <a:cxnLst/>
              <a:rect l="l" t="t" r="r" b="b"/>
              <a:pathLst>
                <a:path w="425450" h="425450">
                  <a:moveTo>
                    <a:pt x="345859" y="0"/>
                  </a:moveTo>
                  <a:lnTo>
                    <a:pt x="79387" y="0"/>
                  </a:lnTo>
                  <a:lnTo>
                    <a:pt x="48488" y="6242"/>
                  </a:lnTo>
                  <a:lnTo>
                    <a:pt x="23253" y="23272"/>
                  </a:lnTo>
                  <a:lnTo>
                    <a:pt x="6239" y="48541"/>
                  </a:lnTo>
                  <a:lnTo>
                    <a:pt x="0" y="79502"/>
                  </a:lnTo>
                  <a:lnTo>
                    <a:pt x="0" y="345948"/>
                  </a:lnTo>
                  <a:lnTo>
                    <a:pt x="6239" y="376834"/>
                  </a:lnTo>
                  <a:lnTo>
                    <a:pt x="23253" y="402066"/>
                  </a:lnTo>
                  <a:lnTo>
                    <a:pt x="48488" y="419082"/>
                  </a:lnTo>
                  <a:lnTo>
                    <a:pt x="79387" y="425323"/>
                  </a:lnTo>
                  <a:lnTo>
                    <a:pt x="345859" y="425323"/>
                  </a:lnTo>
                  <a:lnTo>
                    <a:pt x="376763" y="419082"/>
                  </a:lnTo>
                  <a:lnTo>
                    <a:pt x="401997" y="402066"/>
                  </a:lnTo>
                  <a:lnTo>
                    <a:pt x="419009" y="376834"/>
                  </a:lnTo>
                  <a:lnTo>
                    <a:pt x="425246" y="345948"/>
                  </a:lnTo>
                  <a:lnTo>
                    <a:pt x="425246" y="79502"/>
                  </a:lnTo>
                  <a:lnTo>
                    <a:pt x="419009" y="48541"/>
                  </a:lnTo>
                  <a:lnTo>
                    <a:pt x="401997" y="23272"/>
                  </a:lnTo>
                  <a:lnTo>
                    <a:pt x="376763" y="6242"/>
                  </a:lnTo>
                  <a:lnTo>
                    <a:pt x="345859" y="0"/>
                  </a:lnTo>
                  <a:close/>
                </a:path>
              </a:pathLst>
            </a:custGeom>
            <a:solidFill>
              <a:srgbClr val="E0E0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661492" y="4770881"/>
              <a:ext cx="425450" cy="425450"/>
            </a:xfrm>
            <a:custGeom>
              <a:avLst/>
              <a:gdLst/>
              <a:ahLst/>
              <a:cxnLst/>
              <a:rect l="l" t="t" r="r" b="b"/>
              <a:pathLst>
                <a:path w="425450" h="425450">
                  <a:moveTo>
                    <a:pt x="0" y="79502"/>
                  </a:moveTo>
                  <a:lnTo>
                    <a:pt x="6239" y="48541"/>
                  </a:lnTo>
                  <a:lnTo>
                    <a:pt x="23253" y="23272"/>
                  </a:lnTo>
                  <a:lnTo>
                    <a:pt x="48488" y="6242"/>
                  </a:lnTo>
                  <a:lnTo>
                    <a:pt x="79387" y="0"/>
                  </a:lnTo>
                  <a:lnTo>
                    <a:pt x="345859" y="0"/>
                  </a:lnTo>
                  <a:lnTo>
                    <a:pt x="376763" y="6242"/>
                  </a:lnTo>
                  <a:lnTo>
                    <a:pt x="401997" y="23272"/>
                  </a:lnTo>
                  <a:lnTo>
                    <a:pt x="419009" y="48541"/>
                  </a:lnTo>
                  <a:lnTo>
                    <a:pt x="425246" y="79502"/>
                  </a:lnTo>
                  <a:lnTo>
                    <a:pt x="425246" y="345948"/>
                  </a:lnTo>
                  <a:lnTo>
                    <a:pt x="419009" y="376834"/>
                  </a:lnTo>
                  <a:lnTo>
                    <a:pt x="401997" y="402066"/>
                  </a:lnTo>
                  <a:lnTo>
                    <a:pt x="376763" y="419082"/>
                  </a:lnTo>
                  <a:lnTo>
                    <a:pt x="345859" y="425323"/>
                  </a:lnTo>
                  <a:lnTo>
                    <a:pt x="79387" y="425323"/>
                  </a:lnTo>
                  <a:lnTo>
                    <a:pt x="48488" y="419082"/>
                  </a:lnTo>
                  <a:lnTo>
                    <a:pt x="23253" y="402066"/>
                  </a:lnTo>
                  <a:lnTo>
                    <a:pt x="6239" y="376834"/>
                  </a:lnTo>
                  <a:lnTo>
                    <a:pt x="0" y="345948"/>
                  </a:lnTo>
                  <a:lnTo>
                    <a:pt x="0" y="79502"/>
                  </a:lnTo>
                  <a:close/>
                </a:path>
              </a:pathLst>
            </a:custGeom>
            <a:ln w="7620">
              <a:solidFill>
                <a:srgbClr val="C6C6D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786180" y="4759528"/>
            <a:ext cx="175895" cy="3625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200" spc="-50" dirty="0">
                <a:solidFill>
                  <a:srgbClr val="3B3939"/>
                </a:solidFill>
                <a:latin typeface="Trebuchet MS"/>
                <a:cs typeface="Trebuchet MS"/>
              </a:rPr>
              <a:t>3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263141" y="4731765"/>
            <a:ext cx="5659755" cy="10356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rgbClr val="3B3939"/>
                </a:solidFill>
                <a:latin typeface="Trebuchet MS"/>
                <a:cs typeface="Trebuchet MS"/>
              </a:rPr>
              <a:t>Error</a:t>
            </a:r>
            <a:r>
              <a:rPr sz="2000" spc="-90" dirty="0">
                <a:solidFill>
                  <a:srgbClr val="3B3939"/>
                </a:solidFill>
                <a:latin typeface="Trebuchet MS"/>
                <a:cs typeface="Trebuchet MS"/>
              </a:rPr>
              <a:t> </a:t>
            </a:r>
            <a:r>
              <a:rPr sz="2000" spc="70" dirty="0">
                <a:solidFill>
                  <a:srgbClr val="3B3939"/>
                </a:solidFill>
                <a:latin typeface="Trebuchet MS"/>
                <a:cs typeface="Trebuchet MS"/>
              </a:rPr>
              <a:t>Checking</a:t>
            </a:r>
            <a:endParaRPr sz="2000" dirty="0">
              <a:latin typeface="Trebuchet MS"/>
              <a:cs typeface="Trebuchet MS"/>
            </a:endParaRPr>
          </a:p>
          <a:p>
            <a:pPr marL="12700" marR="5080">
              <a:lnSpc>
                <a:spcPct val="125000"/>
              </a:lnSpc>
              <a:spcBef>
                <a:spcPts val="755"/>
              </a:spcBef>
            </a:pP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Detects</a:t>
            </a:r>
            <a:r>
              <a:rPr sz="1600" spc="-5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and</a:t>
            </a:r>
            <a:r>
              <a:rPr sz="1600" spc="-4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corrects</a:t>
            </a:r>
            <a:r>
              <a:rPr sz="1600" spc="-5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errors</a:t>
            </a:r>
            <a:r>
              <a:rPr sz="1600" spc="-6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20" dirty="0">
                <a:solidFill>
                  <a:srgbClr val="3B3939"/>
                </a:solidFill>
                <a:latin typeface="Roboto"/>
                <a:cs typeface="Roboto"/>
              </a:rPr>
              <a:t>during</a:t>
            </a:r>
            <a:r>
              <a:rPr sz="1600" spc="-3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20" dirty="0">
                <a:solidFill>
                  <a:srgbClr val="3B3939"/>
                </a:solidFill>
                <a:latin typeface="Roboto"/>
                <a:cs typeface="Roboto"/>
              </a:rPr>
              <a:t>transmission,</a:t>
            </a:r>
            <a:r>
              <a:rPr sz="1600" spc="-2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20" dirty="0">
                <a:solidFill>
                  <a:srgbClr val="3B3939"/>
                </a:solidFill>
                <a:latin typeface="Roboto"/>
                <a:cs typeface="Roboto"/>
              </a:rPr>
              <a:t>ensuring</a:t>
            </a:r>
            <a:r>
              <a:rPr sz="1600" spc="-3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20" dirty="0">
                <a:solidFill>
                  <a:srgbClr val="3B3939"/>
                </a:solidFill>
                <a:latin typeface="Roboto"/>
                <a:cs typeface="Roboto"/>
              </a:rPr>
              <a:t>data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integrity.</a:t>
            </a:r>
            <a:endParaRPr sz="1600" dirty="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8768" y="244856"/>
            <a:ext cx="3361054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dirty="0">
                <a:solidFill>
                  <a:srgbClr val="000000"/>
                </a:solidFill>
                <a:latin typeface="Calibri Light"/>
                <a:cs typeface="Calibri Light"/>
              </a:rPr>
              <a:t>Course</a:t>
            </a:r>
            <a:r>
              <a:rPr sz="4400" spc="-105" dirty="0">
                <a:solidFill>
                  <a:srgbClr val="000000"/>
                </a:solidFill>
                <a:latin typeface="Calibri Light"/>
                <a:cs typeface="Calibri Light"/>
              </a:rPr>
              <a:t> </a:t>
            </a:r>
            <a:r>
              <a:rPr sz="4400" spc="-10" dirty="0">
                <a:solidFill>
                  <a:srgbClr val="000000"/>
                </a:solidFill>
                <a:latin typeface="Calibri Light"/>
                <a:cs typeface="Calibri Light"/>
              </a:rPr>
              <a:t>Outline</a:t>
            </a:r>
            <a:endParaRPr sz="4400">
              <a:latin typeface="Calibri Light"/>
              <a:cs typeface="Calibri Light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10829606" y="6329680"/>
            <a:ext cx="592454" cy="452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175"/>
              </a:lnSpc>
            </a:pPr>
            <a:r>
              <a:rPr spc="-380" dirty="0"/>
              <a:t>2024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5416" y="1469898"/>
            <a:ext cx="4955540" cy="391325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50825" indent="-238125">
              <a:lnSpc>
                <a:spcPts val="2855"/>
              </a:lnSpc>
              <a:spcBef>
                <a:spcPts val="95"/>
              </a:spcBef>
              <a:buSzPct val="92857"/>
              <a:buFont typeface="Calibri"/>
              <a:buChar char="•"/>
              <a:tabLst>
                <a:tab pos="250825" algn="l"/>
              </a:tabLst>
            </a:pPr>
            <a:r>
              <a:rPr sz="2800" spc="-30" dirty="0">
                <a:latin typeface="Roboto"/>
                <a:cs typeface="Roboto"/>
              </a:rPr>
              <a:t>Security</a:t>
            </a:r>
            <a:r>
              <a:rPr sz="2800" spc="-125" dirty="0">
                <a:latin typeface="Roboto"/>
                <a:cs typeface="Roboto"/>
              </a:rPr>
              <a:t> </a:t>
            </a:r>
            <a:r>
              <a:rPr sz="2800" spc="-10" dirty="0">
                <a:latin typeface="Roboto"/>
                <a:cs typeface="Roboto"/>
              </a:rPr>
              <a:t>Analysis</a:t>
            </a:r>
            <a:r>
              <a:rPr sz="2800" spc="-120" dirty="0">
                <a:latin typeface="Roboto"/>
                <a:cs typeface="Roboto"/>
              </a:rPr>
              <a:t> </a:t>
            </a:r>
            <a:r>
              <a:rPr sz="2800" spc="-25" dirty="0">
                <a:latin typeface="Roboto"/>
                <a:cs typeface="Roboto"/>
              </a:rPr>
              <a:t>and</a:t>
            </a:r>
            <a:r>
              <a:rPr lang="en-US" sz="2800" spc="-25" dirty="0">
                <a:latin typeface="Roboto"/>
                <a:cs typeface="Roboto"/>
              </a:rPr>
              <a:t> </a:t>
            </a:r>
            <a:r>
              <a:rPr sz="2800" spc="-10" dirty="0">
                <a:latin typeface="Roboto"/>
                <a:cs typeface="Roboto"/>
              </a:rPr>
              <a:t>Penetration</a:t>
            </a:r>
            <a:r>
              <a:rPr sz="2800" spc="-165" dirty="0">
                <a:latin typeface="Roboto"/>
                <a:cs typeface="Roboto"/>
              </a:rPr>
              <a:t> </a:t>
            </a:r>
            <a:r>
              <a:rPr sz="2800" spc="-10" dirty="0">
                <a:latin typeface="Roboto"/>
                <a:cs typeface="Roboto"/>
              </a:rPr>
              <a:t>Testin</a:t>
            </a:r>
            <a:r>
              <a:rPr lang="en-US" sz="2800" spc="-10" dirty="0">
                <a:latin typeface="Roboto"/>
                <a:cs typeface="Roboto"/>
              </a:rPr>
              <a:t>g </a:t>
            </a:r>
            <a:r>
              <a:rPr sz="2800" spc="-10" dirty="0">
                <a:latin typeface="Roboto"/>
                <a:cs typeface="Roboto"/>
              </a:rPr>
              <a:t>Methodology</a:t>
            </a:r>
            <a:endParaRPr sz="2800" dirty="0">
              <a:latin typeface="Roboto"/>
              <a:cs typeface="Roboto"/>
            </a:endParaRPr>
          </a:p>
          <a:p>
            <a:pPr marL="220979" indent="-208279">
              <a:lnSpc>
                <a:spcPts val="3350"/>
              </a:lnSpc>
              <a:buChar char="•"/>
              <a:tabLst>
                <a:tab pos="220979" algn="l"/>
              </a:tabLst>
            </a:pPr>
            <a:r>
              <a:rPr sz="2800" dirty="0">
                <a:latin typeface="Roboto"/>
                <a:cs typeface="Roboto"/>
              </a:rPr>
              <a:t>TCP</a:t>
            </a:r>
            <a:r>
              <a:rPr sz="2800" spc="-50" dirty="0">
                <a:latin typeface="Roboto"/>
                <a:cs typeface="Roboto"/>
              </a:rPr>
              <a:t> </a:t>
            </a:r>
            <a:r>
              <a:rPr sz="2800" dirty="0">
                <a:latin typeface="Roboto"/>
                <a:cs typeface="Roboto"/>
              </a:rPr>
              <a:t>IP</a:t>
            </a:r>
            <a:r>
              <a:rPr sz="2800" spc="-55" dirty="0">
                <a:latin typeface="Roboto"/>
                <a:cs typeface="Roboto"/>
              </a:rPr>
              <a:t> </a:t>
            </a:r>
            <a:r>
              <a:rPr sz="2800" dirty="0">
                <a:latin typeface="Roboto"/>
                <a:cs typeface="Roboto"/>
              </a:rPr>
              <a:t>Packet</a:t>
            </a:r>
            <a:r>
              <a:rPr sz="2800" spc="-55" dirty="0">
                <a:latin typeface="Roboto"/>
                <a:cs typeface="Roboto"/>
              </a:rPr>
              <a:t> </a:t>
            </a:r>
            <a:r>
              <a:rPr sz="2800" spc="-10" dirty="0">
                <a:latin typeface="Roboto"/>
                <a:cs typeface="Roboto"/>
              </a:rPr>
              <a:t>Analysis</a:t>
            </a:r>
            <a:endParaRPr sz="2800" dirty="0">
              <a:latin typeface="Roboto"/>
              <a:cs typeface="Roboto"/>
            </a:endParaRPr>
          </a:p>
          <a:p>
            <a:pPr marL="220979" indent="-208279">
              <a:lnSpc>
                <a:spcPts val="3354"/>
              </a:lnSpc>
              <a:buChar char="•"/>
              <a:tabLst>
                <a:tab pos="220979" algn="l"/>
              </a:tabLst>
            </a:pPr>
            <a:r>
              <a:rPr sz="2800" spc="-140" dirty="0">
                <a:latin typeface="Roboto"/>
                <a:cs typeface="Roboto"/>
              </a:rPr>
              <a:t>Pre-</a:t>
            </a:r>
            <a:r>
              <a:rPr sz="2800" spc="-10" dirty="0">
                <a:latin typeface="Roboto"/>
                <a:cs typeface="Roboto"/>
              </a:rPr>
              <a:t>Penetration</a:t>
            </a:r>
            <a:r>
              <a:rPr sz="2800" spc="-130" dirty="0">
                <a:latin typeface="Roboto"/>
                <a:cs typeface="Roboto"/>
              </a:rPr>
              <a:t> </a:t>
            </a:r>
            <a:r>
              <a:rPr sz="2800" spc="-10" dirty="0">
                <a:latin typeface="Roboto"/>
                <a:cs typeface="Roboto"/>
              </a:rPr>
              <a:t>Testing</a:t>
            </a:r>
            <a:r>
              <a:rPr sz="2800" spc="-125" dirty="0">
                <a:latin typeface="Roboto"/>
                <a:cs typeface="Roboto"/>
              </a:rPr>
              <a:t> </a:t>
            </a:r>
            <a:r>
              <a:rPr sz="2800" spc="-10" dirty="0">
                <a:latin typeface="Roboto"/>
                <a:cs typeface="Roboto"/>
              </a:rPr>
              <a:t>Steps</a:t>
            </a:r>
            <a:endParaRPr sz="2800" dirty="0">
              <a:latin typeface="Roboto"/>
              <a:cs typeface="Roboto"/>
            </a:endParaRPr>
          </a:p>
          <a:p>
            <a:pPr marL="12700" marR="1249045" indent="208279">
              <a:lnSpc>
                <a:spcPct val="70000"/>
              </a:lnSpc>
              <a:spcBef>
                <a:spcPts val="1000"/>
              </a:spcBef>
              <a:buChar char="•"/>
              <a:tabLst>
                <a:tab pos="220979" algn="l"/>
              </a:tabLst>
            </a:pPr>
            <a:r>
              <a:rPr sz="2800" spc="-10" dirty="0">
                <a:latin typeface="Roboto"/>
                <a:cs typeface="Roboto"/>
              </a:rPr>
              <a:t>Information</a:t>
            </a:r>
            <a:r>
              <a:rPr sz="2800" spc="-110" dirty="0">
                <a:latin typeface="Roboto"/>
                <a:cs typeface="Roboto"/>
              </a:rPr>
              <a:t> </a:t>
            </a:r>
            <a:r>
              <a:rPr sz="2800" spc="-10" dirty="0">
                <a:latin typeface="Roboto"/>
                <a:cs typeface="Roboto"/>
              </a:rPr>
              <a:t>Gathering</a:t>
            </a:r>
            <a:r>
              <a:rPr lang="en-US" sz="2800" spc="-10" dirty="0">
                <a:latin typeface="Roboto"/>
                <a:cs typeface="Roboto"/>
              </a:rPr>
              <a:t> </a:t>
            </a:r>
            <a:r>
              <a:rPr sz="2800" spc="-10" dirty="0">
                <a:latin typeface="Roboto"/>
                <a:cs typeface="Roboto"/>
              </a:rPr>
              <a:t>Methodology</a:t>
            </a:r>
            <a:endParaRPr sz="2800" dirty="0">
              <a:latin typeface="Roboto"/>
              <a:cs typeface="Roboto"/>
            </a:endParaRPr>
          </a:p>
          <a:p>
            <a:pPr marL="220979" indent="-208279">
              <a:lnSpc>
                <a:spcPts val="3350"/>
              </a:lnSpc>
              <a:buChar char="•"/>
              <a:tabLst>
                <a:tab pos="220979" algn="l"/>
              </a:tabLst>
            </a:pPr>
            <a:r>
              <a:rPr sz="2800" spc="-25" dirty="0">
                <a:latin typeface="Roboto"/>
                <a:cs typeface="Roboto"/>
              </a:rPr>
              <a:t>Vulnerability</a:t>
            </a:r>
            <a:r>
              <a:rPr sz="2800" spc="-100" dirty="0">
                <a:latin typeface="Roboto"/>
                <a:cs typeface="Roboto"/>
              </a:rPr>
              <a:t> </a:t>
            </a:r>
            <a:r>
              <a:rPr sz="2800" spc="-10" dirty="0">
                <a:latin typeface="Roboto"/>
                <a:cs typeface="Roboto"/>
              </a:rPr>
              <a:t>Analysis</a:t>
            </a:r>
            <a:endParaRPr sz="2800" dirty="0">
              <a:latin typeface="Roboto"/>
              <a:cs typeface="Roboto"/>
            </a:endParaRPr>
          </a:p>
          <a:p>
            <a:pPr marL="12700" marR="257810" indent="208279">
              <a:lnSpc>
                <a:spcPct val="70000"/>
              </a:lnSpc>
              <a:spcBef>
                <a:spcPts val="1010"/>
              </a:spcBef>
              <a:buChar char="•"/>
              <a:tabLst>
                <a:tab pos="220979" algn="l"/>
              </a:tabLst>
            </a:pPr>
            <a:r>
              <a:rPr sz="2800" dirty="0">
                <a:latin typeface="Roboto"/>
                <a:cs typeface="Roboto"/>
              </a:rPr>
              <a:t>External</a:t>
            </a:r>
            <a:r>
              <a:rPr sz="2800" spc="-155" dirty="0">
                <a:latin typeface="Roboto"/>
                <a:cs typeface="Roboto"/>
              </a:rPr>
              <a:t> </a:t>
            </a:r>
            <a:r>
              <a:rPr sz="2800" spc="-10" dirty="0">
                <a:latin typeface="Roboto"/>
                <a:cs typeface="Roboto"/>
              </a:rPr>
              <a:t>Penetration</a:t>
            </a:r>
            <a:r>
              <a:rPr sz="2800" spc="-145" dirty="0">
                <a:latin typeface="Roboto"/>
                <a:cs typeface="Roboto"/>
              </a:rPr>
              <a:t> </a:t>
            </a:r>
            <a:r>
              <a:rPr sz="2800" spc="-10" dirty="0">
                <a:latin typeface="Roboto"/>
                <a:cs typeface="Roboto"/>
              </a:rPr>
              <a:t>Testing</a:t>
            </a:r>
            <a:r>
              <a:rPr lang="en-US" sz="2800" spc="-10" dirty="0">
                <a:latin typeface="Roboto"/>
                <a:cs typeface="Roboto"/>
              </a:rPr>
              <a:t> </a:t>
            </a:r>
            <a:r>
              <a:rPr sz="2800" spc="-10" dirty="0">
                <a:latin typeface="Roboto"/>
                <a:cs typeface="Roboto"/>
              </a:rPr>
              <a:t>Methodology</a:t>
            </a:r>
            <a:endParaRPr sz="2800" dirty="0">
              <a:latin typeface="Roboto"/>
              <a:cs typeface="Roboto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sz="half" idx="3"/>
          </p:nvPr>
        </p:nvSpPr>
        <p:spPr>
          <a:prstGeom prst="rect">
            <a:avLst/>
          </a:prstGeom>
        </p:spPr>
        <p:txBody>
          <a:bodyPr vert="horz" wrap="square" lIns="0" tIns="132080" rIns="0" bIns="0" rtlCol="0">
            <a:spAutoFit/>
          </a:bodyPr>
          <a:lstStyle/>
          <a:p>
            <a:pPr marL="12700" marR="328295" indent="193040">
              <a:lnSpc>
                <a:spcPct val="70000"/>
              </a:lnSpc>
              <a:spcBef>
                <a:spcPts val="1040"/>
              </a:spcBef>
              <a:buChar char="•"/>
              <a:tabLst>
                <a:tab pos="205740" algn="l"/>
              </a:tabLst>
            </a:pPr>
            <a:r>
              <a:rPr spc="-10" dirty="0"/>
              <a:t>Internal</a:t>
            </a:r>
            <a:r>
              <a:rPr spc="-120" dirty="0"/>
              <a:t> </a:t>
            </a:r>
            <a:r>
              <a:rPr dirty="0"/>
              <a:t>Network</a:t>
            </a:r>
            <a:r>
              <a:rPr spc="-125" dirty="0"/>
              <a:t> </a:t>
            </a:r>
            <a:r>
              <a:rPr spc="-10" dirty="0"/>
              <a:t>Penetration </a:t>
            </a:r>
            <a:r>
              <a:rPr dirty="0"/>
              <a:t>Testing</a:t>
            </a:r>
            <a:r>
              <a:rPr spc="-100" dirty="0"/>
              <a:t> </a:t>
            </a:r>
            <a:r>
              <a:rPr spc="-10" dirty="0"/>
              <a:t>Methodology</a:t>
            </a:r>
          </a:p>
          <a:p>
            <a:pPr marL="12700" marR="5080" indent="193040">
              <a:lnSpc>
                <a:spcPct val="70100"/>
              </a:lnSpc>
              <a:spcBef>
                <a:spcPts val="990"/>
              </a:spcBef>
              <a:buChar char="•"/>
              <a:tabLst>
                <a:tab pos="205740" algn="l"/>
              </a:tabLst>
            </a:pPr>
            <a:r>
              <a:rPr dirty="0"/>
              <a:t>Perimeter</a:t>
            </a:r>
            <a:r>
              <a:rPr spc="-155" dirty="0"/>
              <a:t> </a:t>
            </a:r>
            <a:r>
              <a:rPr dirty="0"/>
              <a:t>Network</a:t>
            </a:r>
            <a:r>
              <a:rPr spc="-150" dirty="0"/>
              <a:t> </a:t>
            </a:r>
            <a:r>
              <a:rPr spc="-10" dirty="0"/>
              <a:t>Penetration </a:t>
            </a:r>
            <a:r>
              <a:rPr dirty="0"/>
              <a:t>Testing</a:t>
            </a:r>
            <a:r>
              <a:rPr spc="-100" dirty="0"/>
              <a:t> </a:t>
            </a:r>
            <a:r>
              <a:rPr spc="-10" dirty="0"/>
              <a:t>Methodology</a:t>
            </a:r>
          </a:p>
          <a:p>
            <a:pPr marL="12700" marR="354330" indent="193040">
              <a:lnSpc>
                <a:spcPct val="70000"/>
              </a:lnSpc>
              <a:spcBef>
                <a:spcPts val="994"/>
              </a:spcBef>
              <a:buChar char="•"/>
              <a:tabLst>
                <a:tab pos="205740" algn="l"/>
              </a:tabLst>
            </a:pPr>
            <a:r>
              <a:rPr dirty="0"/>
              <a:t>Web</a:t>
            </a:r>
            <a:r>
              <a:rPr spc="-25" dirty="0"/>
              <a:t> </a:t>
            </a:r>
            <a:r>
              <a:rPr spc="-10" dirty="0"/>
              <a:t>Application</a:t>
            </a:r>
            <a:r>
              <a:rPr spc="-25" dirty="0"/>
              <a:t> </a:t>
            </a:r>
            <a:r>
              <a:rPr spc="-10" dirty="0"/>
              <a:t>Penetration </a:t>
            </a:r>
            <a:r>
              <a:rPr dirty="0"/>
              <a:t>Testing</a:t>
            </a:r>
            <a:r>
              <a:rPr spc="-100" dirty="0"/>
              <a:t> </a:t>
            </a:r>
            <a:r>
              <a:rPr spc="-10" dirty="0"/>
              <a:t>Methodology</a:t>
            </a:r>
          </a:p>
          <a:p>
            <a:pPr marL="12700" marR="175895" indent="193040">
              <a:lnSpc>
                <a:spcPct val="70100"/>
              </a:lnSpc>
              <a:spcBef>
                <a:spcPts val="1005"/>
              </a:spcBef>
              <a:buChar char="•"/>
              <a:tabLst>
                <a:tab pos="205740" algn="l"/>
              </a:tabLst>
            </a:pPr>
            <a:r>
              <a:rPr spc="-20" dirty="0"/>
              <a:t>Database</a:t>
            </a:r>
            <a:r>
              <a:rPr spc="-95" dirty="0"/>
              <a:t> </a:t>
            </a:r>
            <a:r>
              <a:rPr spc="-10" dirty="0"/>
              <a:t>Penetration</a:t>
            </a:r>
            <a:r>
              <a:rPr spc="-80" dirty="0"/>
              <a:t> </a:t>
            </a:r>
            <a:r>
              <a:rPr spc="-10" dirty="0"/>
              <a:t>Testing Methodology</a:t>
            </a:r>
          </a:p>
          <a:p>
            <a:pPr marL="12700" marR="185420" indent="193040">
              <a:lnSpc>
                <a:spcPct val="70000"/>
              </a:lnSpc>
              <a:spcBef>
                <a:spcPts val="1000"/>
              </a:spcBef>
              <a:buChar char="•"/>
              <a:tabLst>
                <a:tab pos="205740" algn="l"/>
              </a:tabLst>
            </a:pPr>
            <a:r>
              <a:rPr dirty="0"/>
              <a:t>Wireless</a:t>
            </a:r>
            <a:r>
              <a:rPr spc="-110" dirty="0"/>
              <a:t> </a:t>
            </a:r>
            <a:r>
              <a:rPr dirty="0"/>
              <a:t>Network</a:t>
            </a:r>
            <a:r>
              <a:rPr spc="-105" dirty="0"/>
              <a:t> </a:t>
            </a:r>
            <a:r>
              <a:rPr spc="-10" dirty="0"/>
              <a:t>Penetration </a:t>
            </a:r>
            <a:r>
              <a:rPr dirty="0"/>
              <a:t>Testing</a:t>
            </a:r>
            <a:r>
              <a:rPr spc="-100" dirty="0"/>
              <a:t> </a:t>
            </a:r>
            <a:r>
              <a:rPr spc="-10" dirty="0"/>
              <a:t>Methodology</a:t>
            </a:r>
          </a:p>
          <a:p>
            <a:pPr marL="12700" marR="320675" indent="193040">
              <a:lnSpc>
                <a:spcPct val="70000"/>
              </a:lnSpc>
              <a:spcBef>
                <a:spcPts val="994"/>
              </a:spcBef>
              <a:buChar char="•"/>
              <a:tabLst>
                <a:tab pos="205740" algn="l"/>
              </a:tabLst>
            </a:pPr>
            <a:r>
              <a:rPr dirty="0"/>
              <a:t>Report</a:t>
            </a:r>
            <a:r>
              <a:rPr spc="-120" dirty="0"/>
              <a:t> </a:t>
            </a:r>
            <a:r>
              <a:rPr dirty="0"/>
              <a:t>Writing</a:t>
            </a:r>
            <a:r>
              <a:rPr spc="-114" dirty="0"/>
              <a:t> </a:t>
            </a:r>
            <a:r>
              <a:rPr dirty="0"/>
              <a:t>and</a:t>
            </a:r>
            <a:r>
              <a:rPr spc="-100" dirty="0"/>
              <a:t> </a:t>
            </a:r>
            <a:r>
              <a:rPr dirty="0"/>
              <a:t>Post</a:t>
            </a:r>
            <a:r>
              <a:rPr spc="-105" dirty="0"/>
              <a:t> </a:t>
            </a:r>
            <a:r>
              <a:rPr spc="-20" dirty="0"/>
              <a:t>Test </a:t>
            </a:r>
            <a:r>
              <a:rPr spc="-10" dirty="0"/>
              <a:t>Actions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881994" y="6351422"/>
            <a:ext cx="487680" cy="3657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640"/>
              </a:lnSpc>
            </a:pPr>
            <a:r>
              <a:rPr sz="2400" spc="-325" dirty="0">
                <a:solidFill>
                  <a:srgbClr val="112C49"/>
                </a:solidFill>
                <a:latin typeface="Trebuchet MS"/>
                <a:cs typeface="Trebuchet MS"/>
              </a:rPr>
              <a:t>2022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0825353" y="6294686"/>
            <a:ext cx="755650" cy="523240"/>
          </a:xfrm>
          <a:custGeom>
            <a:avLst/>
            <a:gdLst/>
            <a:ahLst/>
            <a:cxnLst/>
            <a:rect l="l" t="t" r="r" b="b"/>
            <a:pathLst>
              <a:path w="755650" h="523240">
                <a:moveTo>
                  <a:pt x="755332" y="0"/>
                </a:moveTo>
                <a:lnTo>
                  <a:pt x="0" y="0"/>
                </a:lnTo>
                <a:lnTo>
                  <a:pt x="0" y="523214"/>
                </a:lnTo>
                <a:lnTo>
                  <a:pt x="755332" y="523214"/>
                </a:lnTo>
                <a:lnTo>
                  <a:pt x="75533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0905490" y="6286296"/>
            <a:ext cx="59245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380" dirty="0">
                <a:solidFill>
                  <a:srgbClr val="112C49"/>
                </a:solidFill>
                <a:latin typeface="Trebuchet MS"/>
                <a:cs typeface="Trebuchet MS"/>
              </a:rPr>
              <a:t>2024</a:t>
            </a:r>
            <a:endParaRPr sz="2800">
              <a:latin typeface="Trebuchet MS"/>
              <a:cs typeface="Trebuchet MS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2191999" cy="2362708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649020" y="3365119"/>
            <a:ext cx="6648450" cy="5905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700" spc="165" dirty="0">
                <a:solidFill>
                  <a:srgbClr val="1B1B27"/>
                </a:solidFill>
                <a:latin typeface="Trebuchet MS"/>
                <a:cs typeface="Trebuchet MS"/>
              </a:rPr>
              <a:t>User</a:t>
            </a:r>
            <a:r>
              <a:rPr sz="3700" spc="-160" dirty="0">
                <a:solidFill>
                  <a:srgbClr val="1B1B27"/>
                </a:solidFill>
                <a:latin typeface="Trebuchet MS"/>
                <a:cs typeface="Trebuchet MS"/>
              </a:rPr>
              <a:t> </a:t>
            </a:r>
            <a:r>
              <a:rPr sz="3700" spc="114" dirty="0">
                <a:solidFill>
                  <a:srgbClr val="1B1B27"/>
                </a:solidFill>
                <a:latin typeface="Trebuchet MS"/>
                <a:cs typeface="Trebuchet MS"/>
              </a:rPr>
              <a:t>Datagram</a:t>
            </a:r>
            <a:r>
              <a:rPr sz="3700" spc="-135" dirty="0">
                <a:solidFill>
                  <a:srgbClr val="1B1B27"/>
                </a:solidFill>
                <a:latin typeface="Trebuchet MS"/>
                <a:cs typeface="Trebuchet MS"/>
              </a:rPr>
              <a:t> </a:t>
            </a:r>
            <a:r>
              <a:rPr sz="3700" spc="65" dirty="0">
                <a:solidFill>
                  <a:srgbClr val="1B1B27"/>
                </a:solidFill>
                <a:latin typeface="Trebuchet MS"/>
                <a:cs typeface="Trebuchet MS"/>
              </a:rPr>
              <a:t>Protocol</a:t>
            </a:r>
            <a:r>
              <a:rPr sz="3700" spc="-135" dirty="0">
                <a:solidFill>
                  <a:srgbClr val="1B1B27"/>
                </a:solidFill>
                <a:latin typeface="Trebuchet MS"/>
                <a:cs typeface="Trebuchet MS"/>
              </a:rPr>
              <a:t> </a:t>
            </a:r>
            <a:r>
              <a:rPr sz="3700" spc="45" dirty="0">
                <a:solidFill>
                  <a:srgbClr val="1B1B27"/>
                </a:solidFill>
                <a:latin typeface="Trebuchet MS"/>
                <a:cs typeface="Trebuchet MS"/>
              </a:rPr>
              <a:t>(UDP)</a:t>
            </a:r>
            <a:endParaRPr sz="3700" dirty="0">
              <a:latin typeface="Trebuchet MS"/>
              <a:cs typeface="Trebuchet MS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657682" y="4491863"/>
            <a:ext cx="338455" cy="338455"/>
            <a:chOff x="657682" y="4491863"/>
            <a:chExt cx="338455" cy="338455"/>
          </a:xfrm>
        </p:grpSpPr>
        <p:sp>
          <p:nvSpPr>
            <p:cNvPr id="8" name="object 8"/>
            <p:cNvSpPr/>
            <p:nvPr/>
          </p:nvSpPr>
          <p:spPr>
            <a:xfrm>
              <a:off x="661492" y="4495673"/>
              <a:ext cx="330835" cy="330835"/>
            </a:xfrm>
            <a:custGeom>
              <a:avLst/>
              <a:gdLst/>
              <a:ahLst/>
              <a:cxnLst/>
              <a:rect l="l" t="t" r="r" b="b"/>
              <a:pathLst>
                <a:path w="330834" h="330835">
                  <a:moveTo>
                    <a:pt x="251307" y="0"/>
                  </a:moveTo>
                  <a:lnTo>
                    <a:pt x="79387" y="0"/>
                  </a:lnTo>
                  <a:lnTo>
                    <a:pt x="48488" y="6240"/>
                  </a:lnTo>
                  <a:lnTo>
                    <a:pt x="23253" y="23256"/>
                  </a:lnTo>
                  <a:lnTo>
                    <a:pt x="6239" y="48488"/>
                  </a:lnTo>
                  <a:lnTo>
                    <a:pt x="0" y="79375"/>
                  </a:lnTo>
                  <a:lnTo>
                    <a:pt x="0" y="251332"/>
                  </a:lnTo>
                  <a:lnTo>
                    <a:pt x="6239" y="282219"/>
                  </a:lnTo>
                  <a:lnTo>
                    <a:pt x="23253" y="307451"/>
                  </a:lnTo>
                  <a:lnTo>
                    <a:pt x="48488" y="324467"/>
                  </a:lnTo>
                  <a:lnTo>
                    <a:pt x="79387" y="330707"/>
                  </a:lnTo>
                  <a:lnTo>
                    <a:pt x="251307" y="330707"/>
                  </a:lnTo>
                  <a:lnTo>
                    <a:pt x="282207" y="324467"/>
                  </a:lnTo>
                  <a:lnTo>
                    <a:pt x="307441" y="307451"/>
                  </a:lnTo>
                  <a:lnTo>
                    <a:pt x="324456" y="282219"/>
                  </a:lnTo>
                  <a:lnTo>
                    <a:pt x="330695" y="251332"/>
                  </a:lnTo>
                  <a:lnTo>
                    <a:pt x="330695" y="79375"/>
                  </a:lnTo>
                  <a:lnTo>
                    <a:pt x="324456" y="48488"/>
                  </a:lnTo>
                  <a:lnTo>
                    <a:pt x="307441" y="23256"/>
                  </a:lnTo>
                  <a:lnTo>
                    <a:pt x="282207" y="6240"/>
                  </a:lnTo>
                  <a:lnTo>
                    <a:pt x="251307" y="0"/>
                  </a:lnTo>
                  <a:close/>
                </a:path>
              </a:pathLst>
            </a:custGeom>
            <a:solidFill>
              <a:srgbClr val="E0E0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61492" y="4495673"/>
              <a:ext cx="330835" cy="330835"/>
            </a:xfrm>
            <a:custGeom>
              <a:avLst/>
              <a:gdLst/>
              <a:ahLst/>
              <a:cxnLst/>
              <a:rect l="l" t="t" r="r" b="b"/>
              <a:pathLst>
                <a:path w="330834" h="330835">
                  <a:moveTo>
                    <a:pt x="0" y="79375"/>
                  </a:moveTo>
                  <a:lnTo>
                    <a:pt x="6239" y="48488"/>
                  </a:lnTo>
                  <a:lnTo>
                    <a:pt x="23253" y="23256"/>
                  </a:lnTo>
                  <a:lnTo>
                    <a:pt x="48488" y="6240"/>
                  </a:lnTo>
                  <a:lnTo>
                    <a:pt x="79387" y="0"/>
                  </a:lnTo>
                  <a:lnTo>
                    <a:pt x="251307" y="0"/>
                  </a:lnTo>
                  <a:lnTo>
                    <a:pt x="282207" y="6240"/>
                  </a:lnTo>
                  <a:lnTo>
                    <a:pt x="307441" y="23256"/>
                  </a:lnTo>
                  <a:lnTo>
                    <a:pt x="324456" y="48488"/>
                  </a:lnTo>
                  <a:lnTo>
                    <a:pt x="330695" y="79375"/>
                  </a:lnTo>
                  <a:lnTo>
                    <a:pt x="330695" y="251332"/>
                  </a:lnTo>
                  <a:lnTo>
                    <a:pt x="324456" y="282219"/>
                  </a:lnTo>
                  <a:lnTo>
                    <a:pt x="307441" y="307451"/>
                  </a:lnTo>
                  <a:lnTo>
                    <a:pt x="282207" y="324467"/>
                  </a:lnTo>
                  <a:lnTo>
                    <a:pt x="251307" y="330707"/>
                  </a:lnTo>
                  <a:lnTo>
                    <a:pt x="79387" y="330707"/>
                  </a:lnTo>
                  <a:lnTo>
                    <a:pt x="48488" y="324467"/>
                  </a:lnTo>
                  <a:lnTo>
                    <a:pt x="23253" y="307451"/>
                  </a:lnTo>
                  <a:lnTo>
                    <a:pt x="6239" y="282219"/>
                  </a:lnTo>
                  <a:lnTo>
                    <a:pt x="0" y="251332"/>
                  </a:lnTo>
                  <a:lnTo>
                    <a:pt x="0" y="79375"/>
                  </a:lnTo>
                  <a:close/>
                </a:path>
              </a:pathLst>
            </a:custGeom>
            <a:ln w="7620">
              <a:solidFill>
                <a:srgbClr val="C6C6D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1168704" y="4398645"/>
            <a:ext cx="2964815" cy="13982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55" dirty="0">
                <a:solidFill>
                  <a:srgbClr val="3B3939"/>
                </a:solidFill>
                <a:latin typeface="Trebuchet MS"/>
                <a:cs typeface="Trebuchet MS"/>
              </a:rPr>
              <a:t>Connectionless</a:t>
            </a:r>
            <a:endParaRPr sz="2400" dirty="0">
              <a:latin typeface="Trebuchet MS"/>
              <a:cs typeface="Trebuchet MS"/>
            </a:endParaRPr>
          </a:p>
          <a:p>
            <a:pPr marL="12700" marR="5080" algn="just">
              <a:lnSpc>
                <a:spcPct val="125000"/>
              </a:lnSpc>
              <a:spcBef>
                <a:spcPts val="730"/>
              </a:spcBef>
            </a:pP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Data</a:t>
            </a:r>
            <a:r>
              <a:rPr sz="1600" spc="-7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is</a:t>
            </a:r>
            <a:r>
              <a:rPr sz="1600" spc="-8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sent</a:t>
            </a:r>
            <a:r>
              <a:rPr sz="1600" spc="-8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without</a:t>
            </a:r>
            <a:r>
              <a:rPr sz="1600" spc="-5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establishing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a</a:t>
            </a:r>
            <a:r>
              <a:rPr sz="1600" spc="-5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connection,</a:t>
            </a:r>
            <a:r>
              <a:rPr sz="1600" spc="-3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offering</a:t>
            </a:r>
            <a:r>
              <a:rPr sz="1600" spc="-2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faster</a:t>
            </a:r>
            <a:r>
              <a:rPr sz="1600" spc="-5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25" dirty="0">
                <a:solidFill>
                  <a:srgbClr val="3B3939"/>
                </a:solidFill>
                <a:latin typeface="Roboto"/>
                <a:cs typeface="Roboto"/>
              </a:rPr>
              <a:t>but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less</a:t>
            </a:r>
            <a:r>
              <a:rPr sz="1600" spc="-8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reliable</a:t>
            </a:r>
            <a:r>
              <a:rPr sz="1600" spc="-6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delivery.</a:t>
            </a:r>
            <a:endParaRPr sz="1600" dirty="0">
              <a:latin typeface="Roboto"/>
              <a:cs typeface="Roboto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4343653" y="4491863"/>
            <a:ext cx="338455" cy="338455"/>
            <a:chOff x="4343653" y="4491863"/>
            <a:chExt cx="338455" cy="338455"/>
          </a:xfrm>
        </p:grpSpPr>
        <p:sp>
          <p:nvSpPr>
            <p:cNvPr id="12" name="object 12"/>
            <p:cNvSpPr/>
            <p:nvPr/>
          </p:nvSpPr>
          <p:spPr>
            <a:xfrm>
              <a:off x="4347463" y="4495673"/>
              <a:ext cx="330835" cy="330835"/>
            </a:xfrm>
            <a:custGeom>
              <a:avLst/>
              <a:gdLst/>
              <a:ahLst/>
              <a:cxnLst/>
              <a:rect l="l" t="t" r="r" b="b"/>
              <a:pathLst>
                <a:path w="330835" h="330835">
                  <a:moveTo>
                    <a:pt x="251333" y="0"/>
                  </a:moveTo>
                  <a:lnTo>
                    <a:pt x="79375" y="0"/>
                  </a:lnTo>
                  <a:lnTo>
                    <a:pt x="48488" y="6240"/>
                  </a:lnTo>
                  <a:lnTo>
                    <a:pt x="23256" y="23256"/>
                  </a:lnTo>
                  <a:lnTo>
                    <a:pt x="6240" y="48488"/>
                  </a:lnTo>
                  <a:lnTo>
                    <a:pt x="0" y="79375"/>
                  </a:lnTo>
                  <a:lnTo>
                    <a:pt x="0" y="251332"/>
                  </a:lnTo>
                  <a:lnTo>
                    <a:pt x="6240" y="282219"/>
                  </a:lnTo>
                  <a:lnTo>
                    <a:pt x="23256" y="307451"/>
                  </a:lnTo>
                  <a:lnTo>
                    <a:pt x="48488" y="324467"/>
                  </a:lnTo>
                  <a:lnTo>
                    <a:pt x="79375" y="330707"/>
                  </a:lnTo>
                  <a:lnTo>
                    <a:pt x="251333" y="330707"/>
                  </a:lnTo>
                  <a:lnTo>
                    <a:pt x="282219" y="324467"/>
                  </a:lnTo>
                  <a:lnTo>
                    <a:pt x="307451" y="307451"/>
                  </a:lnTo>
                  <a:lnTo>
                    <a:pt x="324467" y="282219"/>
                  </a:lnTo>
                  <a:lnTo>
                    <a:pt x="330708" y="251332"/>
                  </a:lnTo>
                  <a:lnTo>
                    <a:pt x="330708" y="79375"/>
                  </a:lnTo>
                  <a:lnTo>
                    <a:pt x="324467" y="48488"/>
                  </a:lnTo>
                  <a:lnTo>
                    <a:pt x="307451" y="23256"/>
                  </a:lnTo>
                  <a:lnTo>
                    <a:pt x="282219" y="6240"/>
                  </a:lnTo>
                  <a:lnTo>
                    <a:pt x="251333" y="0"/>
                  </a:lnTo>
                  <a:close/>
                </a:path>
              </a:pathLst>
            </a:custGeom>
            <a:solidFill>
              <a:srgbClr val="E0E0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347463" y="4495673"/>
              <a:ext cx="330835" cy="330835"/>
            </a:xfrm>
            <a:custGeom>
              <a:avLst/>
              <a:gdLst/>
              <a:ahLst/>
              <a:cxnLst/>
              <a:rect l="l" t="t" r="r" b="b"/>
              <a:pathLst>
                <a:path w="330835" h="330835">
                  <a:moveTo>
                    <a:pt x="0" y="79375"/>
                  </a:moveTo>
                  <a:lnTo>
                    <a:pt x="6240" y="48488"/>
                  </a:lnTo>
                  <a:lnTo>
                    <a:pt x="23256" y="23256"/>
                  </a:lnTo>
                  <a:lnTo>
                    <a:pt x="48488" y="6240"/>
                  </a:lnTo>
                  <a:lnTo>
                    <a:pt x="79375" y="0"/>
                  </a:lnTo>
                  <a:lnTo>
                    <a:pt x="251333" y="0"/>
                  </a:lnTo>
                  <a:lnTo>
                    <a:pt x="282219" y="6240"/>
                  </a:lnTo>
                  <a:lnTo>
                    <a:pt x="307451" y="23256"/>
                  </a:lnTo>
                  <a:lnTo>
                    <a:pt x="324467" y="48488"/>
                  </a:lnTo>
                  <a:lnTo>
                    <a:pt x="330708" y="79375"/>
                  </a:lnTo>
                  <a:lnTo>
                    <a:pt x="330708" y="251332"/>
                  </a:lnTo>
                  <a:lnTo>
                    <a:pt x="324467" y="282219"/>
                  </a:lnTo>
                  <a:lnTo>
                    <a:pt x="307451" y="307451"/>
                  </a:lnTo>
                  <a:lnTo>
                    <a:pt x="282219" y="324467"/>
                  </a:lnTo>
                  <a:lnTo>
                    <a:pt x="251333" y="330707"/>
                  </a:lnTo>
                  <a:lnTo>
                    <a:pt x="79375" y="330707"/>
                  </a:lnTo>
                  <a:lnTo>
                    <a:pt x="48488" y="324467"/>
                  </a:lnTo>
                  <a:lnTo>
                    <a:pt x="23256" y="307451"/>
                  </a:lnTo>
                  <a:lnTo>
                    <a:pt x="6240" y="282219"/>
                  </a:lnTo>
                  <a:lnTo>
                    <a:pt x="0" y="251332"/>
                  </a:lnTo>
                  <a:lnTo>
                    <a:pt x="0" y="79375"/>
                  </a:lnTo>
                  <a:close/>
                </a:path>
              </a:pathLst>
            </a:custGeom>
            <a:ln w="7620">
              <a:solidFill>
                <a:srgbClr val="C6C6D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4855209" y="4398645"/>
            <a:ext cx="2802890" cy="13982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225" dirty="0">
                <a:solidFill>
                  <a:srgbClr val="3B3939"/>
                </a:solidFill>
                <a:latin typeface="Trebuchet MS"/>
                <a:cs typeface="Trebuchet MS"/>
              </a:rPr>
              <a:t>No</a:t>
            </a:r>
            <a:r>
              <a:rPr sz="2400" spc="-114" dirty="0">
                <a:solidFill>
                  <a:srgbClr val="3B3939"/>
                </a:solidFill>
                <a:latin typeface="Trebuchet MS"/>
                <a:cs typeface="Trebuchet MS"/>
              </a:rPr>
              <a:t> </a:t>
            </a:r>
            <a:r>
              <a:rPr sz="2400" spc="85" dirty="0">
                <a:solidFill>
                  <a:srgbClr val="3B3939"/>
                </a:solidFill>
                <a:latin typeface="Trebuchet MS"/>
                <a:cs typeface="Trebuchet MS"/>
              </a:rPr>
              <a:t>Flow</a:t>
            </a:r>
            <a:r>
              <a:rPr sz="2400" spc="-110" dirty="0">
                <a:solidFill>
                  <a:srgbClr val="3B3939"/>
                </a:solidFill>
                <a:latin typeface="Trebuchet MS"/>
                <a:cs typeface="Trebuchet MS"/>
              </a:rPr>
              <a:t> </a:t>
            </a:r>
            <a:r>
              <a:rPr sz="2400" spc="-10" dirty="0">
                <a:solidFill>
                  <a:srgbClr val="3B3939"/>
                </a:solidFill>
                <a:latin typeface="Trebuchet MS"/>
                <a:cs typeface="Trebuchet MS"/>
              </a:rPr>
              <a:t>Control</a:t>
            </a:r>
            <a:endParaRPr sz="2400" dirty="0">
              <a:latin typeface="Trebuchet MS"/>
              <a:cs typeface="Trebuchet MS"/>
            </a:endParaRPr>
          </a:p>
          <a:p>
            <a:pPr marL="12700" marR="5080">
              <a:lnSpc>
                <a:spcPct val="125000"/>
              </a:lnSpc>
              <a:spcBef>
                <a:spcPts val="730"/>
              </a:spcBef>
            </a:pP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Data</a:t>
            </a:r>
            <a:r>
              <a:rPr sz="1600" spc="-5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is</a:t>
            </a:r>
            <a:r>
              <a:rPr sz="1600" spc="-6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transmitted</a:t>
            </a:r>
            <a:r>
              <a:rPr sz="1600" spc="-6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without managing</a:t>
            </a:r>
            <a:r>
              <a:rPr sz="1600" spc="-3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the</a:t>
            </a:r>
            <a:r>
              <a:rPr sz="1600" spc="-6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rate,</a:t>
            </a:r>
            <a:r>
              <a:rPr sz="1600" spc="-6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potentially leading</a:t>
            </a:r>
            <a:r>
              <a:rPr sz="1600" spc="-2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to</a:t>
            </a:r>
            <a:r>
              <a:rPr sz="1600" spc="-6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network</a:t>
            </a:r>
            <a:r>
              <a:rPr sz="1600" spc="-5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congestion.</a:t>
            </a:r>
            <a:endParaRPr sz="1600" dirty="0">
              <a:latin typeface="Roboto"/>
              <a:cs typeface="Roboto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8029575" y="4491863"/>
            <a:ext cx="338455" cy="338455"/>
            <a:chOff x="8029575" y="4491863"/>
            <a:chExt cx="338455" cy="338455"/>
          </a:xfrm>
        </p:grpSpPr>
        <p:sp>
          <p:nvSpPr>
            <p:cNvPr id="16" name="object 16"/>
            <p:cNvSpPr/>
            <p:nvPr/>
          </p:nvSpPr>
          <p:spPr>
            <a:xfrm>
              <a:off x="8033385" y="4495673"/>
              <a:ext cx="330835" cy="330835"/>
            </a:xfrm>
            <a:custGeom>
              <a:avLst/>
              <a:gdLst/>
              <a:ahLst/>
              <a:cxnLst/>
              <a:rect l="l" t="t" r="r" b="b"/>
              <a:pathLst>
                <a:path w="330834" h="330835">
                  <a:moveTo>
                    <a:pt x="251333" y="0"/>
                  </a:moveTo>
                  <a:lnTo>
                    <a:pt x="79501" y="0"/>
                  </a:lnTo>
                  <a:lnTo>
                    <a:pt x="48541" y="6240"/>
                  </a:lnTo>
                  <a:lnTo>
                    <a:pt x="23272" y="23256"/>
                  </a:lnTo>
                  <a:lnTo>
                    <a:pt x="6242" y="48488"/>
                  </a:lnTo>
                  <a:lnTo>
                    <a:pt x="0" y="79375"/>
                  </a:lnTo>
                  <a:lnTo>
                    <a:pt x="0" y="251332"/>
                  </a:lnTo>
                  <a:lnTo>
                    <a:pt x="6242" y="282219"/>
                  </a:lnTo>
                  <a:lnTo>
                    <a:pt x="23272" y="307451"/>
                  </a:lnTo>
                  <a:lnTo>
                    <a:pt x="48541" y="324467"/>
                  </a:lnTo>
                  <a:lnTo>
                    <a:pt x="79501" y="330707"/>
                  </a:lnTo>
                  <a:lnTo>
                    <a:pt x="251333" y="330707"/>
                  </a:lnTo>
                  <a:lnTo>
                    <a:pt x="282219" y="324467"/>
                  </a:lnTo>
                  <a:lnTo>
                    <a:pt x="307451" y="307451"/>
                  </a:lnTo>
                  <a:lnTo>
                    <a:pt x="324467" y="282219"/>
                  </a:lnTo>
                  <a:lnTo>
                    <a:pt x="330708" y="251332"/>
                  </a:lnTo>
                  <a:lnTo>
                    <a:pt x="330708" y="79375"/>
                  </a:lnTo>
                  <a:lnTo>
                    <a:pt x="324467" y="48488"/>
                  </a:lnTo>
                  <a:lnTo>
                    <a:pt x="307451" y="23256"/>
                  </a:lnTo>
                  <a:lnTo>
                    <a:pt x="282219" y="6240"/>
                  </a:lnTo>
                  <a:lnTo>
                    <a:pt x="251333" y="0"/>
                  </a:lnTo>
                  <a:close/>
                </a:path>
              </a:pathLst>
            </a:custGeom>
            <a:solidFill>
              <a:srgbClr val="E0E0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8033385" y="4495673"/>
              <a:ext cx="330835" cy="330835"/>
            </a:xfrm>
            <a:custGeom>
              <a:avLst/>
              <a:gdLst/>
              <a:ahLst/>
              <a:cxnLst/>
              <a:rect l="l" t="t" r="r" b="b"/>
              <a:pathLst>
                <a:path w="330834" h="330835">
                  <a:moveTo>
                    <a:pt x="0" y="79375"/>
                  </a:moveTo>
                  <a:lnTo>
                    <a:pt x="6242" y="48488"/>
                  </a:lnTo>
                  <a:lnTo>
                    <a:pt x="23272" y="23256"/>
                  </a:lnTo>
                  <a:lnTo>
                    <a:pt x="48541" y="6240"/>
                  </a:lnTo>
                  <a:lnTo>
                    <a:pt x="79501" y="0"/>
                  </a:lnTo>
                  <a:lnTo>
                    <a:pt x="251333" y="0"/>
                  </a:lnTo>
                  <a:lnTo>
                    <a:pt x="282219" y="6240"/>
                  </a:lnTo>
                  <a:lnTo>
                    <a:pt x="307451" y="23256"/>
                  </a:lnTo>
                  <a:lnTo>
                    <a:pt x="324467" y="48488"/>
                  </a:lnTo>
                  <a:lnTo>
                    <a:pt x="330708" y="79375"/>
                  </a:lnTo>
                  <a:lnTo>
                    <a:pt x="330708" y="251332"/>
                  </a:lnTo>
                  <a:lnTo>
                    <a:pt x="324467" y="282219"/>
                  </a:lnTo>
                  <a:lnTo>
                    <a:pt x="307451" y="307451"/>
                  </a:lnTo>
                  <a:lnTo>
                    <a:pt x="282219" y="324467"/>
                  </a:lnTo>
                  <a:lnTo>
                    <a:pt x="251333" y="330707"/>
                  </a:lnTo>
                  <a:lnTo>
                    <a:pt x="79501" y="330707"/>
                  </a:lnTo>
                  <a:lnTo>
                    <a:pt x="48541" y="324467"/>
                  </a:lnTo>
                  <a:lnTo>
                    <a:pt x="23272" y="307451"/>
                  </a:lnTo>
                  <a:lnTo>
                    <a:pt x="6242" y="282219"/>
                  </a:lnTo>
                  <a:lnTo>
                    <a:pt x="0" y="251332"/>
                  </a:lnTo>
                  <a:lnTo>
                    <a:pt x="0" y="79375"/>
                  </a:lnTo>
                  <a:close/>
                </a:path>
              </a:pathLst>
            </a:custGeom>
            <a:ln w="7620">
              <a:solidFill>
                <a:srgbClr val="C6C6D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8541511" y="4398645"/>
            <a:ext cx="3301365" cy="13982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45" dirty="0">
                <a:solidFill>
                  <a:srgbClr val="3B3939"/>
                </a:solidFill>
                <a:latin typeface="Trebuchet MS"/>
                <a:cs typeface="Trebuchet MS"/>
              </a:rPr>
              <a:t>Minimal</a:t>
            </a:r>
            <a:r>
              <a:rPr sz="2400" spc="-125" dirty="0">
                <a:solidFill>
                  <a:srgbClr val="3B3939"/>
                </a:solidFill>
                <a:latin typeface="Trebuchet MS"/>
                <a:cs typeface="Trebuchet MS"/>
              </a:rPr>
              <a:t> </a:t>
            </a:r>
            <a:r>
              <a:rPr sz="2400" dirty="0">
                <a:solidFill>
                  <a:srgbClr val="3B3939"/>
                </a:solidFill>
                <a:latin typeface="Trebuchet MS"/>
                <a:cs typeface="Trebuchet MS"/>
              </a:rPr>
              <a:t>Error</a:t>
            </a:r>
            <a:r>
              <a:rPr sz="2400" spc="-120" dirty="0">
                <a:solidFill>
                  <a:srgbClr val="3B3939"/>
                </a:solidFill>
                <a:latin typeface="Trebuchet MS"/>
                <a:cs typeface="Trebuchet MS"/>
              </a:rPr>
              <a:t> </a:t>
            </a:r>
            <a:r>
              <a:rPr sz="2400" spc="75" dirty="0">
                <a:solidFill>
                  <a:srgbClr val="3B3939"/>
                </a:solidFill>
                <a:latin typeface="Trebuchet MS"/>
                <a:cs typeface="Trebuchet MS"/>
              </a:rPr>
              <a:t>Checking</a:t>
            </a:r>
            <a:endParaRPr sz="2400" dirty="0">
              <a:latin typeface="Trebuchet MS"/>
              <a:cs typeface="Trebuchet MS"/>
            </a:endParaRPr>
          </a:p>
          <a:p>
            <a:pPr marL="12700" marR="339090">
              <a:lnSpc>
                <a:spcPct val="125000"/>
              </a:lnSpc>
              <a:spcBef>
                <a:spcPts val="730"/>
              </a:spcBef>
            </a:pP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Limited</a:t>
            </a:r>
            <a:r>
              <a:rPr sz="1600" spc="-5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error</a:t>
            </a:r>
            <a:r>
              <a:rPr sz="1600" spc="-5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detection,</a:t>
            </a:r>
            <a:r>
              <a:rPr sz="1600" spc="-5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making</a:t>
            </a:r>
            <a:r>
              <a:rPr sz="1600" spc="50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it</a:t>
            </a:r>
            <a:r>
              <a:rPr sz="1600" spc="-5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suitable</a:t>
            </a:r>
            <a:r>
              <a:rPr sz="1600" spc="-3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for</a:t>
            </a:r>
            <a:r>
              <a:rPr sz="1600" spc="-3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applications</a:t>
            </a:r>
            <a:r>
              <a:rPr sz="1600" spc="-2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where reliability</a:t>
            </a:r>
            <a:r>
              <a:rPr sz="1600" spc="-4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is</a:t>
            </a:r>
            <a:r>
              <a:rPr sz="1600" spc="-7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less</a:t>
            </a:r>
            <a:r>
              <a:rPr sz="1600" spc="-6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critical.</a:t>
            </a:r>
            <a:endParaRPr sz="1600" dirty="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620000" y="-1"/>
            <a:ext cx="4572000" cy="6858000"/>
            <a:chOff x="7620000" y="-1"/>
            <a:chExt cx="4572000" cy="6858000"/>
          </a:xfrm>
        </p:grpSpPr>
        <p:pic>
          <p:nvPicPr>
            <p:cNvPr id="3" name="object 3">
              <a:hlinkClick r:id="rId3"/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731472" y="6495019"/>
              <a:ext cx="1371274" cy="28265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620000" y="-1"/>
              <a:ext cx="4572000" cy="6857999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85825" rIns="0" bIns="0" rtlCol="0">
            <a:spAutoFit/>
          </a:bodyPr>
          <a:lstStyle/>
          <a:p>
            <a:pPr marL="31115">
              <a:lnSpc>
                <a:spcPct val="100000"/>
              </a:lnSpc>
              <a:spcBef>
                <a:spcPts val="105"/>
              </a:spcBef>
            </a:pPr>
            <a:r>
              <a:rPr spc="140" dirty="0"/>
              <a:t>Domain</a:t>
            </a:r>
            <a:r>
              <a:rPr spc="-135" dirty="0"/>
              <a:t> </a:t>
            </a:r>
            <a:r>
              <a:rPr spc="254" dirty="0"/>
              <a:t>Name</a:t>
            </a:r>
            <a:r>
              <a:rPr spc="-135" dirty="0"/>
              <a:t> </a:t>
            </a:r>
            <a:r>
              <a:rPr spc="190" dirty="0"/>
              <a:t>System</a:t>
            </a:r>
            <a:r>
              <a:rPr spc="-150" dirty="0"/>
              <a:t> </a:t>
            </a:r>
            <a:r>
              <a:rPr spc="95" dirty="0"/>
              <a:t>(DNS)</a:t>
            </a:r>
          </a:p>
        </p:txBody>
      </p:sp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61492" y="1781784"/>
            <a:ext cx="472478" cy="421399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649020" y="2320290"/>
            <a:ext cx="2708910" cy="17037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3B3939"/>
                </a:solidFill>
                <a:latin typeface="Trebuchet MS"/>
                <a:cs typeface="Trebuchet MS"/>
              </a:rPr>
              <a:t>Translation</a:t>
            </a:r>
            <a:r>
              <a:rPr sz="2400" spc="50" dirty="0">
                <a:solidFill>
                  <a:srgbClr val="3B3939"/>
                </a:solidFill>
                <a:latin typeface="Trebuchet MS"/>
                <a:cs typeface="Trebuchet MS"/>
              </a:rPr>
              <a:t> Service</a:t>
            </a:r>
            <a:endParaRPr sz="2400" dirty="0">
              <a:latin typeface="Trebuchet MS"/>
              <a:cs typeface="Trebuchet MS"/>
            </a:endParaRPr>
          </a:p>
          <a:p>
            <a:pPr marL="12700" marR="131445">
              <a:lnSpc>
                <a:spcPct val="125000"/>
              </a:lnSpc>
              <a:spcBef>
                <a:spcPts val="730"/>
              </a:spcBef>
            </a:pP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Translates</a:t>
            </a:r>
            <a:r>
              <a:rPr sz="1600" spc="-2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85" dirty="0">
                <a:solidFill>
                  <a:srgbClr val="3B3939"/>
                </a:solidFill>
                <a:latin typeface="Roboto"/>
                <a:cs typeface="Roboto"/>
              </a:rPr>
              <a:t>human-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readable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domain</a:t>
            </a:r>
            <a:r>
              <a:rPr sz="1600" spc="-8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names</a:t>
            </a:r>
            <a:r>
              <a:rPr sz="1600" spc="-6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(e.g.,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google.com)</a:t>
            </a:r>
            <a:r>
              <a:rPr sz="1600" spc="-6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into</a:t>
            </a:r>
            <a:r>
              <a:rPr sz="1600" spc="-5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20" dirty="0">
                <a:solidFill>
                  <a:srgbClr val="3B3939"/>
                </a:solidFill>
                <a:latin typeface="Roboto"/>
                <a:cs typeface="Roboto"/>
              </a:rPr>
              <a:t>numeric</a:t>
            </a:r>
            <a:r>
              <a:rPr sz="1600" spc="-6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25" dirty="0">
                <a:solidFill>
                  <a:srgbClr val="3B3939"/>
                </a:solidFill>
                <a:latin typeface="Roboto"/>
                <a:cs typeface="Roboto"/>
              </a:rPr>
              <a:t>IP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addresses.</a:t>
            </a:r>
            <a:endParaRPr sz="1600" dirty="0">
              <a:latin typeface="Roboto"/>
              <a:cs typeface="Roboto"/>
            </a:endParaRPr>
          </a:p>
        </p:txBody>
      </p:sp>
      <p:pic>
        <p:nvPicPr>
          <p:cNvPr id="8" name="object 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951732" y="1756244"/>
            <a:ext cx="472478" cy="472478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3939666" y="2320290"/>
            <a:ext cx="3092450" cy="13982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3B3939"/>
                </a:solidFill>
                <a:latin typeface="Trebuchet MS"/>
                <a:cs typeface="Trebuchet MS"/>
              </a:rPr>
              <a:t>Hierarchical</a:t>
            </a:r>
            <a:r>
              <a:rPr sz="2400" spc="-15" dirty="0">
                <a:solidFill>
                  <a:srgbClr val="3B3939"/>
                </a:solidFill>
                <a:latin typeface="Trebuchet MS"/>
                <a:cs typeface="Trebuchet MS"/>
              </a:rPr>
              <a:t> </a:t>
            </a:r>
            <a:r>
              <a:rPr sz="2400" spc="-10" dirty="0">
                <a:solidFill>
                  <a:srgbClr val="3B3939"/>
                </a:solidFill>
                <a:latin typeface="Trebuchet MS"/>
                <a:cs typeface="Trebuchet MS"/>
              </a:rPr>
              <a:t>Structure</a:t>
            </a:r>
            <a:endParaRPr sz="2400" dirty="0">
              <a:latin typeface="Trebuchet MS"/>
              <a:cs typeface="Trebuchet MS"/>
            </a:endParaRPr>
          </a:p>
          <a:p>
            <a:pPr marL="12700" marR="212090">
              <a:lnSpc>
                <a:spcPct val="125000"/>
              </a:lnSpc>
              <a:spcBef>
                <a:spcPts val="730"/>
              </a:spcBef>
            </a:pP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Organizes</a:t>
            </a:r>
            <a:r>
              <a:rPr sz="1600" spc="-6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domain</a:t>
            </a:r>
            <a:r>
              <a:rPr sz="1600" spc="-7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names</a:t>
            </a:r>
            <a:r>
              <a:rPr sz="1600" spc="-6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into</a:t>
            </a:r>
            <a:r>
              <a:rPr sz="1600" spc="-7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50" dirty="0">
                <a:solidFill>
                  <a:srgbClr val="3B3939"/>
                </a:solidFill>
                <a:latin typeface="Roboto"/>
                <a:cs typeface="Roboto"/>
              </a:rPr>
              <a:t>a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hierarchy,</a:t>
            </a:r>
            <a:r>
              <a:rPr sz="1600" spc="-5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facilitating</a:t>
            </a:r>
            <a:r>
              <a:rPr sz="1600" spc="-2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efficient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name</a:t>
            </a:r>
            <a:r>
              <a:rPr sz="1600" spc="-4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resolution.</a:t>
            </a:r>
            <a:endParaRPr sz="1600" dirty="0">
              <a:latin typeface="Roboto"/>
              <a:cs typeface="Roboto"/>
            </a:endParaRPr>
          </a:p>
        </p:txBody>
      </p:sp>
      <p:pic>
        <p:nvPicPr>
          <p:cNvPr id="10" name="object 1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61492" y="4345383"/>
            <a:ext cx="472478" cy="383090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649020" y="4865370"/>
            <a:ext cx="2921000" cy="13982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80" dirty="0">
                <a:solidFill>
                  <a:srgbClr val="3B3939"/>
                </a:solidFill>
                <a:latin typeface="Trebuchet MS"/>
                <a:cs typeface="Trebuchet MS"/>
              </a:rPr>
              <a:t>Caching</a:t>
            </a:r>
            <a:endParaRPr sz="2400" dirty="0">
              <a:latin typeface="Trebuchet MS"/>
              <a:cs typeface="Trebuchet MS"/>
            </a:endParaRPr>
          </a:p>
          <a:p>
            <a:pPr marL="12700" marR="5080">
              <a:lnSpc>
                <a:spcPct val="125000"/>
              </a:lnSpc>
              <a:spcBef>
                <a:spcPts val="730"/>
              </a:spcBef>
            </a:pP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Stores</a:t>
            </a:r>
            <a:r>
              <a:rPr sz="1600" spc="-5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recently</a:t>
            </a:r>
            <a:r>
              <a:rPr sz="1600" spc="-4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resolved</a:t>
            </a:r>
            <a:r>
              <a:rPr sz="1600" spc="-5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domain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names,</a:t>
            </a:r>
            <a:r>
              <a:rPr sz="1600" spc="-7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speeding</a:t>
            </a:r>
            <a:r>
              <a:rPr sz="1600" spc="-6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up</a:t>
            </a:r>
            <a:r>
              <a:rPr sz="1600" spc="-8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future lookups.</a:t>
            </a:r>
            <a:endParaRPr sz="1600" dirty="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18"/>
            <a:ext cx="4571999" cy="685798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4585335" marR="5080">
              <a:lnSpc>
                <a:spcPts val="4500"/>
              </a:lnSpc>
              <a:spcBef>
                <a:spcPts val="5"/>
              </a:spcBef>
            </a:pPr>
            <a:r>
              <a:rPr sz="3550" spc="150" dirty="0"/>
              <a:t>Dynamic</a:t>
            </a:r>
            <a:r>
              <a:rPr sz="3550" spc="-180" dirty="0"/>
              <a:t> </a:t>
            </a:r>
            <a:r>
              <a:rPr sz="3550" spc="155" dirty="0"/>
              <a:t>Host</a:t>
            </a:r>
            <a:r>
              <a:rPr sz="3550" spc="-155" dirty="0"/>
              <a:t> </a:t>
            </a:r>
            <a:r>
              <a:rPr sz="3550" spc="55" dirty="0"/>
              <a:t>Configuration </a:t>
            </a:r>
            <a:r>
              <a:rPr sz="3550" spc="80" dirty="0"/>
              <a:t>Protocol</a:t>
            </a:r>
            <a:r>
              <a:rPr sz="3550" spc="-135" dirty="0"/>
              <a:t> </a:t>
            </a:r>
            <a:r>
              <a:rPr sz="3550" spc="75" dirty="0"/>
              <a:t>(DHCP)</a:t>
            </a:r>
            <a:endParaRPr sz="3550" dirty="0"/>
          </a:p>
        </p:txBody>
      </p:sp>
      <p:grpSp>
        <p:nvGrpSpPr>
          <p:cNvPr id="4" name="object 4"/>
          <p:cNvGrpSpPr/>
          <p:nvPr/>
        </p:nvGrpSpPr>
        <p:grpSpPr>
          <a:xfrm>
            <a:off x="5280025" y="1929129"/>
            <a:ext cx="1035050" cy="4425315"/>
            <a:chOff x="5280025" y="1929129"/>
            <a:chExt cx="1035050" cy="4425315"/>
          </a:xfrm>
        </p:grpSpPr>
        <p:sp>
          <p:nvSpPr>
            <p:cNvPr id="5" name="object 5"/>
            <p:cNvSpPr/>
            <p:nvPr/>
          </p:nvSpPr>
          <p:spPr>
            <a:xfrm>
              <a:off x="5477891" y="1929129"/>
              <a:ext cx="836930" cy="4425315"/>
            </a:xfrm>
            <a:custGeom>
              <a:avLst/>
              <a:gdLst/>
              <a:ahLst/>
              <a:cxnLst/>
              <a:rect l="l" t="t" r="r" b="b"/>
              <a:pathLst>
                <a:path w="836929" h="4425315">
                  <a:moveTo>
                    <a:pt x="25400" y="5715"/>
                  </a:moveTo>
                  <a:lnTo>
                    <a:pt x="19685" y="0"/>
                  </a:lnTo>
                  <a:lnTo>
                    <a:pt x="5715" y="0"/>
                  </a:lnTo>
                  <a:lnTo>
                    <a:pt x="0" y="5715"/>
                  </a:lnTo>
                  <a:lnTo>
                    <a:pt x="0" y="12700"/>
                  </a:lnTo>
                  <a:lnTo>
                    <a:pt x="0" y="4419257"/>
                  </a:lnTo>
                  <a:lnTo>
                    <a:pt x="5715" y="4424934"/>
                  </a:lnTo>
                  <a:lnTo>
                    <a:pt x="19685" y="4424934"/>
                  </a:lnTo>
                  <a:lnTo>
                    <a:pt x="25400" y="4419257"/>
                  </a:lnTo>
                  <a:lnTo>
                    <a:pt x="25400" y="5715"/>
                  </a:lnTo>
                  <a:close/>
                </a:path>
                <a:path w="836929" h="4425315">
                  <a:moveTo>
                    <a:pt x="836930" y="406273"/>
                  </a:moveTo>
                  <a:lnTo>
                    <a:pt x="831342" y="400685"/>
                  </a:lnTo>
                  <a:lnTo>
                    <a:pt x="199644" y="400685"/>
                  </a:lnTo>
                  <a:lnTo>
                    <a:pt x="193929" y="406273"/>
                  </a:lnTo>
                  <a:lnTo>
                    <a:pt x="193929" y="413385"/>
                  </a:lnTo>
                  <a:lnTo>
                    <a:pt x="193929" y="420370"/>
                  </a:lnTo>
                  <a:lnTo>
                    <a:pt x="199644" y="426085"/>
                  </a:lnTo>
                  <a:lnTo>
                    <a:pt x="831342" y="426085"/>
                  </a:lnTo>
                  <a:lnTo>
                    <a:pt x="836930" y="420370"/>
                  </a:lnTo>
                  <a:lnTo>
                    <a:pt x="836930" y="406273"/>
                  </a:lnTo>
                  <a:close/>
                </a:path>
              </a:pathLst>
            </a:custGeom>
            <a:solidFill>
              <a:srgbClr val="C6C6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283835" y="2135758"/>
              <a:ext cx="413384" cy="413384"/>
            </a:xfrm>
            <a:custGeom>
              <a:avLst/>
              <a:gdLst/>
              <a:ahLst/>
              <a:cxnLst/>
              <a:rect l="l" t="t" r="r" b="b"/>
              <a:pathLst>
                <a:path w="413385" h="413385">
                  <a:moveTo>
                    <a:pt x="336168" y="0"/>
                  </a:moveTo>
                  <a:lnTo>
                    <a:pt x="77215" y="0"/>
                  </a:lnTo>
                  <a:lnTo>
                    <a:pt x="47202" y="6064"/>
                  </a:lnTo>
                  <a:lnTo>
                    <a:pt x="22653" y="22605"/>
                  </a:lnTo>
                  <a:lnTo>
                    <a:pt x="6082" y="47148"/>
                  </a:lnTo>
                  <a:lnTo>
                    <a:pt x="0" y="77215"/>
                  </a:lnTo>
                  <a:lnTo>
                    <a:pt x="0" y="336168"/>
                  </a:lnTo>
                  <a:lnTo>
                    <a:pt x="6082" y="366236"/>
                  </a:lnTo>
                  <a:lnTo>
                    <a:pt x="22653" y="390778"/>
                  </a:lnTo>
                  <a:lnTo>
                    <a:pt x="47202" y="407320"/>
                  </a:lnTo>
                  <a:lnTo>
                    <a:pt x="77215" y="413385"/>
                  </a:lnTo>
                  <a:lnTo>
                    <a:pt x="336168" y="413385"/>
                  </a:lnTo>
                  <a:lnTo>
                    <a:pt x="366236" y="407320"/>
                  </a:lnTo>
                  <a:lnTo>
                    <a:pt x="390778" y="390778"/>
                  </a:lnTo>
                  <a:lnTo>
                    <a:pt x="407320" y="366236"/>
                  </a:lnTo>
                  <a:lnTo>
                    <a:pt x="413385" y="336168"/>
                  </a:lnTo>
                  <a:lnTo>
                    <a:pt x="413385" y="77215"/>
                  </a:lnTo>
                  <a:lnTo>
                    <a:pt x="407320" y="47148"/>
                  </a:lnTo>
                  <a:lnTo>
                    <a:pt x="390778" y="22606"/>
                  </a:lnTo>
                  <a:lnTo>
                    <a:pt x="366236" y="6064"/>
                  </a:lnTo>
                  <a:lnTo>
                    <a:pt x="336168" y="0"/>
                  </a:lnTo>
                  <a:close/>
                </a:path>
              </a:pathLst>
            </a:custGeom>
            <a:solidFill>
              <a:srgbClr val="E0E0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283835" y="2135758"/>
              <a:ext cx="413384" cy="413384"/>
            </a:xfrm>
            <a:custGeom>
              <a:avLst/>
              <a:gdLst/>
              <a:ahLst/>
              <a:cxnLst/>
              <a:rect l="l" t="t" r="r" b="b"/>
              <a:pathLst>
                <a:path w="413385" h="413385">
                  <a:moveTo>
                    <a:pt x="0" y="77215"/>
                  </a:moveTo>
                  <a:lnTo>
                    <a:pt x="6082" y="47148"/>
                  </a:lnTo>
                  <a:lnTo>
                    <a:pt x="22653" y="22605"/>
                  </a:lnTo>
                  <a:lnTo>
                    <a:pt x="47202" y="6064"/>
                  </a:lnTo>
                  <a:lnTo>
                    <a:pt x="77215" y="0"/>
                  </a:lnTo>
                  <a:lnTo>
                    <a:pt x="336168" y="0"/>
                  </a:lnTo>
                  <a:lnTo>
                    <a:pt x="366236" y="6064"/>
                  </a:lnTo>
                  <a:lnTo>
                    <a:pt x="390778" y="22606"/>
                  </a:lnTo>
                  <a:lnTo>
                    <a:pt x="407320" y="47148"/>
                  </a:lnTo>
                  <a:lnTo>
                    <a:pt x="413385" y="77215"/>
                  </a:lnTo>
                  <a:lnTo>
                    <a:pt x="413385" y="336168"/>
                  </a:lnTo>
                  <a:lnTo>
                    <a:pt x="407320" y="366236"/>
                  </a:lnTo>
                  <a:lnTo>
                    <a:pt x="390778" y="390778"/>
                  </a:lnTo>
                  <a:lnTo>
                    <a:pt x="366236" y="407320"/>
                  </a:lnTo>
                  <a:lnTo>
                    <a:pt x="336168" y="413385"/>
                  </a:lnTo>
                  <a:lnTo>
                    <a:pt x="77215" y="413385"/>
                  </a:lnTo>
                  <a:lnTo>
                    <a:pt x="47202" y="407320"/>
                  </a:lnTo>
                  <a:lnTo>
                    <a:pt x="22653" y="390778"/>
                  </a:lnTo>
                  <a:lnTo>
                    <a:pt x="6082" y="366236"/>
                  </a:lnTo>
                  <a:lnTo>
                    <a:pt x="0" y="336168"/>
                  </a:lnTo>
                  <a:lnTo>
                    <a:pt x="0" y="77215"/>
                  </a:lnTo>
                  <a:close/>
                </a:path>
              </a:pathLst>
            </a:custGeom>
            <a:ln w="7620">
              <a:solidFill>
                <a:srgbClr val="C6C6D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5419725" y="2126996"/>
            <a:ext cx="143510" cy="3568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150" spc="-145" dirty="0">
                <a:solidFill>
                  <a:srgbClr val="3B3939"/>
                </a:solidFill>
                <a:latin typeface="Trebuchet MS"/>
                <a:cs typeface="Trebuchet MS"/>
              </a:rPr>
              <a:t>1</a:t>
            </a:r>
            <a:endParaRPr sz="215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489319" y="1813819"/>
            <a:ext cx="5060315" cy="1261110"/>
          </a:xfrm>
          <a:prstGeom prst="rect">
            <a:avLst/>
          </a:prstGeom>
        </p:spPr>
        <p:txBody>
          <a:bodyPr vert="horz" wrap="square" lIns="0" tIns="2139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85"/>
              </a:spcBef>
            </a:pPr>
            <a:r>
              <a:rPr sz="2400" dirty="0">
                <a:solidFill>
                  <a:srgbClr val="3B3939"/>
                </a:solidFill>
                <a:latin typeface="Trebuchet MS"/>
                <a:cs typeface="Trebuchet MS"/>
              </a:rPr>
              <a:t>Automatic</a:t>
            </a:r>
            <a:r>
              <a:rPr sz="2400" spc="200" dirty="0">
                <a:solidFill>
                  <a:srgbClr val="3B3939"/>
                </a:solidFill>
                <a:latin typeface="Trebuchet MS"/>
                <a:cs typeface="Trebuchet MS"/>
              </a:rPr>
              <a:t> </a:t>
            </a:r>
            <a:r>
              <a:rPr sz="2400" spc="-10" dirty="0">
                <a:solidFill>
                  <a:srgbClr val="3B3939"/>
                </a:solidFill>
                <a:latin typeface="Trebuchet MS"/>
                <a:cs typeface="Trebuchet MS"/>
              </a:rPr>
              <a:t>Configuration</a:t>
            </a:r>
            <a:endParaRPr sz="2400" dirty="0">
              <a:latin typeface="Trebuchet MS"/>
              <a:cs typeface="Trebuchet MS"/>
            </a:endParaRPr>
          </a:p>
          <a:p>
            <a:pPr marL="12700" marR="5080">
              <a:lnSpc>
                <a:spcPct val="119400"/>
              </a:lnSpc>
              <a:spcBef>
                <a:spcPts val="675"/>
              </a:spcBef>
            </a:pP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Assigns</a:t>
            </a:r>
            <a:r>
              <a:rPr sz="1600" spc="-6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IP</a:t>
            </a:r>
            <a:r>
              <a:rPr sz="1600" spc="-6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addresses,</a:t>
            </a:r>
            <a:r>
              <a:rPr sz="1600" spc="-6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subnet</a:t>
            </a:r>
            <a:r>
              <a:rPr sz="1600" spc="-6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masks,</a:t>
            </a:r>
            <a:r>
              <a:rPr sz="1600" spc="-6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and</a:t>
            </a:r>
            <a:r>
              <a:rPr sz="1600" spc="-5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other</a:t>
            </a:r>
            <a:r>
              <a:rPr sz="1600" spc="-6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network settings</a:t>
            </a:r>
            <a:r>
              <a:rPr sz="1600" spc="-8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automatically.</a:t>
            </a:r>
            <a:endParaRPr sz="1600" dirty="0">
              <a:latin typeface="Roboto"/>
              <a:cs typeface="Roboto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5280025" y="3668140"/>
            <a:ext cx="1035050" cy="421005"/>
            <a:chOff x="5280025" y="3668140"/>
            <a:chExt cx="1035050" cy="421005"/>
          </a:xfrm>
        </p:grpSpPr>
        <p:sp>
          <p:nvSpPr>
            <p:cNvPr id="11" name="object 11"/>
            <p:cNvSpPr/>
            <p:nvPr/>
          </p:nvSpPr>
          <p:spPr>
            <a:xfrm>
              <a:off x="5671820" y="3866006"/>
              <a:ext cx="643255" cy="25400"/>
            </a:xfrm>
            <a:custGeom>
              <a:avLst/>
              <a:gdLst/>
              <a:ahLst/>
              <a:cxnLst/>
              <a:rect l="l" t="t" r="r" b="b"/>
              <a:pathLst>
                <a:path w="643254" h="25400">
                  <a:moveTo>
                    <a:pt x="637413" y="0"/>
                  </a:moveTo>
                  <a:lnTo>
                    <a:pt x="5714" y="0"/>
                  </a:lnTo>
                  <a:lnTo>
                    <a:pt x="0" y="5588"/>
                  </a:lnTo>
                  <a:lnTo>
                    <a:pt x="0" y="12700"/>
                  </a:lnTo>
                  <a:lnTo>
                    <a:pt x="0" y="19685"/>
                  </a:lnTo>
                  <a:lnTo>
                    <a:pt x="5714" y="25400"/>
                  </a:lnTo>
                  <a:lnTo>
                    <a:pt x="637413" y="25400"/>
                  </a:lnTo>
                  <a:lnTo>
                    <a:pt x="643001" y="19685"/>
                  </a:lnTo>
                  <a:lnTo>
                    <a:pt x="643001" y="5588"/>
                  </a:lnTo>
                  <a:lnTo>
                    <a:pt x="637413" y="0"/>
                  </a:lnTo>
                  <a:close/>
                </a:path>
              </a:pathLst>
            </a:custGeom>
            <a:solidFill>
              <a:srgbClr val="C6C6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283835" y="3671950"/>
              <a:ext cx="413384" cy="413384"/>
            </a:xfrm>
            <a:custGeom>
              <a:avLst/>
              <a:gdLst/>
              <a:ahLst/>
              <a:cxnLst/>
              <a:rect l="l" t="t" r="r" b="b"/>
              <a:pathLst>
                <a:path w="413385" h="413385">
                  <a:moveTo>
                    <a:pt x="336168" y="0"/>
                  </a:moveTo>
                  <a:lnTo>
                    <a:pt x="77215" y="0"/>
                  </a:lnTo>
                  <a:lnTo>
                    <a:pt x="47202" y="6064"/>
                  </a:lnTo>
                  <a:lnTo>
                    <a:pt x="22653" y="22606"/>
                  </a:lnTo>
                  <a:lnTo>
                    <a:pt x="6082" y="47148"/>
                  </a:lnTo>
                  <a:lnTo>
                    <a:pt x="0" y="77216"/>
                  </a:lnTo>
                  <a:lnTo>
                    <a:pt x="0" y="336169"/>
                  </a:lnTo>
                  <a:lnTo>
                    <a:pt x="6082" y="366236"/>
                  </a:lnTo>
                  <a:lnTo>
                    <a:pt x="22653" y="390779"/>
                  </a:lnTo>
                  <a:lnTo>
                    <a:pt x="47202" y="407320"/>
                  </a:lnTo>
                  <a:lnTo>
                    <a:pt x="77215" y="413385"/>
                  </a:lnTo>
                  <a:lnTo>
                    <a:pt x="336168" y="413385"/>
                  </a:lnTo>
                  <a:lnTo>
                    <a:pt x="366236" y="407320"/>
                  </a:lnTo>
                  <a:lnTo>
                    <a:pt x="390778" y="390779"/>
                  </a:lnTo>
                  <a:lnTo>
                    <a:pt x="407320" y="366236"/>
                  </a:lnTo>
                  <a:lnTo>
                    <a:pt x="413385" y="336169"/>
                  </a:lnTo>
                  <a:lnTo>
                    <a:pt x="413385" y="77216"/>
                  </a:lnTo>
                  <a:lnTo>
                    <a:pt x="407320" y="47148"/>
                  </a:lnTo>
                  <a:lnTo>
                    <a:pt x="390778" y="22606"/>
                  </a:lnTo>
                  <a:lnTo>
                    <a:pt x="366236" y="6064"/>
                  </a:lnTo>
                  <a:lnTo>
                    <a:pt x="336168" y="0"/>
                  </a:lnTo>
                  <a:close/>
                </a:path>
              </a:pathLst>
            </a:custGeom>
            <a:solidFill>
              <a:srgbClr val="E0E0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283835" y="3671950"/>
              <a:ext cx="413384" cy="413384"/>
            </a:xfrm>
            <a:custGeom>
              <a:avLst/>
              <a:gdLst/>
              <a:ahLst/>
              <a:cxnLst/>
              <a:rect l="l" t="t" r="r" b="b"/>
              <a:pathLst>
                <a:path w="413385" h="413385">
                  <a:moveTo>
                    <a:pt x="0" y="77216"/>
                  </a:moveTo>
                  <a:lnTo>
                    <a:pt x="6082" y="47148"/>
                  </a:lnTo>
                  <a:lnTo>
                    <a:pt x="22653" y="22606"/>
                  </a:lnTo>
                  <a:lnTo>
                    <a:pt x="47202" y="6064"/>
                  </a:lnTo>
                  <a:lnTo>
                    <a:pt x="77215" y="0"/>
                  </a:lnTo>
                  <a:lnTo>
                    <a:pt x="336168" y="0"/>
                  </a:lnTo>
                  <a:lnTo>
                    <a:pt x="366236" y="6064"/>
                  </a:lnTo>
                  <a:lnTo>
                    <a:pt x="390778" y="22606"/>
                  </a:lnTo>
                  <a:lnTo>
                    <a:pt x="407320" y="47148"/>
                  </a:lnTo>
                  <a:lnTo>
                    <a:pt x="413385" y="77216"/>
                  </a:lnTo>
                  <a:lnTo>
                    <a:pt x="413385" y="336169"/>
                  </a:lnTo>
                  <a:lnTo>
                    <a:pt x="407320" y="366236"/>
                  </a:lnTo>
                  <a:lnTo>
                    <a:pt x="390778" y="390779"/>
                  </a:lnTo>
                  <a:lnTo>
                    <a:pt x="366236" y="407320"/>
                  </a:lnTo>
                  <a:lnTo>
                    <a:pt x="336168" y="413385"/>
                  </a:lnTo>
                  <a:lnTo>
                    <a:pt x="77215" y="413385"/>
                  </a:lnTo>
                  <a:lnTo>
                    <a:pt x="47202" y="407320"/>
                  </a:lnTo>
                  <a:lnTo>
                    <a:pt x="22653" y="390779"/>
                  </a:lnTo>
                  <a:lnTo>
                    <a:pt x="6082" y="366236"/>
                  </a:lnTo>
                  <a:lnTo>
                    <a:pt x="0" y="336169"/>
                  </a:lnTo>
                  <a:lnTo>
                    <a:pt x="0" y="77216"/>
                  </a:lnTo>
                  <a:close/>
                </a:path>
              </a:pathLst>
            </a:custGeom>
            <a:ln w="7620">
              <a:solidFill>
                <a:srgbClr val="C6C6D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5406897" y="3663441"/>
            <a:ext cx="169545" cy="3568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150" spc="-50" dirty="0">
                <a:solidFill>
                  <a:srgbClr val="3B3939"/>
                </a:solidFill>
                <a:latin typeface="Trebuchet MS"/>
                <a:cs typeface="Trebuchet MS"/>
              </a:rPr>
              <a:t>2</a:t>
            </a:r>
            <a:endParaRPr sz="2150">
              <a:latin typeface="Trebuchet MS"/>
              <a:cs typeface="Trebuchet M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489319" y="3350583"/>
            <a:ext cx="4695190" cy="1260475"/>
          </a:xfrm>
          <a:prstGeom prst="rect">
            <a:avLst/>
          </a:prstGeom>
        </p:spPr>
        <p:txBody>
          <a:bodyPr vert="horz" wrap="square" lIns="0" tIns="2133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80"/>
              </a:spcBef>
            </a:pPr>
            <a:r>
              <a:rPr sz="2400" dirty="0">
                <a:solidFill>
                  <a:srgbClr val="3B3939"/>
                </a:solidFill>
                <a:latin typeface="Trebuchet MS"/>
                <a:cs typeface="Trebuchet MS"/>
              </a:rPr>
              <a:t>Centralized</a:t>
            </a:r>
            <a:r>
              <a:rPr sz="2400" spc="70" dirty="0">
                <a:solidFill>
                  <a:srgbClr val="3B3939"/>
                </a:solidFill>
                <a:latin typeface="Trebuchet MS"/>
                <a:cs typeface="Trebuchet MS"/>
              </a:rPr>
              <a:t> </a:t>
            </a:r>
            <a:r>
              <a:rPr sz="2400" spc="95" dirty="0">
                <a:solidFill>
                  <a:srgbClr val="3B3939"/>
                </a:solidFill>
                <a:latin typeface="Trebuchet MS"/>
                <a:cs typeface="Trebuchet MS"/>
              </a:rPr>
              <a:t>Management</a:t>
            </a:r>
            <a:endParaRPr sz="2400" dirty="0">
              <a:latin typeface="Trebuchet MS"/>
              <a:cs typeface="Trebuchet MS"/>
            </a:endParaRPr>
          </a:p>
          <a:p>
            <a:pPr marL="12700" marR="5080">
              <a:lnSpc>
                <a:spcPct val="119400"/>
              </a:lnSpc>
              <a:spcBef>
                <a:spcPts val="680"/>
              </a:spcBef>
            </a:pP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Manages</a:t>
            </a:r>
            <a:r>
              <a:rPr sz="1600" spc="-5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IP</a:t>
            </a:r>
            <a:r>
              <a:rPr sz="1600" spc="-6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address</a:t>
            </a:r>
            <a:r>
              <a:rPr sz="1600" spc="-7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allocation</a:t>
            </a:r>
            <a:r>
              <a:rPr sz="1600" spc="-5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and</a:t>
            </a:r>
            <a:r>
              <a:rPr sz="1600" spc="-6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reduces</a:t>
            </a:r>
            <a:r>
              <a:rPr sz="1600" spc="-8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manual configuration</a:t>
            </a:r>
            <a:r>
              <a:rPr sz="1600" spc="-4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effort.</a:t>
            </a:r>
            <a:endParaRPr sz="1600" dirty="0">
              <a:latin typeface="Roboto"/>
              <a:cs typeface="Roboto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5280025" y="5204333"/>
            <a:ext cx="1035050" cy="421640"/>
            <a:chOff x="5280025" y="5204333"/>
            <a:chExt cx="1035050" cy="421640"/>
          </a:xfrm>
        </p:grpSpPr>
        <p:sp>
          <p:nvSpPr>
            <p:cNvPr id="17" name="object 17"/>
            <p:cNvSpPr/>
            <p:nvPr/>
          </p:nvSpPr>
          <p:spPr>
            <a:xfrm>
              <a:off x="5671820" y="5402199"/>
              <a:ext cx="643255" cy="25400"/>
            </a:xfrm>
            <a:custGeom>
              <a:avLst/>
              <a:gdLst/>
              <a:ahLst/>
              <a:cxnLst/>
              <a:rect l="l" t="t" r="r" b="b"/>
              <a:pathLst>
                <a:path w="643254" h="25400">
                  <a:moveTo>
                    <a:pt x="637413" y="0"/>
                  </a:moveTo>
                  <a:lnTo>
                    <a:pt x="5714" y="0"/>
                  </a:lnTo>
                  <a:lnTo>
                    <a:pt x="0" y="5587"/>
                  </a:lnTo>
                  <a:lnTo>
                    <a:pt x="0" y="12700"/>
                  </a:lnTo>
                  <a:lnTo>
                    <a:pt x="0" y="19684"/>
                  </a:lnTo>
                  <a:lnTo>
                    <a:pt x="5714" y="25400"/>
                  </a:lnTo>
                  <a:lnTo>
                    <a:pt x="637413" y="25400"/>
                  </a:lnTo>
                  <a:lnTo>
                    <a:pt x="643001" y="19684"/>
                  </a:lnTo>
                  <a:lnTo>
                    <a:pt x="643001" y="5587"/>
                  </a:lnTo>
                  <a:lnTo>
                    <a:pt x="637413" y="0"/>
                  </a:lnTo>
                  <a:close/>
                </a:path>
              </a:pathLst>
            </a:custGeom>
            <a:solidFill>
              <a:srgbClr val="C6C6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5283835" y="5208143"/>
              <a:ext cx="413384" cy="414020"/>
            </a:xfrm>
            <a:custGeom>
              <a:avLst/>
              <a:gdLst/>
              <a:ahLst/>
              <a:cxnLst/>
              <a:rect l="l" t="t" r="r" b="b"/>
              <a:pathLst>
                <a:path w="413385" h="414020">
                  <a:moveTo>
                    <a:pt x="336168" y="0"/>
                  </a:moveTo>
                  <a:lnTo>
                    <a:pt x="77215" y="0"/>
                  </a:lnTo>
                  <a:lnTo>
                    <a:pt x="47202" y="6064"/>
                  </a:lnTo>
                  <a:lnTo>
                    <a:pt x="22653" y="22606"/>
                  </a:lnTo>
                  <a:lnTo>
                    <a:pt x="6082" y="47148"/>
                  </a:lnTo>
                  <a:lnTo>
                    <a:pt x="0" y="77215"/>
                  </a:lnTo>
                  <a:lnTo>
                    <a:pt x="0" y="336168"/>
                  </a:lnTo>
                  <a:lnTo>
                    <a:pt x="6082" y="366238"/>
                  </a:lnTo>
                  <a:lnTo>
                    <a:pt x="22653" y="390785"/>
                  </a:lnTo>
                  <a:lnTo>
                    <a:pt x="47202" y="407331"/>
                  </a:lnTo>
                  <a:lnTo>
                    <a:pt x="77215" y="413397"/>
                  </a:lnTo>
                  <a:lnTo>
                    <a:pt x="336168" y="413397"/>
                  </a:lnTo>
                  <a:lnTo>
                    <a:pt x="366236" y="407331"/>
                  </a:lnTo>
                  <a:lnTo>
                    <a:pt x="390778" y="390785"/>
                  </a:lnTo>
                  <a:lnTo>
                    <a:pt x="407320" y="366238"/>
                  </a:lnTo>
                  <a:lnTo>
                    <a:pt x="413385" y="336168"/>
                  </a:lnTo>
                  <a:lnTo>
                    <a:pt x="413385" y="77215"/>
                  </a:lnTo>
                  <a:lnTo>
                    <a:pt x="407320" y="47148"/>
                  </a:lnTo>
                  <a:lnTo>
                    <a:pt x="390778" y="22605"/>
                  </a:lnTo>
                  <a:lnTo>
                    <a:pt x="366236" y="6064"/>
                  </a:lnTo>
                  <a:lnTo>
                    <a:pt x="336168" y="0"/>
                  </a:lnTo>
                  <a:close/>
                </a:path>
              </a:pathLst>
            </a:custGeom>
            <a:solidFill>
              <a:srgbClr val="E0E0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5283835" y="5208143"/>
              <a:ext cx="413384" cy="414020"/>
            </a:xfrm>
            <a:custGeom>
              <a:avLst/>
              <a:gdLst/>
              <a:ahLst/>
              <a:cxnLst/>
              <a:rect l="l" t="t" r="r" b="b"/>
              <a:pathLst>
                <a:path w="413385" h="414020">
                  <a:moveTo>
                    <a:pt x="0" y="77215"/>
                  </a:moveTo>
                  <a:lnTo>
                    <a:pt x="6082" y="47148"/>
                  </a:lnTo>
                  <a:lnTo>
                    <a:pt x="22653" y="22606"/>
                  </a:lnTo>
                  <a:lnTo>
                    <a:pt x="47202" y="6064"/>
                  </a:lnTo>
                  <a:lnTo>
                    <a:pt x="77215" y="0"/>
                  </a:lnTo>
                  <a:lnTo>
                    <a:pt x="336168" y="0"/>
                  </a:lnTo>
                  <a:lnTo>
                    <a:pt x="366236" y="6064"/>
                  </a:lnTo>
                  <a:lnTo>
                    <a:pt x="390778" y="22605"/>
                  </a:lnTo>
                  <a:lnTo>
                    <a:pt x="407320" y="47148"/>
                  </a:lnTo>
                  <a:lnTo>
                    <a:pt x="413385" y="77215"/>
                  </a:lnTo>
                  <a:lnTo>
                    <a:pt x="413385" y="336168"/>
                  </a:lnTo>
                  <a:lnTo>
                    <a:pt x="407320" y="366238"/>
                  </a:lnTo>
                  <a:lnTo>
                    <a:pt x="390778" y="390785"/>
                  </a:lnTo>
                  <a:lnTo>
                    <a:pt x="366236" y="407331"/>
                  </a:lnTo>
                  <a:lnTo>
                    <a:pt x="336168" y="413397"/>
                  </a:lnTo>
                  <a:lnTo>
                    <a:pt x="77215" y="413397"/>
                  </a:lnTo>
                  <a:lnTo>
                    <a:pt x="47202" y="407331"/>
                  </a:lnTo>
                  <a:lnTo>
                    <a:pt x="22653" y="390785"/>
                  </a:lnTo>
                  <a:lnTo>
                    <a:pt x="6082" y="366238"/>
                  </a:lnTo>
                  <a:lnTo>
                    <a:pt x="0" y="336168"/>
                  </a:lnTo>
                  <a:lnTo>
                    <a:pt x="0" y="77215"/>
                  </a:lnTo>
                  <a:close/>
                </a:path>
              </a:pathLst>
            </a:custGeom>
            <a:ln w="7619">
              <a:solidFill>
                <a:srgbClr val="C6C6D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5405373" y="5200015"/>
            <a:ext cx="172720" cy="3568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150" spc="-50" dirty="0">
                <a:solidFill>
                  <a:srgbClr val="3B3939"/>
                </a:solidFill>
                <a:latin typeface="Trebuchet MS"/>
                <a:cs typeface="Trebuchet MS"/>
              </a:rPr>
              <a:t>3</a:t>
            </a:r>
            <a:endParaRPr sz="2150">
              <a:latin typeface="Trebuchet MS"/>
              <a:cs typeface="Trebuchet MS"/>
            </a:endParaRPr>
          </a:p>
        </p:txBody>
      </p:sp>
      <p:sp>
        <p:nvSpPr>
          <p:cNvPr id="22" name="object 22"/>
          <p:cNvSpPr txBox="1">
            <a:spLocks noGrp="1"/>
          </p:cNvSpPr>
          <p:nvPr>
            <p:ph type="dt" sz="half" idx="6"/>
          </p:nvPr>
        </p:nvSpPr>
        <p:spPr>
          <a:xfrm>
            <a:off x="10881994" y="6351422"/>
            <a:ext cx="487679" cy="3334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640"/>
              </a:lnSpc>
            </a:pPr>
            <a:r>
              <a:rPr spc="-325" dirty="0"/>
              <a:t>202</a:t>
            </a:r>
            <a:r>
              <a:rPr lang="en-US" spc="-325" dirty="0"/>
              <a:t>4</a:t>
            </a:r>
            <a:endParaRPr spc="-325" dirty="0"/>
          </a:p>
        </p:txBody>
      </p:sp>
      <p:sp>
        <p:nvSpPr>
          <p:cNvPr id="21" name="object 21"/>
          <p:cNvSpPr txBox="1"/>
          <p:nvPr/>
        </p:nvSpPr>
        <p:spPr>
          <a:xfrm>
            <a:off x="6489319" y="4886914"/>
            <a:ext cx="4963795" cy="1261110"/>
          </a:xfrm>
          <a:prstGeom prst="rect">
            <a:avLst/>
          </a:prstGeom>
        </p:spPr>
        <p:txBody>
          <a:bodyPr vert="horz" wrap="square" lIns="0" tIns="2139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85"/>
              </a:spcBef>
            </a:pPr>
            <a:r>
              <a:rPr sz="2400" dirty="0">
                <a:solidFill>
                  <a:srgbClr val="3B3939"/>
                </a:solidFill>
                <a:latin typeface="Trebuchet MS"/>
                <a:cs typeface="Trebuchet MS"/>
              </a:rPr>
              <a:t>IP</a:t>
            </a:r>
            <a:r>
              <a:rPr sz="2400" spc="-70" dirty="0">
                <a:solidFill>
                  <a:srgbClr val="3B3939"/>
                </a:solidFill>
                <a:latin typeface="Trebuchet MS"/>
                <a:cs typeface="Trebuchet MS"/>
              </a:rPr>
              <a:t> </a:t>
            </a:r>
            <a:r>
              <a:rPr sz="2400" spc="114" dirty="0">
                <a:solidFill>
                  <a:srgbClr val="3B3939"/>
                </a:solidFill>
                <a:latin typeface="Trebuchet MS"/>
                <a:cs typeface="Trebuchet MS"/>
              </a:rPr>
              <a:t>Address</a:t>
            </a:r>
            <a:r>
              <a:rPr sz="2400" spc="-50" dirty="0">
                <a:solidFill>
                  <a:srgbClr val="3B3939"/>
                </a:solidFill>
                <a:latin typeface="Trebuchet MS"/>
                <a:cs typeface="Trebuchet MS"/>
              </a:rPr>
              <a:t> </a:t>
            </a:r>
            <a:r>
              <a:rPr sz="2400" spc="85" dirty="0">
                <a:solidFill>
                  <a:srgbClr val="3B3939"/>
                </a:solidFill>
                <a:latin typeface="Trebuchet MS"/>
                <a:cs typeface="Trebuchet MS"/>
              </a:rPr>
              <a:t>Leasing</a:t>
            </a:r>
            <a:endParaRPr sz="2400" dirty="0">
              <a:latin typeface="Trebuchet MS"/>
              <a:cs typeface="Trebuchet MS"/>
            </a:endParaRPr>
          </a:p>
          <a:p>
            <a:pPr marL="12700" marR="5080">
              <a:lnSpc>
                <a:spcPct val="119400"/>
              </a:lnSpc>
              <a:spcBef>
                <a:spcPts val="675"/>
              </a:spcBef>
            </a:pP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Leases</a:t>
            </a:r>
            <a:r>
              <a:rPr sz="1600" spc="-5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IP</a:t>
            </a:r>
            <a:r>
              <a:rPr sz="1600" spc="-3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addresses</a:t>
            </a:r>
            <a:r>
              <a:rPr sz="1600" spc="-5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to</a:t>
            </a:r>
            <a:r>
              <a:rPr sz="1600" spc="-3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clients,</a:t>
            </a:r>
            <a:r>
              <a:rPr sz="1600" spc="-3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allowing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efficient</a:t>
            </a:r>
            <a:r>
              <a:rPr sz="1600" spc="-1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reuse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when</a:t>
            </a:r>
            <a:r>
              <a:rPr sz="1600" spc="-4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devices</a:t>
            </a:r>
            <a:r>
              <a:rPr sz="1600" spc="-6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are</a:t>
            </a:r>
            <a:r>
              <a:rPr sz="1600" spc="-5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not</a:t>
            </a:r>
            <a:r>
              <a:rPr sz="1600" spc="-4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active.</a:t>
            </a:r>
            <a:endParaRPr sz="1600" dirty="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49020" y="1122680"/>
            <a:ext cx="9081135" cy="5905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140" dirty="0"/>
              <a:t>Best</a:t>
            </a:r>
            <a:r>
              <a:rPr spc="-185" dirty="0"/>
              <a:t> </a:t>
            </a:r>
            <a:r>
              <a:rPr spc="50" dirty="0"/>
              <a:t>Practices</a:t>
            </a:r>
            <a:r>
              <a:rPr spc="-180" dirty="0"/>
              <a:t> </a:t>
            </a:r>
            <a:r>
              <a:rPr dirty="0"/>
              <a:t>for</a:t>
            </a:r>
            <a:r>
              <a:rPr spc="-165" dirty="0"/>
              <a:t> </a:t>
            </a:r>
            <a:r>
              <a:rPr spc="170" dirty="0"/>
              <a:t>TCP/IP</a:t>
            </a:r>
            <a:r>
              <a:rPr spc="-175" dirty="0"/>
              <a:t> </a:t>
            </a:r>
            <a:r>
              <a:rPr spc="90" dirty="0"/>
              <a:t>Packet</a:t>
            </a:r>
            <a:r>
              <a:rPr spc="-175" dirty="0"/>
              <a:t> </a:t>
            </a:r>
            <a:r>
              <a:rPr spc="95" dirty="0"/>
              <a:t>Analysis</a:t>
            </a:r>
          </a:p>
        </p:txBody>
      </p:sp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40608" y="2135555"/>
            <a:ext cx="1076032" cy="673303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316351" y="2396998"/>
            <a:ext cx="125730" cy="3054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800" spc="-110" dirty="0">
                <a:solidFill>
                  <a:srgbClr val="3B3939"/>
                </a:solidFill>
                <a:latin typeface="Trebuchet MS"/>
                <a:cs typeface="Trebuchet MS"/>
              </a:rPr>
              <a:t>1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093590" y="2284857"/>
            <a:ext cx="4011929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70" dirty="0">
                <a:solidFill>
                  <a:srgbClr val="3B3939"/>
                </a:solidFill>
                <a:latin typeface="Trebuchet MS"/>
                <a:cs typeface="Trebuchet MS"/>
              </a:rPr>
              <a:t>Understand</a:t>
            </a:r>
            <a:r>
              <a:rPr sz="2000" spc="-90" dirty="0">
                <a:solidFill>
                  <a:srgbClr val="3B3939"/>
                </a:solidFill>
                <a:latin typeface="Trebuchet MS"/>
                <a:cs typeface="Trebuchet MS"/>
              </a:rPr>
              <a:t> </a:t>
            </a:r>
            <a:r>
              <a:rPr sz="2000" spc="60" dirty="0">
                <a:solidFill>
                  <a:srgbClr val="3B3939"/>
                </a:solidFill>
                <a:latin typeface="Trebuchet MS"/>
                <a:cs typeface="Trebuchet MS"/>
              </a:rPr>
              <a:t>Network</a:t>
            </a:r>
            <a:r>
              <a:rPr sz="2000" spc="-85" dirty="0">
                <a:solidFill>
                  <a:srgbClr val="3B3939"/>
                </a:solidFill>
                <a:latin typeface="Trebuchet MS"/>
                <a:cs typeface="Trebuchet MS"/>
              </a:rPr>
              <a:t> </a:t>
            </a:r>
            <a:r>
              <a:rPr sz="2000" spc="-10" dirty="0">
                <a:solidFill>
                  <a:srgbClr val="3B3939"/>
                </a:solidFill>
                <a:latin typeface="Trebuchet MS"/>
                <a:cs typeface="Trebuchet MS"/>
              </a:rPr>
              <a:t>Architecture</a:t>
            </a:r>
            <a:endParaRPr sz="2000" dirty="0">
              <a:latin typeface="Trebuchet MS"/>
              <a:cs typeface="Trebuchet MS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2302636" y="2819780"/>
            <a:ext cx="9180830" cy="709930"/>
            <a:chOff x="2302636" y="2819780"/>
            <a:chExt cx="9180830" cy="709930"/>
          </a:xfrm>
        </p:grpSpPr>
        <p:sp>
          <p:nvSpPr>
            <p:cNvPr id="7" name="object 7"/>
            <p:cNvSpPr/>
            <p:nvPr/>
          </p:nvSpPr>
          <p:spPr>
            <a:xfrm>
              <a:off x="3963923" y="2819780"/>
              <a:ext cx="7519670" cy="12700"/>
            </a:xfrm>
            <a:custGeom>
              <a:avLst/>
              <a:gdLst/>
              <a:ahLst/>
              <a:cxnLst/>
              <a:rect l="l" t="t" r="r" b="b"/>
              <a:pathLst>
                <a:path w="7519670" h="12700">
                  <a:moveTo>
                    <a:pt x="7516495" y="0"/>
                  </a:moveTo>
                  <a:lnTo>
                    <a:pt x="2793" y="0"/>
                  </a:lnTo>
                  <a:lnTo>
                    <a:pt x="0" y="2921"/>
                  </a:lnTo>
                  <a:lnTo>
                    <a:pt x="0" y="6350"/>
                  </a:lnTo>
                  <a:lnTo>
                    <a:pt x="0" y="9906"/>
                  </a:lnTo>
                  <a:lnTo>
                    <a:pt x="2793" y="12700"/>
                  </a:lnTo>
                  <a:lnTo>
                    <a:pt x="7516495" y="12700"/>
                  </a:lnTo>
                  <a:lnTo>
                    <a:pt x="7519416" y="9906"/>
                  </a:lnTo>
                  <a:lnTo>
                    <a:pt x="7519416" y="2921"/>
                  </a:lnTo>
                  <a:lnTo>
                    <a:pt x="7516495" y="0"/>
                  </a:lnTo>
                  <a:close/>
                </a:path>
              </a:pathLst>
            </a:custGeom>
            <a:solidFill>
              <a:srgbClr val="C6C6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02636" y="2856153"/>
              <a:ext cx="2152015" cy="673303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3305302" y="3045079"/>
            <a:ext cx="147320" cy="3054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800" spc="-50" dirty="0">
                <a:solidFill>
                  <a:srgbClr val="3B3939"/>
                </a:solidFill>
                <a:latin typeface="Trebuchet MS"/>
                <a:cs typeface="Trebuchet MS"/>
              </a:rPr>
              <a:t>2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631563" y="3005708"/>
            <a:ext cx="232727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145" dirty="0">
                <a:solidFill>
                  <a:srgbClr val="3B3939"/>
                </a:solidFill>
                <a:latin typeface="Trebuchet MS"/>
                <a:cs typeface="Trebuchet MS"/>
              </a:rPr>
              <a:t>Use</a:t>
            </a:r>
            <a:r>
              <a:rPr sz="2000" spc="-20" dirty="0">
                <a:solidFill>
                  <a:srgbClr val="3B3939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3B3939"/>
                </a:solidFill>
                <a:latin typeface="Trebuchet MS"/>
                <a:cs typeface="Trebuchet MS"/>
              </a:rPr>
              <a:t>the</a:t>
            </a:r>
            <a:r>
              <a:rPr sz="2000" spc="-20" dirty="0">
                <a:solidFill>
                  <a:srgbClr val="3B3939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3B3939"/>
                </a:solidFill>
                <a:latin typeface="Trebuchet MS"/>
                <a:cs typeface="Trebuchet MS"/>
              </a:rPr>
              <a:t>Right</a:t>
            </a:r>
            <a:r>
              <a:rPr sz="2000" spc="-20" dirty="0">
                <a:solidFill>
                  <a:srgbClr val="3B3939"/>
                </a:solidFill>
                <a:latin typeface="Trebuchet MS"/>
                <a:cs typeface="Trebuchet MS"/>
              </a:rPr>
              <a:t> </a:t>
            </a:r>
            <a:r>
              <a:rPr sz="2000" spc="60" dirty="0">
                <a:solidFill>
                  <a:srgbClr val="3B3939"/>
                </a:solidFill>
                <a:latin typeface="Trebuchet MS"/>
                <a:cs typeface="Trebuchet MS"/>
              </a:rPr>
              <a:t>Tools</a:t>
            </a:r>
            <a:endParaRPr sz="2000" dirty="0">
              <a:latin typeface="Trebuchet MS"/>
              <a:cs typeface="Trebuchet MS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1764664" y="3540378"/>
            <a:ext cx="9718675" cy="709930"/>
            <a:chOff x="1764664" y="3540378"/>
            <a:chExt cx="9718675" cy="709930"/>
          </a:xfrm>
        </p:grpSpPr>
        <p:sp>
          <p:nvSpPr>
            <p:cNvPr id="12" name="object 12"/>
            <p:cNvSpPr/>
            <p:nvPr/>
          </p:nvSpPr>
          <p:spPr>
            <a:xfrm>
              <a:off x="4501895" y="3540378"/>
              <a:ext cx="6981825" cy="12700"/>
            </a:xfrm>
            <a:custGeom>
              <a:avLst/>
              <a:gdLst/>
              <a:ahLst/>
              <a:cxnLst/>
              <a:rect l="l" t="t" r="r" b="b"/>
              <a:pathLst>
                <a:path w="6981825" h="12700">
                  <a:moveTo>
                    <a:pt x="6978523" y="0"/>
                  </a:moveTo>
                  <a:lnTo>
                    <a:pt x="2920" y="0"/>
                  </a:lnTo>
                  <a:lnTo>
                    <a:pt x="0" y="2794"/>
                  </a:lnTo>
                  <a:lnTo>
                    <a:pt x="0" y="6350"/>
                  </a:lnTo>
                  <a:lnTo>
                    <a:pt x="0" y="9779"/>
                  </a:lnTo>
                  <a:lnTo>
                    <a:pt x="2920" y="12700"/>
                  </a:lnTo>
                  <a:lnTo>
                    <a:pt x="6978523" y="12700"/>
                  </a:lnTo>
                  <a:lnTo>
                    <a:pt x="6981444" y="9779"/>
                  </a:lnTo>
                  <a:lnTo>
                    <a:pt x="6981444" y="2794"/>
                  </a:lnTo>
                  <a:lnTo>
                    <a:pt x="6978523" y="0"/>
                  </a:lnTo>
                  <a:close/>
                </a:path>
              </a:pathLst>
            </a:custGeom>
            <a:solidFill>
              <a:srgbClr val="C6C6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64664" y="3576624"/>
              <a:ext cx="3228086" cy="673303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3303523" y="3765550"/>
            <a:ext cx="150495" cy="3054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800" spc="-50" dirty="0">
                <a:solidFill>
                  <a:srgbClr val="3B3939"/>
                </a:solidFill>
                <a:latin typeface="Trebuchet MS"/>
                <a:cs typeface="Trebuchet MS"/>
              </a:rPr>
              <a:t>3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169789" y="3726307"/>
            <a:ext cx="254889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110" dirty="0">
                <a:solidFill>
                  <a:srgbClr val="3B3939"/>
                </a:solidFill>
                <a:latin typeface="Trebuchet MS"/>
                <a:cs typeface="Trebuchet MS"/>
              </a:rPr>
              <a:t>Focus</a:t>
            </a:r>
            <a:r>
              <a:rPr sz="2000" spc="-100" dirty="0">
                <a:solidFill>
                  <a:srgbClr val="3B3939"/>
                </a:solidFill>
                <a:latin typeface="Trebuchet MS"/>
                <a:cs typeface="Trebuchet MS"/>
              </a:rPr>
              <a:t> </a:t>
            </a:r>
            <a:r>
              <a:rPr sz="2000" spc="95" dirty="0">
                <a:solidFill>
                  <a:srgbClr val="3B3939"/>
                </a:solidFill>
                <a:latin typeface="Trebuchet MS"/>
                <a:cs typeface="Trebuchet MS"/>
              </a:rPr>
              <a:t>on</a:t>
            </a:r>
            <a:r>
              <a:rPr sz="2000" spc="-90" dirty="0">
                <a:solidFill>
                  <a:srgbClr val="3B3939"/>
                </a:solidFill>
                <a:latin typeface="Trebuchet MS"/>
                <a:cs typeface="Trebuchet MS"/>
              </a:rPr>
              <a:t> </a:t>
            </a:r>
            <a:r>
              <a:rPr sz="2000" spc="105" dirty="0">
                <a:solidFill>
                  <a:srgbClr val="3B3939"/>
                </a:solidFill>
                <a:latin typeface="Trebuchet MS"/>
                <a:cs typeface="Trebuchet MS"/>
              </a:rPr>
              <a:t>Key</a:t>
            </a:r>
            <a:r>
              <a:rPr sz="2000" spc="-75" dirty="0">
                <a:solidFill>
                  <a:srgbClr val="3B3939"/>
                </a:solidFill>
                <a:latin typeface="Trebuchet MS"/>
                <a:cs typeface="Trebuchet MS"/>
              </a:rPr>
              <a:t> </a:t>
            </a:r>
            <a:r>
              <a:rPr sz="2000" spc="-10" dirty="0">
                <a:solidFill>
                  <a:srgbClr val="3B3939"/>
                </a:solidFill>
                <a:latin typeface="Trebuchet MS"/>
                <a:cs typeface="Trebuchet MS"/>
              </a:rPr>
              <a:t>Metrics</a:t>
            </a:r>
            <a:endParaRPr sz="2000" dirty="0">
              <a:latin typeface="Trebuchet MS"/>
              <a:cs typeface="Trebuchet MS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1226642" y="4260850"/>
            <a:ext cx="10257155" cy="709930"/>
            <a:chOff x="1226642" y="4260850"/>
            <a:chExt cx="10257155" cy="709930"/>
          </a:xfrm>
        </p:grpSpPr>
        <p:sp>
          <p:nvSpPr>
            <p:cNvPr id="17" name="object 17"/>
            <p:cNvSpPr/>
            <p:nvPr/>
          </p:nvSpPr>
          <p:spPr>
            <a:xfrm>
              <a:off x="5039867" y="4260850"/>
              <a:ext cx="6443980" cy="12700"/>
            </a:xfrm>
            <a:custGeom>
              <a:avLst/>
              <a:gdLst/>
              <a:ahLst/>
              <a:cxnLst/>
              <a:rect l="l" t="t" r="r" b="b"/>
              <a:pathLst>
                <a:path w="6443980" h="12700">
                  <a:moveTo>
                    <a:pt x="6440551" y="0"/>
                  </a:moveTo>
                  <a:lnTo>
                    <a:pt x="2921" y="0"/>
                  </a:lnTo>
                  <a:lnTo>
                    <a:pt x="0" y="2793"/>
                  </a:lnTo>
                  <a:lnTo>
                    <a:pt x="0" y="6350"/>
                  </a:lnTo>
                  <a:lnTo>
                    <a:pt x="0" y="9906"/>
                  </a:lnTo>
                  <a:lnTo>
                    <a:pt x="2921" y="12700"/>
                  </a:lnTo>
                  <a:lnTo>
                    <a:pt x="6440551" y="12700"/>
                  </a:lnTo>
                  <a:lnTo>
                    <a:pt x="6443472" y="9906"/>
                  </a:lnTo>
                  <a:lnTo>
                    <a:pt x="6443472" y="2793"/>
                  </a:lnTo>
                  <a:lnTo>
                    <a:pt x="6440551" y="0"/>
                  </a:lnTo>
                  <a:close/>
                </a:path>
              </a:pathLst>
            </a:custGeom>
            <a:solidFill>
              <a:srgbClr val="C6C6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26642" y="4297095"/>
              <a:ext cx="4304157" cy="673303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3302000" y="4486402"/>
            <a:ext cx="153035" cy="3054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800" spc="-50" dirty="0">
                <a:solidFill>
                  <a:srgbClr val="3B3939"/>
                </a:solidFill>
                <a:latin typeface="Trebuchet MS"/>
                <a:cs typeface="Trebuchet MS"/>
              </a:rPr>
              <a:t>4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707760" y="4446473"/>
            <a:ext cx="296735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60" dirty="0">
                <a:solidFill>
                  <a:srgbClr val="3B3939"/>
                </a:solidFill>
                <a:latin typeface="Trebuchet MS"/>
                <a:cs typeface="Trebuchet MS"/>
              </a:rPr>
              <a:t>Analyze</a:t>
            </a:r>
            <a:r>
              <a:rPr sz="2000" spc="-90" dirty="0">
                <a:solidFill>
                  <a:srgbClr val="3B3939"/>
                </a:solidFill>
                <a:latin typeface="Trebuchet MS"/>
                <a:cs typeface="Trebuchet MS"/>
              </a:rPr>
              <a:t> </a:t>
            </a:r>
            <a:r>
              <a:rPr sz="2000" spc="50" dirty="0">
                <a:solidFill>
                  <a:srgbClr val="3B3939"/>
                </a:solidFill>
                <a:latin typeface="Trebuchet MS"/>
                <a:cs typeface="Trebuchet MS"/>
              </a:rPr>
              <a:t>Packet</a:t>
            </a:r>
            <a:r>
              <a:rPr sz="2000" spc="-85" dirty="0">
                <a:solidFill>
                  <a:srgbClr val="3B3939"/>
                </a:solidFill>
                <a:latin typeface="Trebuchet MS"/>
                <a:cs typeface="Trebuchet MS"/>
              </a:rPr>
              <a:t> </a:t>
            </a:r>
            <a:r>
              <a:rPr sz="2000" spc="-10" dirty="0">
                <a:solidFill>
                  <a:srgbClr val="3B3939"/>
                </a:solidFill>
                <a:latin typeface="Trebuchet MS"/>
                <a:cs typeface="Trebuchet MS"/>
              </a:rPr>
              <a:t>Contents</a:t>
            </a:r>
            <a:endParaRPr sz="2000" dirty="0">
              <a:latin typeface="Trebuchet MS"/>
              <a:cs typeface="Trebuchet MS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688581" y="4981321"/>
            <a:ext cx="10795000" cy="709930"/>
            <a:chOff x="688581" y="4981321"/>
            <a:chExt cx="10795000" cy="709930"/>
          </a:xfrm>
        </p:grpSpPr>
        <p:sp>
          <p:nvSpPr>
            <p:cNvPr id="22" name="object 22"/>
            <p:cNvSpPr/>
            <p:nvPr/>
          </p:nvSpPr>
          <p:spPr>
            <a:xfrm>
              <a:off x="5577966" y="4981321"/>
              <a:ext cx="5905500" cy="12700"/>
            </a:xfrm>
            <a:custGeom>
              <a:avLst/>
              <a:gdLst/>
              <a:ahLst/>
              <a:cxnLst/>
              <a:rect l="l" t="t" r="r" b="b"/>
              <a:pathLst>
                <a:path w="5905500" h="12700">
                  <a:moveTo>
                    <a:pt x="5902452" y="0"/>
                  </a:moveTo>
                  <a:lnTo>
                    <a:pt x="2794" y="0"/>
                  </a:lnTo>
                  <a:lnTo>
                    <a:pt x="0" y="2920"/>
                  </a:lnTo>
                  <a:lnTo>
                    <a:pt x="0" y="6349"/>
                  </a:lnTo>
                  <a:lnTo>
                    <a:pt x="0" y="9905"/>
                  </a:lnTo>
                  <a:lnTo>
                    <a:pt x="2794" y="12699"/>
                  </a:lnTo>
                  <a:lnTo>
                    <a:pt x="5902452" y="12699"/>
                  </a:lnTo>
                  <a:lnTo>
                    <a:pt x="5905373" y="9905"/>
                  </a:lnTo>
                  <a:lnTo>
                    <a:pt x="5905373" y="2920"/>
                  </a:lnTo>
                  <a:lnTo>
                    <a:pt x="5902452" y="0"/>
                  </a:lnTo>
                  <a:close/>
                </a:path>
              </a:pathLst>
            </a:custGeom>
            <a:solidFill>
              <a:srgbClr val="C6C6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88581" y="5017681"/>
              <a:ext cx="5380101" cy="673303"/>
            </a:xfrm>
            <a:prstGeom prst="rect">
              <a:avLst/>
            </a:prstGeom>
          </p:spPr>
        </p:pic>
      </p:grpSp>
      <p:sp>
        <p:nvSpPr>
          <p:cNvPr id="24" name="object 24"/>
          <p:cNvSpPr txBox="1"/>
          <p:nvPr/>
        </p:nvSpPr>
        <p:spPr>
          <a:xfrm>
            <a:off x="3302000" y="5207000"/>
            <a:ext cx="153035" cy="3054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800" spc="-50" dirty="0">
                <a:solidFill>
                  <a:srgbClr val="3B3939"/>
                </a:solidFill>
                <a:latin typeface="Trebuchet MS"/>
                <a:cs typeface="Trebuchet MS"/>
              </a:rPr>
              <a:t>5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26" name="object 26"/>
          <p:cNvSpPr txBox="1">
            <a:spLocks noGrp="1"/>
          </p:cNvSpPr>
          <p:nvPr>
            <p:ph type="dt" sz="half" idx="6"/>
          </p:nvPr>
        </p:nvSpPr>
        <p:spPr>
          <a:xfrm>
            <a:off x="10881994" y="6351422"/>
            <a:ext cx="487679" cy="3334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640"/>
              </a:lnSpc>
            </a:pPr>
            <a:r>
              <a:rPr spc="-325" dirty="0"/>
              <a:t>202</a:t>
            </a:r>
            <a:r>
              <a:rPr lang="en-US" spc="-325" dirty="0"/>
              <a:t>4</a:t>
            </a:r>
            <a:endParaRPr spc="-325" dirty="0"/>
          </a:p>
        </p:txBody>
      </p:sp>
      <p:sp>
        <p:nvSpPr>
          <p:cNvPr id="25" name="object 25"/>
          <p:cNvSpPr txBox="1"/>
          <p:nvPr/>
        </p:nvSpPr>
        <p:spPr>
          <a:xfrm>
            <a:off x="6245733" y="5167629"/>
            <a:ext cx="232219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85" dirty="0">
                <a:solidFill>
                  <a:srgbClr val="3B3939"/>
                </a:solidFill>
                <a:latin typeface="Trebuchet MS"/>
                <a:cs typeface="Trebuchet MS"/>
              </a:rPr>
              <a:t>Document</a:t>
            </a:r>
            <a:r>
              <a:rPr sz="2000" spc="-65" dirty="0">
                <a:solidFill>
                  <a:srgbClr val="3B3939"/>
                </a:solidFill>
                <a:latin typeface="Trebuchet MS"/>
                <a:cs typeface="Trebuchet MS"/>
              </a:rPr>
              <a:t> </a:t>
            </a:r>
            <a:r>
              <a:rPr sz="2000" spc="45" dirty="0">
                <a:solidFill>
                  <a:srgbClr val="3B3939"/>
                </a:solidFill>
                <a:latin typeface="Trebuchet MS"/>
                <a:cs typeface="Trebuchet MS"/>
              </a:rPr>
              <a:t>Findings</a:t>
            </a:r>
            <a:endParaRPr sz="2000" dirty="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881994" y="6351422"/>
            <a:ext cx="487680" cy="3657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640"/>
              </a:lnSpc>
            </a:pPr>
            <a:r>
              <a:rPr sz="2400" spc="-325" dirty="0">
                <a:solidFill>
                  <a:srgbClr val="112C49"/>
                </a:solidFill>
                <a:latin typeface="Trebuchet MS"/>
                <a:cs typeface="Trebuchet MS"/>
              </a:rPr>
              <a:t>2022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0825353" y="6294686"/>
            <a:ext cx="755650" cy="523240"/>
          </a:xfrm>
          <a:custGeom>
            <a:avLst/>
            <a:gdLst/>
            <a:ahLst/>
            <a:cxnLst/>
            <a:rect l="l" t="t" r="r" b="b"/>
            <a:pathLst>
              <a:path w="755650" h="523240">
                <a:moveTo>
                  <a:pt x="755332" y="0"/>
                </a:moveTo>
                <a:lnTo>
                  <a:pt x="0" y="0"/>
                </a:lnTo>
                <a:lnTo>
                  <a:pt x="0" y="523214"/>
                </a:lnTo>
                <a:lnTo>
                  <a:pt x="755332" y="523214"/>
                </a:lnTo>
                <a:lnTo>
                  <a:pt x="75533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0918190" y="6334505"/>
            <a:ext cx="567055" cy="4267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075"/>
              </a:lnSpc>
            </a:pPr>
            <a:r>
              <a:rPr sz="2800" spc="-380" dirty="0">
                <a:solidFill>
                  <a:srgbClr val="112C49"/>
                </a:solidFill>
                <a:latin typeface="Trebuchet MS"/>
                <a:cs typeface="Trebuchet MS"/>
              </a:rPr>
              <a:t>2024</a:t>
            </a:r>
            <a:endParaRPr sz="2800">
              <a:latin typeface="Trebuchet MS"/>
              <a:cs typeface="Trebuchet MS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0" y="25"/>
            <a:ext cx="12192000" cy="6856730"/>
            <a:chOff x="0" y="25"/>
            <a:chExt cx="12192000" cy="6856730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25"/>
              <a:ext cx="12191999" cy="6856602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0052812" y="6471359"/>
              <a:ext cx="1336040" cy="277495"/>
            </a:xfrm>
            <a:custGeom>
              <a:avLst/>
              <a:gdLst/>
              <a:ahLst/>
              <a:cxnLst/>
              <a:rect l="l" t="t" r="r" b="b"/>
              <a:pathLst>
                <a:path w="1336040" h="277495">
                  <a:moveTo>
                    <a:pt x="1335658" y="0"/>
                  </a:moveTo>
                  <a:lnTo>
                    <a:pt x="0" y="0"/>
                  </a:lnTo>
                  <a:lnTo>
                    <a:pt x="0" y="276999"/>
                  </a:lnTo>
                  <a:lnTo>
                    <a:pt x="1335658" y="276999"/>
                  </a:lnTo>
                  <a:lnTo>
                    <a:pt x="1335658" y="0"/>
                  </a:lnTo>
                  <a:close/>
                </a:path>
              </a:pathLst>
            </a:custGeom>
            <a:solidFill>
              <a:srgbClr val="6E9F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9601201" y="6471360"/>
            <a:ext cx="1693036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Bahnschrift"/>
                <a:cs typeface="Bahnschrift"/>
              </a:rPr>
              <a:t>©</a:t>
            </a:r>
            <a:r>
              <a:rPr sz="1200" spc="70" dirty="0">
                <a:solidFill>
                  <a:srgbClr val="FFFFFF"/>
                </a:solidFill>
                <a:latin typeface="Bahnschrift"/>
                <a:cs typeface="Bahnschrift"/>
              </a:rPr>
              <a:t> </a:t>
            </a:r>
            <a:r>
              <a:rPr sz="1200" dirty="0">
                <a:solidFill>
                  <a:srgbClr val="FFFFFF"/>
                </a:solidFill>
                <a:latin typeface="Bahnschrift"/>
                <a:cs typeface="Bahnschrift"/>
              </a:rPr>
              <a:t>2024</a:t>
            </a:r>
            <a:r>
              <a:rPr sz="1200" spc="85" dirty="0">
                <a:solidFill>
                  <a:srgbClr val="FFFFFF"/>
                </a:solidFill>
                <a:latin typeface="Bahnschrift"/>
                <a:cs typeface="Bahnschrift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Bahnschrift"/>
                <a:cs typeface="Bahnschrift"/>
              </a:rPr>
              <a:t>INIXINDO</a:t>
            </a:r>
            <a:endParaRPr sz="1200" dirty="0">
              <a:latin typeface="Bahnschrift"/>
              <a:cs typeface="Bahnschrif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10844" y="3266397"/>
            <a:ext cx="8996680" cy="1692275"/>
          </a:xfrm>
          <a:prstGeom prst="rect">
            <a:avLst/>
          </a:prstGeom>
        </p:spPr>
        <p:txBody>
          <a:bodyPr vert="horz" wrap="square" lIns="0" tIns="2882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270"/>
              </a:spcBef>
            </a:pPr>
            <a:r>
              <a:rPr sz="6000" spc="-60" dirty="0">
                <a:solidFill>
                  <a:srgbClr val="FFFFFF"/>
                </a:solidFill>
                <a:latin typeface="Calibri Light"/>
                <a:cs typeface="Calibri Light"/>
              </a:rPr>
              <a:t>Pre-</a:t>
            </a:r>
            <a:r>
              <a:rPr sz="6000" dirty="0">
                <a:solidFill>
                  <a:srgbClr val="FFFFFF"/>
                </a:solidFill>
                <a:latin typeface="Calibri Light"/>
                <a:cs typeface="Calibri Light"/>
              </a:rPr>
              <a:t>penetration</a:t>
            </a:r>
            <a:r>
              <a:rPr sz="6000" spc="-254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6000" spc="-525" dirty="0">
                <a:solidFill>
                  <a:srgbClr val="FFFFFF"/>
                </a:solidFill>
                <a:latin typeface="Calibri Light"/>
                <a:cs typeface="Calibri Light"/>
              </a:rPr>
              <a:t>T</a:t>
            </a:r>
            <a:r>
              <a:rPr sz="6000" spc="30" dirty="0">
                <a:solidFill>
                  <a:srgbClr val="FFFFFF"/>
                </a:solidFill>
                <a:latin typeface="Calibri Light"/>
                <a:cs typeface="Calibri Light"/>
              </a:rPr>
              <a:t>e</a:t>
            </a:r>
            <a:r>
              <a:rPr sz="6000" spc="-55" dirty="0">
                <a:solidFill>
                  <a:srgbClr val="FFFFFF"/>
                </a:solidFill>
                <a:latin typeface="Calibri Light"/>
                <a:cs typeface="Calibri Light"/>
              </a:rPr>
              <a:t>s</a:t>
            </a:r>
            <a:r>
              <a:rPr sz="6000" spc="30" dirty="0">
                <a:solidFill>
                  <a:srgbClr val="FFFFFF"/>
                </a:solidFill>
                <a:latin typeface="Calibri Light"/>
                <a:cs typeface="Calibri Light"/>
              </a:rPr>
              <a:t>ting</a:t>
            </a:r>
            <a:r>
              <a:rPr sz="6000" spc="-24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6000" spc="-10" dirty="0">
                <a:solidFill>
                  <a:srgbClr val="FFFFFF"/>
                </a:solidFill>
                <a:latin typeface="Calibri Light"/>
                <a:cs typeface="Calibri Light"/>
              </a:rPr>
              <a:t>Steps</a:t>
            </a:r>
            <a:endParaRPr sz="6000" dirty="0">
              <a:latin typeface="Calibri Light"/>
              <a:cs typeface="Calibri Light"/>
            </a:endParaRPr>
          </a:p>
          <a:p>
            <a:pPr marL="12700">
              <a:lnSpc>
                <a:spcPct val="100000"/>
              </a:lnSpc>
              <a:spcBef>
                <a:spcPts val="869"/>
              </a:spcBef>
            </a:pP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Chapter</a:t>
            </a:r>
            <a:r>
              <a:rPr sz="2400" spc="-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3.</a:t>
            </a:r>
            <a:endParaRPr sz="24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825353" y="6294686"/>
            <a:ext cx="755650" cy="523240"/>
          </a:xfrm>
          <a:custGeom>
            <a:avLst/>
            <a:gdLst/>
            <a:ahLst/>
            <a:cxnLst/>
            <a:rect l="l" t="t" r="r" b="b"/>
            <a:pathLst>
              <a:path w="755650" h="523240">
                <a:moveTo>
                  <a:pt x="755332" y="0"/>
                </a:moveTo>
                <a:lnTo>
                  <a:pt x="0" y="0"/>
                </a:lnTo>
                <a:lnTo>
                  <a:pt x="0" y="523214"/>
                </a:lnTo>
                <a:lnTo>
                  <a:pt x="755332" y="523214"/>
                </a:lnTo>
                <a:lnTo>
                  <a:pt x="75533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-1"/>
            <a:ext cx="4571999" cy="6857999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221351" y="2498851"/>
            <a:ext cx="5367655" cy="175831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 marR="5080">
              <a:lnSpc>
                <a:spcPts val="4600"/>
              </a:lnSpc>
              <a:spcBef>
                <a:spcPts val="125"/>
              </a:spcBef>
            </a:pPr>
            <a:r>
              <a:rPr spc="95" dirty="0"/>
              <a:t>Pre-</a:t>
            </a:r>
            <a:r>
              <a:rPr dirty="0"/>
              <a:t>Penetration</a:t>
            </a:r>
            <a:r>
              <a:rPr spc="65" dirty="0"/>
              <a:t> </a:t>
            </a:r>
            <a:r>
              <a:rPr spc="75" dirty="0"/>
              <a:t>Testing </a:t>
            </a:r>
            <a:r>
              <a:rPr dirty="0"/>
              <a:t>Steps:</a:t>
            </a:r>
            <a:r>
              <a:rPr spc="-55" dirty="0"/>
              <a:t> </a:t>
            </a:r>
            <a:r>
              <a:rPr spc="305" dirty="0"/>
              <a:t>A</a:t>
            </a:r>
            <a:r>
              <a:rPr spc="-45" dirty="0"/>
              <a:t> </a:t>
            </a:r>
            <a:r>
              <a:rPr spc="125" dirty="0"/>
              <a:t>Comprehensive</a:t>
            </a:r>
          </a:p>
          <a:p>
            <a:pPr marL="12700">
              <a:lnSpc>
                <a:spcPts val="4415"/>
              </a:lnSpc>
            </a:pPr>
            <a:r>
              <a:rPr spc="85" dirty="0"/>
              <a:t>Guide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xfrm>
            <a:off x="10881994" y="6351422"/>
            <a:ext cx="487679" cy="3334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640"/>
              </a:lnSpc>
            </a:pPr>
            <a:r>
              <a:rPr spc="-325" dirty="0"/>
              <a:t>202</a:t>
            </a:r>
            <a:r>
              <a:rPr lang="en-US" spc="-325" dirty="0"/>
              <a:t>4</a:t>
            </a:r>
            <a:endParaRPr spc="-325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49020" y="1921255"/>
            <a:ext cx="5647055" cy="5905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65" dirty="0"/>
              <a:t>Defining</a:t>
            </a:r>
            <a:r>
              <a:rPr spc="-145" dirty="0"/>
              <a:t> </a:t>
            </a:r>
            <a:r>
              <a:rPr spc="240" dirty="0"/>
              <a:t>Scope</a:t>
            </a:r>
            <a:r>
              <a:rPr spc="-160" dirty="0"/>
              <a:t> </a:t>
            </a:r>
            <a:r>
              <a:rPr spc="140" dirty="0"/>
              <a:t>and</a:t>
            </a:r>
            <a:r>
              <a:rPr spc="-165" dirty="0"/>
              <a:t> </a:t>
            </a:r>
            <a:r>
              <a:rPr spc="114" dirty="0"/>
              <a:t>Goals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xfrm>
            <a:off x="10881994" y="6351422"/>
            <a:ext cx="487679" cy="3334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640"/>
              </a:lnSpc>
            </a:pPr>
            <a:r>
              <a:rPr spc="-325" dirty="0"/>
              <a:t>202</a:t>
            </a:r>
            <a:r>
              <a:rPr lang="en-US" spc="-325" dirty="0"/>
              <a:t>4</a:t>
            </a:r>
            <a:endParaRPr spc="-325" dirty="0"/>
          </a:p>
        </p:txBody>
      </p:sp>
      <p:sp>
        <p:nvSpPr>
          <p:cNvPr id="3" name="object 3"/>
          <p:cNvSpPr txBox="1"/>
          <p:nvPr/>
        </p:nvSpPr>
        <p:spPr>
          <a:xfrm>
            <a:off x="649020" y="2930728"/>
            <a:ext cx="2946400" cy="14744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90" dirty="0">
                <a:solidFill>
                  <a:srgbClr val="1B1B27"/>
                </a:solidFill>
                <a:latin typeface="Trebuchet MS"/>
                <a:cs typeface="Trebuchet MS"/>
              </a:rPr>
              <a:t>What</a:t>
            </a:r>
            <a:endParaRPr sz="2400" dirty="0">
              <a:latin typeface="Trebuchet MS"/>
              <a:cs typeface="Trebuchet MS"/>
            </a:endParaRPr>
          </a:p>
          <a:p>
            <a:pPr marL="12700" marR="5080">
              <a:lnSpc>
                <a:spcPct val="125000"/>
              </a:lnSpc>
              <a:spcBef>
                <a:spcPts val="1330"/>
              </a:spcBef>
            </a:pP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Define</a:t>
            </a:r>
            <a:r>
              <a:rPr sz="1600" spc="-4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the</a:t>
            </a:r>
            <a:r>
              <a:rPr sz="1600" spc="-7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specific</a:t>
            </a:r>
            <a:r>
              <a:rPr sz="1600" spc="-6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systems, networks,</a:t>
            </a:r>
            <a:r>
              <a:rPr sz="1600" spc="-6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and</a:t>
            </a:r>
            <a:r>
              <a:rPr sz="1600" spc="-5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applications</a:t>
            </a:r>
            <a:r>
              <a:rPr sz="1600" spc="-3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to</a:t>
            </a:r>
            <a:r>
              <a:rPr sz="1600" spc="-7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25" dirty="0">
                <a:solidFill>
                  <a:srgbClr val="3B3939"/>
                </a:solidFill>
                <a:latin typeface="Roboto"/>
                <a:cs typeface="Roboto"/>
              </a:rPr>
              <a:t>be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tested.</a:t>
            </a:r>
            <a:endParaRPr sz="1600" dirty="0">
              <a:latin typeface="Roboto"/>
              <a:cs typeface="Robot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431919" y="2930728"/>
            <a:ext cx="3219450" cy="17792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185" dirty="0">
                <a:solidFill>
                  <a:srgbClr val="1B1B27"/>
                </a:solidFill>
                <a:latin typeface="Trebuchet MS"/>
                <a:cs typeface="Trebuchet MS"/>
              </a:rPr>
              <a:t>Why</a:t>
            </a:r>
            <a:endParaRPr sz="2400" dirty="0">
              <a:latin typeface="Trebuchet MS"/>
              <a:cs typeface="Trebuchet MS"/>
            </a:endParaRPr>
          </a:p>
          <a:p>
            <a:pPr marL="12700" marR="5080">
              <a:lnSpc>
                <a:spcPct val="125000"/>
              </a:lnSpc>
              <a:spcBef>
                <a:spcPts val="1330"/>
              </a:spcBef>
            </a:pP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Determine</a:t>
            </a:r>
            <a:r>
              <a:rPr sz="1600" spc="-2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the</a:t>
            </a:r>
            <a:r>
              <a:rPr sz="1600" spc="-2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objectives</a:t>
            </a:r>
            <a:r>
              <a:rPr sz="1600" spc="-4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of</a:t>
            </a:r>
            <a:r>
              <a:rPr sz="1600" spc="-25" dirty="0">
                <a:solidFill>
                  <a:srgbClr val="3B3939"/>
                </a:solidFill>
                <a:latin typeface="Roboto"/>
                <a:cs typeface="Roboto"/>
              </a:rPr>
              <a:t> the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penetration</a:t>
            </a:r>
            <a:r>
              <a:rPr sz="1600" spc="-6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test,</a:t>
            </a:r>
            <a:r>
              <a:rPr sz="1600" spc="-7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including </a:t>
            </a:r>
            <a:r>
              <a:rPr sz="1600" spc="-20" dirty="0">
                <a:solidFill>
                  <a:srgbClr val="3B3939"/>
                </a:solidFill>
                <a:latin typeface="Roboto"/>
                <a:cs typeface="Roboto"/>
              </a:rPr>
              <a:t>vulnerabilities,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compliance,</a:t>
            </a:r>
            <a:r>
              <a:rPr sz="1600" spc="-2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and</a:t>
            </a:r>
            <a:r>
              <a:rPr sz="1600" spc="-1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20" dirty="0">
                <a:solidFill>
                  <a:srgbClr val="3B3939"/>
                </a:solidFill>
                <a:latin typeface="Roboto"/>
                <a:cs typeface="Roboto"/>
              </a:rPr>
              <a:t>risk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assessments.</a:t>
            </a:r>
            <a:endParaRPr sz="1600" dirty="0">
              <a:latin typeface="Roboto"/>
              <a:cs typeface="Roboto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215121" y="2930728"/>
            <a:ext cx="3316604" cy="17792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130" dirty="0">
                <a:solidFill>
                  <a:srgbClr val="1B1B27"/>
                </a:solidFill>
                <a:latin typeface="Trebuchet MS"/>
                <a:cs typeface="Trebuchet MS"/>
              </a:rPr>
              <a:t>How</a:t>
            </a:r>
            <a:endParaRPr sz="2400" dirty="0">
              <a:latin typeface="Trebuchet MS"/>
              <a:cs typeface="Trebuchet MS"/>
            </a:endParaRPr>
          </a:p>
          <a:p>
            <a:pPr marL="12700" marR="5080">
              <a:lnSpc>
                <a:spcPct val="125000"/>
              </a:lnSpc>
              <a:spcBef>
                <a:spcPts val="1330"/>
              </a:spcBef>
            </a:pP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Establish</a:t>
            </a:r>
            <a:r>
              <a:rPr sz="1600" spc="-4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the</a:t>
            </a:r>
            <a:r>
              <a:rPr sz="1600" spc="-5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testing</a:t>
            </a:r>
            <a:r>
              <a:rPr sz="1600" spc="-5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methodologies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and</a:t>
            </a:r>
            <a:r>
              <a:rPr sz="1600" spc="-4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techniques</a:t>
            </a:r>
            <a:r>
              <a:rPr sz="1600" spc="-2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to</a:t>
            </a:r>
            <a:r>
              <a:rPr sz="1600" spc="-5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be</a:t>
            </a:r>
            <a:r>
              <a:rPr sz="1600" spc="-5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employed,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such</a:t>
            </a:r>
            <a:r>
              <a:rPr sz="1600" spc="-4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as</a:t>
            </a:r>
            <a:r>
              <a:rPr sz="1600" spc="-5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black</a:t>
            </a:r>
            <a:r>
              <a:rPr sz="1600" spc="-4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box,</a:t>
            </a:r>
            <a:r>
              <a:rPr sz="1600" spc="-5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grey</a:t>
            </a:r>
            <a:r>
              <a:rPr sz="1600" spc="-6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box,</a:t>
            </a:r>
            <a:r>
              <a:rPr sz="1600" spc="-4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or</a:t>
            </a:r>
            <a:r>
              <a:rPr sz="1600" spc="-6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white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box</a:t>
            </a:r>
            <a:r>
              <a:rPr sz="1600" spc="-5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testing.</a:t>
            </a:r>
            <a:endParaRPr sz="1600" dirty="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-1"/>
            <a:ext cx="4571999" cy="68579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221351" y="729818"/>
            <a:ext cx="5053965" cy="1174750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700" marR="5080">
              <a:lnSpc>
                <a:spcPts val="4600"/>
              </a:lnSpc>
              <a:spcBef>
                <a:spcPts val="50"/>
              </a:spcBef>
            </a:pPr>
            <a:r>
              <a:rPr dirty="0"/>
              <a:t>List</a:t>
            </a:r>
            <a:r>
              <a:rPr spc="-125" dirty="0"/>
              <a:t> </a:t>
            </a:r>
            <a:r>
              <a:rPr dirty="0"/>
              <a:t>Client</a:t>
            </a:r>
            <a:r>
              <a:rPr spc="-114" dirty="0"/>
              <a:t> </a:t>
            </a:r>
            <a:r>
              <a:rPr spc="165" dirty="0"/>
              <a:t>Purpose</a:t>
            </a:r>
            <a:r>
              <a:rPr spc="-105" dirty="0"/>
              <a:t> </a:t>
            </a:r>
            <a:r>
              <a:rPr spc="114" dirty="0"/>
              <a:t>and </a:t>
            </a:r>
            <a:r>
              <a:rPr spc="95" dirty="0"/>
              <a:t>Requirements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5229733" y="2448305"/>
            <a:ext cx="338455" cy="338455"/>
            <a:chOff x="5229733" y="2448305"/>
            <a:chExt cx="338455" cy="338455"/>
          </a:xfrm>
        </p:grpSpPr>
        <p:sp>
          <p:nvSpPr>
            <p:cNvPr id="5" name="object 5"/>
            <p:cNvSpPr/>
            <p:nvPr/>
          </p:nvSpPr>
          <p:spPr>
            <a:xfrm>
              <a:off x="5233543" y="2452115"/>
              <a:ext cx="330835" cy="330835"/>
            </a:xfrm>
            <a:custGeom>
              <a:avLst/>
              <a:gdLst/>
              <a:ahLst/>
              <a:cxnLst/>
              <a:rect l="l" t="t" r="r" b="b"/>
              <a:pathLst>
                <a:path w="330835" h="330835">
                  <a:moveTo>
                    <a:pt x="251206" y="0"/>
                  </a:moveTo>
                  <a:lnTo>
                    <a:pt x="79375" y="0"/>
                  </a:lnTo>
                  <a:lnTo>
                    <a:pt x="48434" y="6240"/>
                  </a:lnTo>
                  <a:lnTo>
                    <a:pt x="23209" y="23256"/>
                  </a:lnTo>
                  <a:lnTo>
                    <a:pt x="6223" y="48488"/>
                  </a:lnTo>
                  <a:lnTo>
                    <a:pt x="0" y="79375"/>
                  </a:lnTo>
                  <a:lnTo>
                    <a:pt x="0" y="251333"/>
                  </a:lnTo>
                  <a:lnTo>
                    <a:pt x="6223" y="282219"/>
                  </a:lnTo>
                  <a:lnTo>
                    <a:pt x="23209" y="307451"/>
                  </a:lnTo>
                  <a:lnTo>
                    <a:pt x="48434" y="324467"/>
                  </a:lnTo>
                  <a:lnTo>
                    <a:pt x="79375" y="330708"/>
                  </a:lnTo>
                  <a:lnTo>
                    <a:pt x="251206" y="330708"/>
                  </a:lnTo>
                  <a:lnTo>
                    <a:pt x="282166" y="324467"/>
                  </a:lnTo>
                  <a:lnTo>
                    <a:pt x="307435" y="307451"/>
                  </a:lnTo>
                  <a:lnTo>
                    <a:pt x="324465" y="282219"/>
                  </a:lnTo>
                  <a:lnTo>
                    <a:pt x="330708" y="251333"/>
                  </a:lnTo>
                  <a:lnTo>
                    <a:pt x="330708" y="79375"/>
                  </a:lnTo>
                  <a:lnTo>
                    <a:pt x="324465" y="48488"/>
                  </a:lnTo>
                  <a:lnTo>
                    <a:pt x="307435" y="23256"/>
                  </a:lnTo>
                  <a:lnTo>
                    <a:pt x="282166" y="6240"/>
                  </a:lnTo>
                  <a:lnTo>
                    <a:pt x="251206" y="0"/>
                  </a:lnTo>
                  <a:close/>
                </a:path>
              </a:pathLst>
            </a:custGeom>
            <a:solidFill>
              <a:srgbClr val="E0E0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233543" y="2452115"/>
              <a:ext cx="330835" cy="330835"/>
            </a:xfrm>
            <a:custGeom>
              <a:avLst/>
              <a:gdLst/>
              <a:ahLst/>
              <a:cxnLst/>
              <a:rect l="l" t="t" r="r" b="b"/>
              <a:pathLst>
                <a:path w="330835" h="330835">
                  <a:moveTo>
                    <a:pt x="0" y="79375"/>
                  </a:moveTo>
                  <a:lnTo>
                    <a:pt x="6223" y="48488"/>
                  </a:lnTo>
                  <a:lnTo>
                    <a:pt x="23209" y="23256"/>
                  </a:lnTo>
                  <a:lnTo>
                    <a:pt x="48434" y="6240"/>
                  </a:lnTo>
                  <a:lnTo>
                    <a:pt x="79375" y="0"/>
                  </a:lnTo>
                  <a:lnTo>
                    <a:pt x="251206" y="0"/>
                  </a:lnTo>
                  <a:lnTo>
                    <a:pt x="282166" y="6240"/>
                  </a:lnTo>
                  <a:lnTo>
                    <a:pt x="307435" y="23256"/>
                  </a:lnTo>
                  <a:lnTo>
                    <a:pt x="324465" y="48488"/>
                  </a:lnTo>
                  <a:lnTo>
                    <a:pt x="330708" y="79375"/>
                  </a:lnTo>
                  <a:lnTo>
                    <a:pt x="330708" y="251333"/>
                  </a:lnTo>
                  <a:lnTo>
                    <a:pt x="324465" y="282219"/>
                  </a:lnTo>
                  <a:lnTo>
                    <a:pt x="307435" y="307451"/>
                  </a:lnTo>
                  <a:lnTo>
                    <a:pt x="282166" y="324467"/>
                  </a:lnTo>
                  <a:lnTo>
                    <a:pt x="251206" y="330708"/>
                  </a:lnTo>
                  <a:lnTo>
                    <a:pt x="79375" y="330708"/>
                  </a:lnTo>
                  <a:lnTo>
                    <a:pt x="48434" y="324467"/>
                  </a:lnTo>
                  <a:lnTo>
                    <a:pt x="23209" y="307451"/>
                  </a:lnTo>
                  <a:lnTo>
                    <a:pt x="6223" y="282219"/>
                  </a:lnTo>
                  <a:lnTo>
                    <a:pt x="0" y="251333"/>
                  </a:lnTo>
                  <a:lnTo>
                    <a:pt x="0" y="79375"/>
                  </a:lnTo>
                  <a:close/>
                </a:path>
              </a:pathLst>
            </a:custGeom>
            <a:ln w="7620">
              <a:solidFill>
                <a:srgbClr val="C6C6D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5741289" y="2354707"/>
            <a:ext cx="2281555" cy="17030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110" dirty="0">
                <a:solidFill>
                  <a:srgbClr val="3B3939"/>
                </a:solidFill>
                <a:latin typeface="Trebuchet MS"/>
                <a:cs typeface="Trebuchet MS"/>
              </a:rPr>
              <a:t>Business</a:t>
            </a:r>
            <a:r>
              <a:rPr sz="2400" spc="-85" dirty="0">
                <a:solidFill>
                  <a:srgbClr val="3B3939"/>
                </a:solidFill>
                <a:latin typeface="Trebuchet MS"/>
                <a:cs typeface="Trebuchet MS"/>
              </a:rPr>
              <a:t> </a:t>
            </a:r>
            <a:r>
              <a:rPr sz="2400" spc="145" dirty="0">
                <a:solidFill>
                  <a:srgbClr val="3B3939"/>
                </a:solidFill>
                <a:latin typeface="Trebuchet MS"/>
                <a:cs typeface="Trebuchet MS"/>
              </a:rPr>
              <a:t>Needs</a:t>
            </a:r>
            <a:endParaRPr sz="2400" dirty="0">
              <a:latin typeface="Trebuchet MS"/>
              <a:cs typeface="Trebuchet MS"/>
            </a:endParaRPr>
          </a:p>
          <a:p>
            <a:pPr marL="12700" marR="61594">
              <a:lnSpc>
                <a:spcPct val="125000"/>
              </a:lnSpc>
              <a:spcBef>
                <a:spcPts val="730"/>
              </a:spcBef>
            </a:pPr>
            <a:r>
              <a:rPr sz="1600" spc="-25" dirty="0">
                <a:solidFill>
                  <a:srgbClr val="3B3939"/>
                </a:solidFill>
                <a:latin typeface="Roboto"/>
                <a:cs typeface="Roboto"/>
              </a:rPr>
              <a:t>Understand</a:t>
            </a:r>
            <a:r>
              <a:rPr sz="1600" spc="-2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the</a:t>
            </a:r>
            <a:r>
              <a:rPr sz="1600" spc="-3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client's business</a:t>
            </a:r>
            <a:r>
              <a:rPr sz="1600" spc="-5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objectives</a:t>
            </a:r>
            <a:r>
              <a:rPr sz="1600" spc="-7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25" dirty="0">
                <a:solidFill>
                  <a:srgbClr val="3B3939"/>
                </a:solidFill>
                <a:latin typeface="Roboto"/>
                <a:cs typeface="Roboto"/>
              </a:rPr>
              <a:t>and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how</a:t>
            </a:r>
            <a:r>
              <a:rPr sz="1600" spc="-7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the</a:t>
            </a:r>
            <a:r>
              <a:rPr sz="1600" spc="-6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penetration</a:t>
            </a:r>
            <a:r>
              <a:rPr sz="1600" spc="-5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20" dirty="0">
                <a:solidFill>
                  <a:srgbClr val="3B3939"/>
                </a:solidFill>
                <a:latin typeface="Roboto"/>
                <a:cs typeface="Roboto"/>
              </a:rPr>
              <a:t>test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aligns</a:t>
            </a:r>
            <a:r>
              <a:rPr sz="1600" spc="-6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with</a:t>
            </a:r>
            <a:r>
              <a:rPr sz="1600" spc="-8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20" dirty="0">
                <a:solidFill>
                  <a:srgbClr val="3B3939"/>
                </a:solidFill>
                <a:latin typeface="Roboto"/>
                <a:cs typeface="Roboto"/>
              </a:rPr>
              <a:t>them.</a:t>
            </a:r>
            <a:endParaRPr sz="1600" dirty="0">
              <a:latin typeface="Roboto"/>
              <a:cs typeface="Roboto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8472805" y="2448305"/>
            <a:ext cx="338455" cy="338455"/>
            <a:chOff x="8472805" y="2448305"/>
            <a:chExt cx="338455" cy="338455"/>
          </a:xfrm>
        </p:grpSpPr>
        <p:sp>
          <p:nvSpPr>
            <p:cNvPr id="9" name="object 9"/>
            <p:cNvSpPr/>
            <p:nvPr/>
          </p:nvSpPr>
          <p:spPr>
            <a:xfrm>
              <a:off x="8476615" y="2452115"/>
              <a:ext cx="330835" cy="330835"/>
            </a:xfrm>
            <a:custGeom>
              <a:avLst/>
              <a:gdLst/>
              <a:ahLst/>
              <a:cxnLst/>
              <a:rect l="l" t="t" r="r" b="b"/>
              <a:pathLst>
                <a:path w="330834" h="330835">
                  <a:moveTo>
                    <a:pt x="251205" y="0"/>
                  </a:moveTo>
                  <a:lnTo>
                    <a:pt x="79375" y="0"/>
                  </a:lnTo>
                  <a:lnTo>
                    <a:pt x="48434" y="6240"/>
                  </a:lnTo>
                  <a:lnTo>
                    <a:pt x="23209" y="23256"/>
                  </a:lnTo>
                  <a:lnTo>
                    <a:pt x="6223" y="48488"/>
                  </a:lnTo>
                  <a:lnTo>
                    <a:pt x="0" y="79375"/>
                  </a:lnTo>
                  <a:lnTo>
                    <a:pt x="0" y="251333"/>
                  </a:lnTo>
                  <a:lnTo>
                    <a:pt x="6223" y="282219"/>
                  </a:lnTo>
                  <a:lnTo>
                    <a:pt x="23209" y="307451"/>
                  </a:lnTo>
                  <a:lnTo>
                    <a:pt x="48434" y="324467"/>
                  </a:lnTo>
                  <a:lnTo>
                    <a:pt x="79375" y="330708"/>
                  </a:lnTo>
                  <a:lnTo>
                    <a:pt x="251205" y="330708"/>
                  </a:lnTo>
                  <a:lnTo>
                    <a:pt x="282146" y="324467"/>
                  </a:lnTo>
                  <a:lnTo>
                    <a:pt x="307371" y="307451"/>
                  </a:lnTo>
                  <a:lnTo>
                    <a:pt x="324357" y="282219"/>
                  </a:lnTo>
                  <a:lnTo>
                    <a:pt x="330580" y="251333"/>
                  </a:lnTo>
                  <a:lnTo>
                    <a:pt x="330580" y="79375"/>
                  </a:lnTo>
                  <a:lnTo>
                    <a:pt x="324357" y="48488"/>
                  </a:lnTo>
                  <a:lnTo>
                    <a:pt x="307371" y="23256"/>
                  </a:lnTo>
                  <a:lnTo>
                    <a:pt x="282146" y="6240"/>
                  </a:lnTo>
                  <a:lnTo>
                    <a:pt x="251205" y="0"/>
                  </a:lnTo>
                  <a:close/>
                </a:path>
              </a:pathLst>
            </a:custGeom>
            <a:solidFill>
              <a:srgbClr val="E0E0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8476615" y="2452115"/>
              <a:ext cx="330835" cy="330835"/>
            </a:xfrm>
            <a:custGeom>
              <a:avLst/>
              <a:gdLst/>
              <a:ahLst/>
              <a:cxnLst/>
              <a:rect l="l" t="t" r="r" b="b"/>
              <a:pathLst>
                <a:path w="330834" h="330835">
                  <a:moveTo>
                    <a:pt x="0" y="79375"/>
                  </a:moveTo>
                  <a:lnTo>
                    <a:pt x="6223" y="48488"/>
                  </a:lnTo>
                  <a:lnTo>
                    <a:pt x="23209" y="23256"/>
                  </a:lnTo>
                  <a:lnTo>
                    <a:pt x="48434" y="6240"/>
                  </a:lnTo>
                  <a:lnTo>
                    <a:pt x="79375" y="0"/>
                  </a:lnTo>
                  <a:lnTo>
                    <a:pt x="251205" y="0"/>
                  </a:lnTo>
                  <a:lnTo>
                    <a:pt x="282146" y="6240"/>
                  </a:lnTo>
                  <a:lnTo>
                    <a:pt x="307371" y="23256"/>
                  </a:lnTo>
                  <a:lnTo>
                    <a:pt x="324357" y="48488"/>
                  </a:lnTo>
                  <a:lnTo>
                    <a:pt x="330580" y="79375"/>
                  </a:lnTo>
                  <a:lnTo>
                    <a:pt x="330580" y="251333"/>
                  </a:lnTo>
                  <a:lnTo>
                    <a:pt x="324357" y="282219"/>
                  </a:lnTo>
                  <a:lnTo>
                    <a:pt x="307371" y="307451"/>
                  </a:lnTo>
                  <a:lnTo>
                    <a:pt x="282146" y="324467"/>
                  </a:lnTo>
                  <a:lnTo>
                    <a:pt x="251205" y="330708"/>
                  </a:lnTo>
                  <a:lnTo>
                    <a:pt x="79375" y="330708"/>
                  </a:lnTo>
                  <a:lnTo>
                    <a:pt x="48434" y="324467"/>
                  </a:lnTo>
                  <a:lnTo>
                    <a:pt x="23209" y="307451"/>
                  </a:lnTo>
                  <a:lnTo>
                    <a:pt x="6223" y="282219"/>
                  </a:lnTo>
                  <a:lnTo>
                    <a:pt x="0" y="251333"/>
                  </a:lnTo>
                  <a:lnTo>
                    <a:pt x="0" y="79375"/>
                  </a:lnTo>
                  <a:close/>
                </a:path>
              </a:pathLst>
            </a:custGeom>
            <a:ln w="7620">
              <a:solidFill>
                <a:srgbClr val="C6C6D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8984742" y="2354707"/>
            <a:ext cx="2544445" cy="2303780"/>
          </a:xfrm>
          <a:prstGeom prst="rect">
            <a:avLst/>
          </a:prstGeom>
        </p:spPr>
        <p:txBody>
          <a:bodyPr vert="horz" wrap="square" lIns="0" tIns="86995" rIns="0" bIns="0" rtlCol="0">
            <a:spAutoFit/>
          </a:bodyPr>
          <a:lstStyle/>
          <a:p>
            <a:pPr marL="12700" marR="561340">
              <a:lnSpc>
                <a:spcPct val="79600"/>
              </a:lnSpc>
              <a:spcBef>
                <a:spcPts val="685"/>
              </a:spcBef>
            </a:pPr>
            <a:r>
              <a:rPr sz="2400" spc="-10" dirty="0">
                <a:solidFill>
                  <a:srgbClr val="3B3939"/>
                </a:solidFill>
                <a:latin typeface="Trebuchet MS"/>
                <a:cs typeface="Trebuchet MS"/>
              </a:rPr>
              <a:t>Technical Specifications</a:t>
            </a:r>
            <a:endParaRPr sz="2400" dirty="0">
              <a:latin typeface="Trebuchet MS"/>
              <a:cs typeface="Trebuchet MS"/>
            </a:endParaRPr>
          </a:p>
          <a:p>
            <a:pPr marL="12700" marR="5080">
              <a:lnSpc>
                <a:spcPct val="125000"/>
              </a:lnSpc>
              <a:spcBef>
                <a:spcPts val="765"/>
              </a:spcBef>
            </a:pP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Gather</a:t>
            </a:r>
            <a:r>
              <a:rPr sz="1600" spc="-8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detailed</a:t>
            </a:r>
            <a:r>
              <a:rPr sz="1600" spc="-8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information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about</a:t>
            </a:r>
            <a:r>
              <a:rPr sz="1600" spc="-6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the</a:t>
            </a:r>
            <a:r>
              <a:rPr sz="1600" spc="-7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target</a:t>
            </a:r>
            <a:r>
              <a:rPr sz="1600" spc="-8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systems, </a:t>
            </a:r>
            <a:r>
              <a:rPr sz="1600" spc="-20" dirty="0">
                <a:solidFill>
                  <a:srgbClr val="3B3939"/>
                </a:solidFill>
                <a:latin typeface="Roboto"/>
                <a:cs typeface="Roboto"/>
              </a:rPr>
              <a:t>including</a:t>
            </a:r>
            <a:r>
              <a:rPr sz="1600" spc="-4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software</a:t>
            </a:r>
            <a:r>
              <a:rPr sz="1600" spc="-7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versions, configurations,</a:t>
            </a:r>
            <a:r>
              <a:rPr sz="1600" spc="-3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and</a:t>
            </a:r>
            <a:r>
              <a:rPr sz="1600" spc="-6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network infrastructure.</a:t>
            </a:r>
            <a:endParaRPr sz="1600" dirty="0">
              <a:latin typeface="Roboto"/>
              <a:cs typeface="Roboto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5229733" y="5066029"/>
            <a:ext cx="338455" cy="338455"/>
            <a:chOff x="5229733" y="5066029"/>
            <a:chExt cx="338455" cy="338455"/>
          </a:xfrm>
        </p:grpSpPr>
        <p:sp>
          <p:nvSpPr>
            <p:cNvPr id="13" name="object 13"/>
            <p:cNvSpPr/>
            <p:nvPr/>
          </p:nvSpPr>
          <p:spPr>
            <a:xfrm>
              <a:off x="5233543" y="5069839"/>
              <a:ext cx="330835" cy="330835"/>
            </a:xfrm>
            <a:custGeom>
              <a:avLst/>
              <a:gdLst/>
              <a:ahLst/>
              <a:cxnLst/>
              <a:rect l="l" t="t" r="r" b="b"/>
              <a:pathLst>
                <a:path w="330835" h="330835">
                  <a:moveTo>
                    <a:pt x="251206" y="0"/>
                  </a:moveTo>
                  <a:lnTo>
                    <a:pt x="79375" y="0"/>
                  </a:lnTo>
                  <a:lnTo>
                    <a:pt x="48434" y="6222"/>
                  </a:lnTo>
                  <a:lnTo>
                    <a:pt x="23209" y="23209"/>
                  </a:lnTo>
                  <a:lnTo>
                    <a:pt x="6223" y="48434"/>
                  </a:lnTo>
                  <a:lnTo>
                    <a:pt x="0" y="79375"/>
                  </a:lnTo>
                  <a:lnTo>
                    <a:pt x="0" y="251206"/>
                  </a:lnTo>
                  <a:lnTo>
                    <a:pt x="6223" y="282146"/>
                  </a:lnTo>
                  <a:lnTo>
                    <a:pt x="23209" y="307371"/>
                  </a:lnTo>
                  <a:lnTo>
                    <a:pt x="48434" y="324358"/>
                  </a:lnTo>
                  <a:lnTo>
                    <a:pt x="79375" y="330581"/>
                  </a:lnTo>
                  <a:lnTo>
                    <a:pt x="251206" y="330581"/>
                  </a:lnTo>
                  <a:lnTo>
                    <a:pt x="282166" y="324358"/>
                  </a:lnTo>
                  <a:lnTo>
                    <a:pt x="307435" y="307371"/>
                  </a:lnTo>
                  <a:lnTo>
                    <a:pt x="324465" y="282146"/>
                  </a:lnTo>
                  <a:lnTo>
                    <a:pt x="330708" y="251206"/>
                  </a:lnTo>
                  <a:lnTo>
                    <a:pt x="330708" y="79375"/>
                  </a:lnTo>
                  <a:lnTo>
                    <a:pt x="324465" y="48434"/>
                  </a:lnTo>
                  <a:lnTo>
                    <a:pt x="307435" y="23209"/>
                  </a:lnTo>
                  <a:lnTo>
                    <a:pt x="282166" y="6223"/>
                  </a:lnTo>
                  <a:lnTo>
                    <a:pt x="251206" y="0"/>
                  </a:lnTo>
                  <a:close/>
                </a:path>
              </a:pathLst>
            </a:custGeom>
            <a:solidFill>
              <a:srgbClr val="E0E0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233543" y="5069839"/>
              <a:ext cx="330835" cy="330835"/>
            </a:xfrm>
            <a:custGeom>
              <a:avLst/>
              <a:gdLst/>
              <a:ahLst/>
              <a:cxnLst/>
              <a:rect l="l" t="t" r="r" b="b"/>
              <a:pathLst>
                <a:path w="330835" h="330835">
                  <a:moveTo>
                    <a:pt x="0" y="79375"/>
                  </a:moveTo>
                  <a:lnTo>
                    <a:pt x="6223" y="48434"/>
                  </a:lnTo>
                  <a:lnTo>
                    <a:pt x="23209" y="23209"/>
                  </a:lnTo>
                  <a:lnTo>
                    <a:pt x="48434" y="6222"/>
                  </a:lnTo>
                  <a:lnTo>
                    <a:pt x="79375" y="0"/>
                  </a:lnTo>
                  <a:lnTo>
                    <a:pt x="251206" y="0"/>
                  </a:lnTo>
                  <a:lnTo>
                    <a:pt x="282166" y="6223"/>
                  </a:lnTo>
                  <a:lnTo>
                    <a:pt x="307435" y="23209"/>
                  </a:lnTo>
                  <a:lnTo>
                    <a:pt x="324465" y="48434"/>
                  </a:lnTo>
                  <a:lnTo>
                    <a:pt x="330708" y="79375"/>
                  </a:lnTo>
                  <a:lnTo>
                    <a:pt x="330708" y="251206"/>
                  </a:lnTo>
                  <a:lnTo>
                    <a:pt x="324465" y="282146"/>
                  </a:lnTo>
                  <a:lnTo>
                    <a:pt x="307435" y="307371"/>
                  </a:lnTo>
                  <a:lnTo>
                    <a:pt x="282166" y="324358"/>
                  </a:lnTo>
                  <a:lnTo>
                    <a:pt x="251206" y="330581"/>
                  </a:lnTo>
                  <a:lnTo>
                    <a:pt x="79375" y="330581"/>
                  </a:lnTo>
                  <a:lnTo>
                    <a:pt x="48434" y="324358"/>
                  </a:lnTo>
                  <a:lnTo>
                    <a:pt x="23209" y="307371"/>
                  </a:lnTo>
                  <a:lnTo>
                    <a:pt x="6223" y="282146"/>
                  </a:lnTo>
                  <a:lnTo>
                    <a:pt x="0" y="251206"/>
                  </a:lnTo>
                  <a:lnTo>
                    <a:pt x="0" y="79375"/>
                  </a:lnTo>
                  <a:close/>
                </a:path>
              </a:pathLst>
            </a:custGeom>
            <a:ln w="7620">
              <a:solidFill>
                <a:srgbClr val="C6C6D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5741289" y="4972939"/>
            <a:ext cx="5728970" cy="10934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75" dirty="0">
                <a:solidFill>
                  <a:srgbClr val="3B3939"/>
                </a:solidFill>
                <a:latin typeface="Trebuchet MS"/>
                <a:cs typeface="Trebuchet MS"/>
              </a:rPr>
              <a:t>Compliance</a:t>
            </a:r>
            <a:r>
              <a:rPr sz="2400" spc="-70" dirty="0">
                <a:solidFill>
                  <a:srgbClr val="3B3939"/>
                </a:solidFill>
                <a:latin typeface="Trebuchet MS"/>
                <a:cs typeface="Trebuchet MS"/>
              </a:rPr>
              <a:t> </a:t>
            </a:r>
            <a:r>
              <a:rPr sz="2400" spc="55" dirty="0">
                <a:solidFill>
                  <a:srgbClr val="3B3939"/>
                </a:solidFill>
                <a:latin typeface="Trebuchet MS"/>
                <a:cs typeface="Trebuchet MS"/>
              </a:rPr>
              <a:t>Standards</a:t>
            </a:r>
            <a:endParaRPr sz="2400" dirty="0">
              <a:latin typeface="Trebuchet MS"/>
              <a:cs typeface="Trebuchet MS"/>
            </a:endParaRPr>
          </a:p>
          <a:p>
            <a:pPr marL="12700" marR="5080">
              <a:lnSpc>
                <a:spcPct val="125000"/>
              </a:lnSpc>
              <a:spcBef>
                <a:spcPts val="730"/>
              </a:spcBef>
            </a:pP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Identify</a:t>
            </a:r>
            <a:r>
              <a:rPr sz="1600" spc="-5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any</a:t>
            </a:r>
            <a:r>
              <a:rPr sz="1600" spc="-5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relevant</a:t>
            </a:r>
            <a:r>
              <a:rPr sz="1600" spc="-5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compliance</a:t>
            </a:r>
            <a:r>
              <a:rPr sz="1600" spc="-6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standards</a:t>
            </a:r>
            <a:r>
              <a:rPr sz="1600" spc="-5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that</a:t>
            </a:r>
            <a:r>
              <a:rPr sz="1600" spc="-5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the</a:t>
            </a:r>
            <a:r>
              <a:rPr sz="1600" spc="-6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penetration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test</a:t>
            </a:r>
            <a:r>
              <a:rPr sz="1600" spc="-6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should</a:t>
            </a:r>
            <a:r>
              <a:rPr sz="1600" spc="-3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adhere</a:t>
            </a:r>
            <a:r>
              <a:rPr sz="1600" spc="-4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to,</a:t>
            </a:r>
            <a:r>
              <a:rPr sz="1600" spc="-5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such</a:t>
            </a:r>
            <a:r>
              <a:rPr sz="1600" spc="-5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as</a:t>
            </a:r>
            <a:r>
              <a:rPr sz="1600" spc="-5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PCI</a:t>
            </a:r>
            <a:r>
              <a:rPr sz="1600" spc="-5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DSS</a:t>
            </a:r>
            <a:r>
              <a:rPr sz="1600" spc="-5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or</a:t>
            </a:r>
            <a:r>
              <a:rPr sz="1600" spc="-5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HIPAA.</a:t>
            </a:r>
            <a:endParaRPr sz="1600" dirty="0">
              <a:latin typeface="Roboto"/>
              <a:cs typeface="Roboto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dt" sz="half" idx="6"/>
          </p:nvPr>
        </p:nvSpPr>
        <p:spPr>
          <a:xfrm>
            <a:off x="10881994" y="6351422"/>
            <a:ext cx="487679" cy="3334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640"/>
              </a:lnSpc>
            </a:pPr>
            <a:r>
              <a:rPr spc="-325" dirty="0"/>
              <a:t>202</a:t>
            </a:r>
            <a:r>
              <a:rPr lang="en-US" spc="-325" dirty="0"/>
              <a:t>4</a:t>
            </a:r>
            <a:endParaRPr spc="-325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620000" y="-1"/>
            <a:ext cx="4572000" cy="6858000"/>
            <a:chOff x="7620000" y="-1"/>
            <a:chExt cx="4572000" cy="6858000"/>
          </a:xfrm>
        </p:grpSpPr>
        <p:pic>
          <p:nvPicPr>
            <p:cNvPr id="3" name="object 3">
              <a:hlinkClick r:id="rId3"/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731472" y="6495019"/>
              <a:ext cx="1371274" cy="28265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620000" y="-1"/>
              <a:ext cx="4572000" cy="6857999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92251" rIns="0" bIns="0" rtlCol="0">
            <a:spAutoFit/>
          </a:bodyPr>
          <a:lstStyle/>
          <a:p>
            <a:pPr marL="31115">
              <a:lnSpc>
                <a:spcPct val="100000"/>
              </a:lnSpc>
              <a:spcBef>
                <a:spcPts val="110"/>
              </a:spcBef>
            </a:pPr>
            <a:r>
              <a:rPr spc="75" dirty="0"/>
              <a:t>Obtained</a:t>
            </a:r>
            <a:r>
              <a:rPr spc="40" dirty="0"/>
              <a:t> </a:t>
            </a:r>
            <a:r>
              <a:rPr dirty="0"/>
              <a:t>Detailed</a:t>
            </a:r>
            <a:r>
              <a:rPr spc="35" dirty="0"/>
              <a:t> </a:t>
            </a:r>
            <a:r>
              <a:rPr spc="105" dirty="0"/>
              <a:t>Proposal</a:t>
            </a:r>
          </a:p>
        </p:txBody>
      </p:sp>
      <p:grpSp>
        <p:nvGrpSpPr>
          <p:cNvPr id="6" name="object 6"/>
          <p:cNvGrpSpPr/>
          <p:nvPr/>
        </p:nvGrpSpPr>
        <p:grpSpPr>
          <a:xfrm>
            <a:off x="657682" y="1758569"/>
            <a:ext cx="3061970" cy="2016760"/>
            <a:chOff x="657682" y="1758569"/>
            <a:chExt cx="3061970" cy="2016760"/>
          </a:xfrm>
        </p:grpSpPr>
        <p:sp>
          <p:nvSpPr>
            <p:cNvPr id="7" name="object 7"/>
            <p:cNvSpPr/>
            <p:nvPr/>
          </p:nvSpPr>
          <p:spPr>
            <a:xfrm>
              <a:off x="661492" y="1762379"/>
              <a:ext cx="3054350" cy="2009139"/>
            </a:xfrm>
            <a:custGeom>
              <a:avLst/>
              <a:gdLst/>
              <a:ahLst/>
              <a:cxnLst/>
              <a:rect l="l" t="t" r="r" b="b"/>
              <a:pathLst>
                <a:path w="3054350" h="2009139">
                  <a:moveTo>
                    <a:pt x="2974644" y="0"/>
                  </a:moveTo>
                  <a:lnTo>
                    <a:pt x="79400" y="0"/>
                  </a:lnTo>
                  <a:lnTo>
                    <a:pt x="48493" y="6242"/>
                  </a:lnTo>
                  <a:lnTo>
                    <a:pt x="23255" y="23272"/>
                  </a:lnTo>
                  <a:lnTo>
                    <a:pt x="6239" y="48541"/>
                  </a:lnTo>
                  <a:lnTo>
                    <a:pt x="0" y="79501"/>
                  </a:lnTo>
                  <a:lnTo>
                    <a:pt x="0" y="1929765"/>
                  </a:lnTo>
                  <a:lnTo>
                    <a:pt x="6239" y="1960651"/>
                  </a:lnTo>
                  <a:lnTo>
                    <a:pt x="23255" y="1985883"/>
                  </a:lnTo>
                  <a:lnTo>
                    <a:pt x="48493" y="2002899"/>
                  </a:lnTo>
                  <a:lnTo>
                    <a:pt x="79400" y="2009140"/>
                  </a:lnTo>
                  <a:lnTo>
                    <a:pt x="2974644" y="2009140"/>
                  </a:lnTo>
                  <a:lnTo>
                    <a:pt x="3005531" y="2002899"/>
                  </a:lnTo>
                  <a:lnTo>
                    <a:pt x="3030762" y="1985883"/>
                  </a:lnTo>
                  <a:lnTo>
                    <a:pt x="3047778" y="1960651"/>
                  </a:lnTo>
                  <a:lnTo>
                    <a:pt x="3054019" y="1929765"/>
                  </a:lnTo>
                  <a:lnTo>
                    <a:pt x="3054019" y="79501"/>
                  </a:lnTo>
                  <a:lnTo>
                    <a:pt x="3047778" y="48541"/>
                  </a:lnTo>
                  <a:lnTo>
                    <a:pt x="3030762" y="23272"/>
                  </a:lnTo>
                  <a:lnTo>
                    <a:pt x="3005531" y="6242"/>
                  </a:lnTo>
                  <a:lnTo>
                    <a:pt x="2974644" y="0"/>
                  </a:lnTo>
                  <a:close/>
                </a:path>
              </a:pathLst>
            </a:custGeom>
            <a:solidFill>
              <a:srgbClr val="E0E0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61492" y="1762379"/>
              <a:ext cx="3054350" cy="2009139"/>
            </a:xfrm>
            <a:custGeom>
              <a:avLst/>
              <a:gdLst/>
              <a:ahLst/>
              <a:cxnLst/>
              <a:rect l="l" t="t" r="r" b="b"/>
              <a:pathLst>
                <a:path w="3054350" h="2009139">
                  <a:moveTo>
                    <a:pt x="0" y="79501"/>
                  </a:moveTo>
                  <a:lnTo>
                    <a:pt x="6239" y="48541"/>
                  </a:lnTo>
                  <a:lnTo>
                    <a:pt x="23255" y="23272"/>
                  </a:lnTo>
                  <a:lnTo>
                    <a:pt x="48493" y="6242"/>
                  </a:lnTo>
                  <a:lnTo>
                    <a:pt x="79400" y="0"/>
                  </a:lnTo>
                  <a:lnTo>
                    <a:pt x="2974644" y="0"/>
                  </a:lnTo>
                  <a:lnTo>
                    <a:pt x="3005531" y="6242"/>
                  </a:lnTo>
                  <a:lnTo>
                    <a:pt x="3030762" y="23272"/>
                  </a:lnTo>
                  <a:lnTo>
                    <a:pt x="3047778" y="48541"/>
                  </a:lnTo>
                  <a:lnTo>
                    <a:pt x="3054019" y="79501"/>
                  </a:lnTo>
                  <a:lnTo>
                    <a:pt x="3054019" y="1929765"/>
                  </a:lnTo>
                  <a:lnTo>
                    <a:pt x="3047778" y="1960651"/>
                  </a:lnTo>
                  <a:lnTo>
                    <a:pt x="3030762" y="1985883"/>
                  </a:lnTo>
                  <a:lnTo>
                    <a:pt x="3005531" y="2002899"/>
                  </a:lnTo>
                  <a:lnTo>
                    <a:pt x="2974644" y="2009140"/>
                  </a:lnTo>
                  <a:lnTo>
                    <a:pt x="79400" y="2009140"/>
                  </a:lnTo>
                  <a:lnTo>
                    <a:pt x="48493" y="2002899"/>
                  </a:lnTo>
                  <a:lnTo>
                    <a:pt x="23255" y="1985883"/>
                  </a:lnTo>
                  <a:lnTo>
                    <a:pt x="6239" y="1960651"/>
                  </a:lnTo>
                  <a:lnTo>
                    <a:pt x="0" y="1929765"/>
                  </a:lnTo>
                  <a:lnTo>
                    <a:pt x="0" y="79501"/>
                  </a:lnTo>
                  <a:close/>
                </a:path>
              </a:pathLst>
            </a:custGeom>
            <a:ln w="7620">
              <a:solidFill>
                <a:srgbClr val="C6C6D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844397" y="1860296"/>
            <a:ext cx="2442845" cy="17030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100"/>
              </a:spcBef>
            </a:pPr>
            <a:r>
              <a:rPr sz="2400" spc="155" dirty="0">
                <a:solidFill>
                  <a:srgbClr val="3B3939"/>
                </a:solidFill>
                <a:latin typeface="Trebuchet MS"/>
                <a:cs typeface="Trebuchet MS"/>
              </a:rPr>
              <a:t>Scope</a:t>
            </a:r>
            <a:r>
              <a:rPr sz="2400" spc="-100" dirty="0">
                <a:solidFill>
                  <a:srgbClr val="3B3939"/>
                </a:solidFill>
                <a:latin typeface="Trebuchet MS"/>
                <a:cs typeface="Trebuchet MS"/>
              </a:rPr>
              <a:t> </a:t>
            </a:r>
            <a:r>
              <a:rPr sz="2400" dirty="0">
                <a:solidFill>
                  <a:srgbClr val="3B3939"/>
                </a:solidFill>
                <a:latin typeface="Trebuchet MS"/>
                <a:cs typeface="Trebuchet MS"/>
              </a:rPr>
              <a:t>of</a:t>
            </a:r>
            <a:r>
              <a:rPr sz="2400" spc="-110" dirty="0">
                <a:solidFill>
                  <a:srgbClr val="3B3939"/>
                </a:solidFill>
                <a:latin typeface="Trebuchet MS"/>
                <a:cs typeface="Trebuchet MS"/>
              </a:rPr>
              <a:t> </a:t>
            </a:r>
            <a:r>
              <a:rPr sz="2400" spc="114" dirty="0">
                <a:solidFill>
                  <a:srgbClr val="3B3939"/>
                </a:solidFill>
                <a:latin typeface="Trebuchet MS"/>
                <a:cs typeface="Trebuchet MS"/>
              </a:rPr>
              <a:t>Work</a:t>
            </a:r>
            <a:endParaRPr sz="2400" dirty="0">
              <a:latin typeface="Trebuchet MS"/>
              <a:cs typeface="Trebuchet MS"/>
            </a:endParaRPr>
          </a:p>
          <a:p>
            <a:pPr marL="12700" marR="5080" algn="just">
              <a:lnSpc>
                <a:spcPct val="125000"/>
              </a:lnSpc>
              <a:spcBef>
                <a:spcPts val="730"/>
              </a:spcBef>
            </a:pP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Clearly</a:t>
            </a:r>
            <a:r>
              <a:rPr sz="1600" spc="-5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define</a:t>
            </a:r>
            <a:r>
              <a:rPr sz="1600" spc="-2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the</a:t>
            </a:r>
            <a:r>
              <a:rPr sz="1600" spc="-6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specific systems,</a:t>
            </a:r>
            <a:r>
              <a:rPr sz="1600" spc="-8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applications,</a:t>
            </a:r>
            <a:r>
              <a:rPr sz="1600" spc="-2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25" dirty="0">
                <a:solidFill>
                  <a:srgbClr val="3B3939"/>
                </a:solidFill>
                <a:latin typeface="Roboto"/>
                <a:cs typeface="Roboto"/>
              </a:rPr>
              <a:t>and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network</a:t>
            </a:r>
            <a:r>
              <a:rPr sz="1600" spc="-5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components</a:t>
            </a:r>
            <a:r>
              <a:rPr sz="1600" spc="-3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to</a:t>
            </a:r>
            <a:r>
              <a:rPr sz="1600" spc="-6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25" dirty="0">
                <a:solidFill>
                  <a:srgbClr val="3B3939"/>
                </a:solidFill>
                <a:latin typeface="Roboto"/>
                <a:cs typeface="Roboto"/>
              </a:rPr>
              <a:t>be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tested.</a:t>
            </a:r>
            <a:endParaRPr sz="1600" dirty="0">
              <a:latin typeface="Roboto"/>
              <a:cs typeface="Roboto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3900804" y="1758569"/>
            <a:ext cx="3061970" cy="2016760"/>
            <a:chOff x="3900804" y="1758569"/>
            <a:chExt cx="3061970" cy="2016760"/>
          </a:xfrm>
        </p:grpSpPr>
        <p:sp>
          <p:nvSpPr>
            <p:cNvPr id="11" name="object 11"/>
            <p:cNvSpPr/>
            <p:nvPr/>
          </p:nvSpPr>
          <p:spPr>
            <a:xfrm>
              <a:off x="3904614" y="1762379"/>
              <a:ext cx="3054350" cy="2009139"/>
            </a:xfrm>
            <a:custGeom>
              <a:avLst/>
              <a:gdLst/>
              <a:ahLst/>
              <a:cxnLst/>
              <a:rect l="l" t="t" r="r" b="b"/>
              <a:pathLst>
                <a:path w="3054350" h="2009139">
                  <a:moveTo>
                    <a:pt x="2974593" y="0"/>
                  </a:moveTo>
                  <a:lnTo>
                    <a:pt x="79375" y="0"/>
                  </a:lnTo>
                  <a:lnTo>
                    <a:pt x="48434" y="6242"/>
                  </a:lnTo>
                  <a:lnTo>
                    <a:pt x="23209" y="23272"/>
                  </a:lnTo>
                  <a:lnTo>
                    <a:pt x="6223" y="48541"/>
                  </a:lnTo>
                  <a:lnTo>
                    <a:pt x="0" y="79501"/>
                  </a:lnTo>
                  <a:lnTo>
                    <a:pt x="0" y="1929765"/>
                  </a:lnTo>
                  <a:lnTo>
                    <a:pt x="6223" y="1960651"/>
                  </a:lnTo>
                  <a:lnTo>
                    <a:pt x="23209" y="1985883"/>
                  </a:lnTo>
                  <a:lnTo>
                    <a:pt x="48434" y="2002899"/>
                  </a:lnTo>
                  <a:lnTo>
                    <a:pt x="79375" y="2009140"/>
                  </a:lnTo>
                  <a:lnTo>
                    <a:pt x="2974593" y="2009140"/>
                  </a:lnTo>
                  <a:lnTo>
                    <a:pt x="3005480" y="2002899"/>
                  </a:lnTo>
                  <a:lnTo>
                    <a:pt x="3030712" y="1985883"/>
                  </a:lnTo>
                  <a:lnTo>
                    <a:pt x="3047728" y="1960651"/>
                  </a:lnTo>
                  <a:lnTo>
                    <a:pt x="3053968" y="1929765"/>
                  </a:lnTo>
                  <a:lnTo>
                    <a:pt x="3053968" y="79501"/>
                  </a:lnTo>
                  <a:lnTo>
                    <a:pt x="3047728" y="48541"/>
                  </a:lnTo>
                  <a:lnTo>
                    <a:pt x="3030712" y="23272"/>
                  </a:lnTo>
                  <a:lnTo>
                    <a:pt x="3005480" y="6242"/>
                  </a:lnTo>
                  <a:lnTo>
                    <a:pt x="2974593" y="0"/>
                  </a:lnTo>
                  <a:close/>
                </a:path>
              </a:pathLst>
            </a:custGeom>
            <a:solidFill>
              <a:srgbClr val="E0E0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904614" y="1762379"/>
              <a:ext cx="3054350" cy="2009139"/>
            </a:xfrm>
            <a:custGeom>
              <a:avLst/>
              <a:gdLst/>
              <a:ahLst/>
              <a:cxnLst/>
              <a:rect l="l" t="t" r="r" b="b"/>
              <a:pathLst>
                <a:path w="3054350" h="2009139">
                  <a:moveTo>
                    <a:pt x="0" y="79501"/>
                  </a:moveTo>
                  <a:lnTo>
                    <a:pt x="6223" y="48541"/>
                  </a:lnTo>
                  <a:lnTo>
                    <a:pt x="23209" y="23272"/>
                  </a:lnTo>
                  <a:lnTo>
                    <a:pt x="48434" y="6242"/>
                  </a:lnTo>
                  <a:lnTo>
                    <a:pt x="79375" y="0"/>
                  </a:lnTo>
                  <a:lnTo>
                    <a:pt x="2974593" y="0"/>
                  </a:lnTo>
                  <a:lnTo>
                    <a:pt x="3005480" y="6242"/>
                  </a:lnTo>
                  <a:lnTo>
                    <a:pt x="3030712" y="23272"/>
                  </a:lnTo>
                  <a:lnTo>
                    <a:pt x="3047728" y="48541"/>
                  </a:lnTo>
                  <a:lnTo>
                    <a:pt x="3053968" y="79501"/>
                  </a:lnTo>
                  <a:lnTo>
                    <a:pt x="3053968" y="1929765"/>
                  </a:lnTo>
                  <a:lnTo>
                    <a:pt x="3047728" y="1960651"/>
                  </a:lnTo>
                  <a:lnTo>
                    <a:pt x="3030712" y="1985883"/>
                  </a:lnTo>
                  <a:lnTo>
                    <a:pt x="3005480" y="2002899"/>
                  </a:lnTo>
                  <a:lnTo>
                    <a:pt x="2974593" y="2009140"/>
                  </a:lnTo>
                  <a:lnTo>
                    <a:pt x="79375" y="2009140"/>
                  </a:lnTo>
                  <a:lnTo>
                    <a:pt x="48434" y="2002899"/>
                  </a:lnTo>
                  <a:lnTo>
                    <a:pt x="23209" y="1985883"/>
                  </a:lnTo>
                  <a:lnTo>
                    <a:pt x="6223" y="1960651"/>
                  </a:lnTo>
                  <a:lnTo>
                    <a:pt x="0" y="1929765"/>
                  </a:lnTo>
                  <a:lnTo>
                    <a:pt x="0" y="79501"/>
                  </a:lnTo>
                  <a:close/>
                </a:path>
              </a:pathLst>
            </a:custGeom>
            <a:ln w="7620">
              <a:solidFill>
                <a:srgbClr val="C6C6D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4087748" y="1860296"/>
            <a:ext cx="2632075" cy="1701164"/>
          </a:xfrm>
          <a:prstGeom prst="rect">
            <a:avLst/>
          </a:prstGeom>
        </p:spPr>
        <p:txBody>
          <a:bodyPr vert="horz" wrap="square" lIns="0" tIns="86995" rIns="0" bIns="0" rtlCol="0">
            <a:spAutoFit/>
          </a:bodyPr>
          <a:lstStyle/>
          <a:p>
            <a:pPr marL="12700" marR="488315">
              <a:lnSpc>
                <a:spcPct val="79600"/>
              </a:lnSpc>
              <a:spcBef>
                <a:spcPts val="685"/>
              </a:spcBef>
            </a:pPr>
            <a:r>
              <a:rPr sz="2400" spc="45" dirty="0">
                <a:solidFill>
                  <a:srgbClr val="3B3939"/>
                </a:solidFill>
                <a:latin typeface="Trebuchet MS"/>
                <a:cs typeface="Trebuchet MS"/>
              </a:rPr>
              <a:t>Testing </a:t>
            </a:r>
            <a:r>
              <a:rPr sz="2400" spc="80" dirty="0">
                <a:solidFill>
                  <a:srgbClr val="3B3939"/>
                </a:solidFill>
                <a:latin typeface="Trebuchet MS"/>
                <a:cs typeface="Trebuchet MS"/>
              </a:rPr>
              <a:t>Methodologies</a:t>
            </a:r>
            <a:endParaRPr sz="2400" dirty="0">
              <a:latin typeface="Trebuchet MS"/>
              <a:cs typeface="Trebuchet MS"/>
            </a:endParaRPr>
          </a:p>
          <a:p>
            <a:pPr marL="12700" marR="5080">
              <a:lnSpc>
                <a:spcPct val="125000"/>
              </a:lnSpc>
              <a:spcBef>
                <a:spcPts val="819"/>
              </a:spcBef>
            </a:pP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Describe</a:t>
            </a:r>
            <a:r>
              <a:rPr sz="1600" spc="-7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the</a:t>
            </a:r>
            <a:r>
              <a:rPr sz="1600" spc="-6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techniques</a:t>
            </a:r>
            <a:r>
              <a:rPr sz="1600" spc="-3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25" dirty="0">
                <a:solidFill>
                  <a:srgbClr val="3B3939"/>
                </a:solidFill>
                <a:latin typeface="Roboto"/>
                <a:cs typeface="Roboto"/>
              </a:rPr>
              <a:t>and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tools</a:t>
            </a:r>
            <a:r>
              <a:rPr sz="1600" spc="-6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that</a:t>
            </a:r>
            <a:r>
              <a:rPr sz="1600" spc="-4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will</a:t>
            </a:r>
            <a:r>
              <a:rPr sz="1600" spc="-6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be</a:t>
            </a:r>
            <a:r>
              <a:rPr sz="1600" spc="-6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used</a:t>
            </a:r>
            <a:r>
              <a:rPr sz="1600" spc="-6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25" dirty="0">
                <a:solidFill>
                  <a:srgbClr val="3B3939"/>
                </a:solidFill>
                <a:latin typeface="Roboto"/>
                <a:cs typeface="Roboto"/>
              </a:rPr>
              <a:t>to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conduct</a:t>
            </a:r>
            <a:r>
              <a:rPr sz="1600" spc="-5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the</a:t>
            </a:r>
            <a:r>
              <a:rPr sz="1600" spc="-8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penetration</a:t>
            </a:r>
            <a:r>
              <a:rPr sz="1600" spc="-6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20" dirty="0">
                <a:solidFill>
                  <a:srgbClr val="3B3939"/>
                </a:solidFill>
                <a:latin typeface="Roboto"/>
                <a:cs typeface="Roboto"/>
              </a:rPr>
              <a:t>test.</a:t>
            </a:r>
            <a:endParaRPr sz="1600" dirty="0">
              <a:latin typeface="Roboto"/>
              <a:cs typeface="Roboto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657682" y="3956684"/>
            <a:ext cx="3061970" cy="2016760"/>
            <a:chOff x="657682" y="3956684"/>
            <a:chExt cx="3061970" cy="2016760"/>
          </a:xfrm>
        </p:grpSpPr>
        <p:sp>
          <p:nvSpPr>
            <p:cNvPr id="15" name="object 15"/>
            <p:cNvSpPr/>
            <p:nvPr/>
          </p:nvSpPr>
          <p:spPr>
            <a:xfrm>
              <a:off x="661492" y="3960494"/>
              <a:ext cx="3054350" cy="2009139"/>
            </a:xfrm>
            <a:custGeom>
              <a:avLst/>
              <a:gdLst/>
              <a:ahLst/>
              <a:cxnLst/>
              <a:rect l="l" t="t" r="r" b="b"/>
              <a:pathLst>
                <a:path w="3054350" h="2009139">
                  <a:moveTo>
                    <a:pt x="2974644" y="0"/>
                  </a:moveTo>
                  <a:lnTo>
                    <a:pt x="79400" y="0"/>
                  </a:lnTo>
                  <a:lnTo>
                    <a:pt x="48493" y="6240"/>
                  </a:lnTo>
                  <a:lnTo>
                    <a:pt x="23255" y="23256"/>
                  </a:lnTo>
                  <a:lnTo>
                    <a:pt x="6239" y="48488"/>
                  </a:lnTo>
                  <a:lnTo>
                    <a:pt x="0" y="79374"/>
                  </a:lnTo>
                  <a:lnTo>
                    <a:pt x="0" y="1929701"/>
                  </a:lnTo>
                  <a:lnTo>
                    <a:pt x="6239" y="1960608"/>
                  </a:lnTo>
                  <a:lnTo>
                    <a:pt x="23255" y="1985846"/>
                  </a:lnTo>
                  <a:lnTo>
                    <a:pt x="48493" y="2002862"/>
                  </a:lnTo>
                  <a:lnTo>
                    <a:pt x="79400" y="2009101"/>
                  </a:lnTo>
                  <a:lnTo>
                    <a:pt x="2974644" y="2009101"/>
                  </a:lnTo>
                  <a:lnTo>
                    <a:pt x="3005531" y="2002862"/>
                  </a:lnTo>
                  <a:lnTo>
                    <a:pt x="3030762" y="1985846"/>
                  </a:lnTo>
                  <a:lnTo>
                    <a:pt x="3047778" y="1960608"/>
                  </a:lnTo>
                  <a:lnTo>
                    <a:pt x="3054019" y="1929701"/>
                  </a:lnTo>
                  <a:lnTo>
                    <a:pt x="3054019" y="79374"/>
                  </a:lnTo>
                  <a:lnTo>
                    <a:pt x="3047778" y="48488"/>
                  </a:lnTo>
                  <a:lnTo>
                    <a:pt x="3030762" y="23256"/>
                  </a:lnTo>
                  <a:lnTo>
                    <a:pt x="3005531" y="6240"/>
                  </a:lnTo>
                  <a:lnTo>
                    <a:pt x="2974644" y="0"/>
                  </a:lnTo>
                  <a:close/>
                </a:path>
              </a:pathLst>
            </a:custGeom>
            <a:solidFill>
              <a:srgbClr val="E0E0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661492" y="3960494"/>
              <a:ext cx="3054350" cy="2009139"/>
            </a:xfrm>
            <a:custGeom>
              <a:avLst/>
              <a:gdLst/>
              <a:ahLst/>
              <a:cxnLst/>
              <a:rect l="l" t="t" r="r" b="b"/>
              <a:pathLst>
                <a:path w="3054350" h="2009139">
                  <a:moveTo>
                    <a:pt x="0" y="79374"/>
                  </a:moveTo>
                  <a:lnTo>
                    <a:pt x="6239" y="48488"/>
                  </a:lnTo>
                  <a:lnTo>
                    <a:pt x="23255" y="23256"/>
                  </a:lnTo>
                  <a:lnTo>
                    <a:pt x="48493" y="6240"/>
                  </a:lnTo>
                  <a:lnTo>
                    <a:pt x="79400" y="0"/>
                  </a:lnTo>
                  <a:lnTo>
                    <a:pt x="2974644" y="0"/>
                  </a:lnTo>
                  <a:lnTo>
                    <a:pt x="3005531" y="6240"/>
                  </a:lnTo>
                  <a:lnTo>
                    <a:pt x="3030762" y="23256"/>
                  </a:lnTo>
                  <a:lnTo>
                    <a:pt x="3047778" y="48488"/>
                  </a:lnTo>
                  <a:lnTo>
                    <a:pt x="3054019" y="79374"/>
                  </a:lnTo>
                  <a:lnTo>
                    <a:pt x="3054019" y="1929701"/>
                  </a:lnTo>
                  <a:lnTo>
                    <a:pt x="3047778" y="1960608"/>
                  </a:lnTo>
                  <a:lnTo>
                    <a:pt x="3030762" y="1985846"/>
                  </a:lnTo>
                  <a:lnTo>
                    <a:pt x="3005531" y="2002862"/>
                  </a:lnTo>
                  <a:lnTo>
                    <a:pt x="2974644" y="2009101"/>
                  </a:lnTo>
                  <a:lnTo>
                    <a:pt x="79400" y="2009101"/>
                  </a:lnTo>
                  <a:lnTo>
                    <a:pt x="48493" y="2002862"/>
                  </a:lnTo>
                  <a:lnTo>
                    <a:pt x="23255" y="1985846"/>
                  </a:lnTo>
                  <a:lnTo>
                    <a:pt x="6239" y="1960608"/>
                  </a:lnTo>
                  <a:lnTo>
                    <a:pt x="0" y="1929701"/>
                  </a:lnTo>
                  <a:lnTo>
                    <a:pt x="0" y="79374"/>
                  </a:lnTo>
                  <a:close/>
                </a:path>
              </a:pathLst>
            </a:custGeom>
            <a:ln w="7620">
              <a:solidFill>
                <a:srgbClr val="C6C6D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844397" y="4058792"/>
            <a:ext cx="2012950" cy="17030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rgbClr val="3B3939"/>
                </a:solidFill>
                <a:latin typeface="Trebuchet MS"/>
                <a:cs typeface="Trebuchet MS"/>
              </a:rPr>
              <a:t>Deliverables</a:t>
            </a:r>
            <a:endParaRPr sz="2400" dirty="0">
              <a:latin typeface="Trebuchet MS"/>
              <a:cs typeface="Trebuchet MS"/>
            </a:endParaRPr>
          </a:p>
          <a:p>
            <a:pPr marL="12700" marR="5080">
              <a:lnSpc>
                <a:spcPct val="125000"/>
              </a:lnSpc>
              <a:spcBef>
                <a:spcPts val="730"/>
              </a:spcBef>
            </a:pP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Outline</a:t>
            </a:r>
            <a:r>
              <a:rPr sz="1600" spc="-5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the</a:t>
            </a:r>
            <a:r>
              <a:rPr sz="1600" spc="-5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expected deliverables,</a:t>
            </a:r>
            <a:r>
              <a:rPr sz="1600" spc="-7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20" dirty="0">
                <a:solidFill>
                  <a:srgbClr val="3B3939"/>
                </a:solidFill>
                <a:latin typeface="Roboto"/>
                <a:cs typeface="Roboto"/>
              </a:rPr>
              <a:t>including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reports,</a:t>
            </a:r>
            <a:r>
              <a:rPr sz="1600" spc="-8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findings,</a:t>
            </a:r>
            <a:r>
              <a:rPr sz="1600" spc="-3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25" dirty="0">
                <a:solidFill>
                  <a:srgbClr val="3B3939"/>
                </a:solidFill>
                <a:latin typeface="Roboto"/>
                <a:cs typeface="Roboto"/>
              </a:rPr>
              <a:t>and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recommendations.</a:t>
            </a:r>
            <a:endParaRPr sz="1600" dirty="0">
              <a:latin typeface="Roboto"/>
              <a:cs typeface="Roboto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3900804" y="3956684"/>
            <a:ext cx="3061970" cy="2016760"/>
            <a:chOff x="3900804" y="3956684"/>
            <a:chExt cx="3061970" cy="2016760"/>
          </a:xfrm>
        </p:grpSpPr>
        <p:sp>
          <p:nvSpPr>
            <p:cNvPr id="19" name="object 19"/>
            <p:cNvSpPr/>
            <p:nvPr/>
          </p:nvSpPr>
          <p:spPr>
            <a:xfrm>
              <a:off x="3904614" y="3960494"/>
              <a:ext cx="3054350" cy="2009139"/>
            </a:xfrm>
            <a:custGeom>
              <a:avLst/>
              <a:gdLst/>
              <a:ahLst/>
              <a:cxnLst/>
              <a:rect l="l" t="t" r="r" b="b"/>
              <a:pathLst>
                <a:path w="3054350" h="2009139">
                  <a:moveTo>
                    <a:pt x="2974593" y="0"/>
                  </a:moveTo>
                  <a:lnTo>
                    <a:pt x="79375" y="0"/>
                  </a:lnTo>
                  <a:lnTo>
                    <a:pt x="48434" y="6240"/>
                  </a:lnTo>
                  <a:lnTo>
                    <a:pt x="23209" y="23256"/>
                  </a:lnTo>
                  <a:lnTo>
                    <a:pt x="6223" y="48488"/>
                  </a:lnTo>
                  <a:lnTo>
                    <a:pt x="0" y="79374"/>
                  </a:lnTo>
                  <a:lnTo>
                    <a:pt x="0" y="1929701"/>
                  </a:lnTo>
                  <a:lnTo>
                    <a:pt x="6223" y="1960608"/>
                  </a:lnTo>
                  <a:lnTo>
                    <a:pt x="23209" y="1985846"/>
                  </a:lnTo>
                  <a:lnTo>
                    <a:pt x="48434" y="2002862"/>
                  </a:lnTo>
                  <a:lnTo>
                    <a:pt x="79375" y="2009101"/>
                  </a:lnTo>
                  <a:lnTo>
                    <a:pt x="2974593" y="2009101"/>
                  </a:lnTo>
                  <a:lnTo>
                    <a:pt x="3005480" y="2002862"/>
                  </a:lnTo>
                  <a:lnTo>
                    <a:pt x="3030712" y="1985846"/>
                  </a:lnTo>
                  <a:lnTo>
                    <a:pt x="3047728" y="1960608"/>
                  </a:lnTo>
                  <a:lnTo>
                    <a:pt x="3053968" y="1929701"/>
                  </a:lnTo>
                  <a:lnTo>
                    <a:pt x="3053968" y="79374"/>
                  </a:lnTo>
                  <a:lnTo>
                    <a:pt x="3047728" y="48488"/>
                  </a:lnTo>
                  <a:lnTo>
                    <a:pt x="3030712" y="23256"/>
                  </a:lnTo>
                  <a:lnTo>
                    <a:pt x="3005480" y="6240"/>
                  </a:lnTo>
                  <a:lnTo>
                    <a:pt x="2974593" y="0"/>
                  </a:lnTo>
                  <a:close/>
                </a:path>
              </a:pathLst>
            </a:custGeom>
            <a:solidFill>
              <a:srgbClr val="E0E0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3904614" y="3960494"/>
              <a:ext cx="3054350" cy="2009139"/>
            </a:xfrm>
            <a:custGeom>
              <a:avLst/>
              <a:gdLst/>
              <a:ahLst/>
              <a:cxnLst/>
              <a:rect l="l" t="t" r="r" b="b"/>
              <a:pathLst>
                <a:path w="3054350" h="2009139">
                  <a:moveTo>
                    <a:pt x="0" y="79374"/>
                  </a:moveTo>
                  <a:lnTo>
                    <a:pt x="6223" y="48488"/>
                  </a:lnTo>
                  <a:lnTo>
                    <a:pt x="23209" y="23256"/>
                  </a:lnTo>
                  <a:lnTo>
                    <a:pt x="48434" y="6240"/>
                  </a:lnTo>
                  <a:lnTo>
                    <a:pt x="79375" y="0"/>
                  </a:lnTo>
                  <a:lnTo>
                    <a:pt x="2974593" y="0"/>
                  </a:lnTo>
                  <a:lnTo>
                    <a:pt x="3005480" y="6240"/>
                  </a:lnTo>
                  <a:lnTo>
                    <a:pt x="3030712" y="23256"/>
                  </a:lnTo>
                  <a:lnTo>
                    <a:pt x="3047728" y="48488"/>
                  </a:lnTo>
                  <a:lnTo>
                    <a:pt x="3053968" y="79374"/>
                  </a:lnTo>
                  <a:lnTo>
                    <a:pt x="3053968" y="1929701"/>
                  </a:lnTo>
                  <a:lnTo>
                    <a:pt x="3047728" y="1960608"/>
                  </a:lnTo>
                  <a:lnTo>
                    <a:pt x="3030712" y="1985846"/>
                  </a:lnTo>
                  <a:lnTo>
                    <a:pt x="3005480" y="2002862"/>
                  </a:lnTo>
                  <a:lnTo>
                    <a:pt x="2974593" y="2009101"/>
                  </a:lnTo>
                  <a:lnTo>
                    <a:pt x="79375" y="2009101"/>
                  </a:lnTo>
                  <a:lnTo>
                    <a:pt x="48434" y="2002862"/>
                  </a:lnTo>
                  <a:lnTo>
                    <a:pt x="23209" y="1985846"/>
                  </a:lnTo>
                  <a:lnTo>
                    <a:pt x="6223" y="1960608"/>
                  </a:lnTo>
                  <a:lnTo>
                    <a:pt x="0" y="1929701"/>
                  </a:lnTo>
                  <a:lnTo>
                    <a:pt x="0" y="79374"/>
                  </a:lnTo>
                  <a:close/>
                </a:path>
              </a:pathLst>
            </a:custGeom>
            <a:ln w="7620">
              <a:solidFill>
                <a:srgbClr val="C6C6D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4087748" y="4070984"/>
            <a:ext cx="2851150" cy="13862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300" dirty="0">
                <a:solidFill>
                  <a:srgbClr val="3B3939"/>
                </a:solidFill>
                <a:latin typeface="Trebuchet MS"/>
                <a:cs typeface="Trebuchet MS"/>
              </a:rPr>
              <a:t>Timeline</a:t>
            </a:r>
            <a:r>
              <a:rPr sz="2300" spc="-40" dirty="0">
                <a:solidFill>
                  <a:srgbClr val="3B3939"/>
                </a:solidFill>
                <a:latin typeface="Trebuchet MS"/>
                <a:cs typeface="Trebuchet MS"/>
              </a:rPr>
              <a:t> </a:t>
            </a:r>
            <a:r>
              <a:rPr sz="2300" spc="85" dirty="0">
                <a:solidFill>
                  <a:srgbClr val="3B3939"/>
                </a:solidFill>
                <a:latin typeface="Trebuchet MS"/>
                <a:cs typeface="Trebuchet MS"/>
              </a:rPr>
              <a:t>and</a:t>
            </a:r>
            <a:r>
              <a:rPr sz="2300" spc="-35" dirty="0">
                <a:solidFill>
                  <a:srgbClr val="3B3939"/>
                </a:solidFill>
                <a:latin typeface="Trebuchet MS"/>
                <a:cs typeface="Trebuchet MS"/>
              </a:rPr>
              <a:t> </a:t>
            </a:r>
            <a:r>
              <a:rPr sz="2300" spc="105" dirty="0">
                <a:solidFill>
                  <a:srgbClr val="3B3939"/>
                </a:solidFill>
                <a:latin typeface="Trebuchet MS"/>
                <a:cs typeface="Trebuchet MS"/>
              </a:rPr>
              <a:t>Budget</a:t>
            </a:r>
            <a:endParaRPr sz="2300" dirty="0">
              <a:latin typeface="Trebuchet MS"/>
              <a:cs typeface="Trebuchet MS"/>
            </a:endParaRPr>
          </a:p>
          <a:p>
            <a:pPr marL="12700" marR="195580">
              <a:lnSpc>
                <a:spcPct val="125000"/>
              </a:lnSpc>
              <a:spcBef>
                <a:spcPts val="755"/>
              </a:spcBef>
            </a:pP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Specify</a:t>
            </a:r>
            <a:r>
              <a:rPr sz="1600" spc="-4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the</a:t>
            </a:r>
            <a:r>
              <a:rPr sz="1600" spc="-5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timeframe</a:t>
            </a:r>
            <a:r>
              <a:rPr sz="1600" spc="-4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for</a:t>
            </a:r>
            <a:r>
              <a:rPr sz="1600" spc="-5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25" dirty="0">
                <a:solidFill>
                  <a:srgbClr val="3B3939"/>
                </a:solidFill>
                <a:latin typeface="Roboto"/>
                <a:cs typeface="Roboto"/>
              </a:rPr>
              <a:t>the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penetration</a:t>
            </a:r>
            <a:r>
              <a:rPr sz="1600" spc="-7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test</a:t>
            </a:r>
            <a:r>
              <a:rPr sz="1600" spc="-7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and</a:t>
            </a:r>
            <a:r>
              <a:rPr sz="1600" spc="-5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25" dirty="0">
                <a:solidFill>
                  <a:srgbClr val="3B3939"/>
                </a:solidFill>
                <a:latin typeface="Roboto"/>
                <a:cs typeface="Roboto"/>
              </a:rPr>
              <a:t>the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associated</a:t>
            </a:r>
            <a:r>
              <a:rPr sz="1600" spc="-5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20" dirty="0">
                <a:solidFill>
                  <a:srgbClr val="3B3939"/>
                </a:solidFill>
                <a:latin typeface="Roboto"/>
                <a:cs typeface="Roboto"/>
              </a:rPr>
              <a:t>cost.</a:t>
            </a:r>
            <a:endParaRPr sz="1600" dirty="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620000" y="-1"/>
            <a:ext cx="4572000" cy="6858000"/>
            <a:chOff x="7620000" y="-1"/>
            <a:chExt cx="4572000" cy="6858000"/>
          </a:xfrm>
        </p:grpSpPr>
        <p:pic>
          <p:nvPicPr>
            <p:cNvPr id="3" name="object 3">
              <a:hlinkClick r:id="rId3"/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731472" y="6495019"/>
              <a:ext cx="1371274" cy="28265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620000" y="-1"/>
              <a:ext cx="4572000" cy="6857999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82879" y="702944"/>
            <a:ext cx="3883660" cy="1067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4200"/>
              </a:lnSpc>
            </a:pPr>
            <a:r>
              <a:rPr sz="3300" spc="65" dirty="0"/>
              <a:t>Checklist</a:t>
            </a:r>
            <a:r>
              <a:rPr sz="3300" spc="-140" dirty="0"/>
              <a:t> </a:t>
            </a:r>
            <a:r>
              <a:rPr sz="3300" dirty="0"/>
              <a:t>of</a:t>
            </a:r>
            <a:r>
              <a:rPr sz="3300" spc="-110" dirty="0"/>
              <a:t> </a:t>
            </a:r>
            <a:r>
              <a:rPr sz="3300" spc="80" dirty="0"/>
              <a:t>Testing </a:t>
            </a:r>
            <a:r>
              <a:rPr sz="3300" spc="95" dirty="0"/>
              <a:t>Requirements</a:t>
            </a:r>
            <a:endParaRPr sz="3300" dirty="0"/>
          </a:p>
        </p:txBody>
      </p:sp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20801" y="2107235"/>
            <a:ext cx="374471" cy="298307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582879" y="2534539"/>
            <a:ext cx="74117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354704" algn="l"/>
              </a:tabLst>
            </a:pPr>
            <a:r>
              <a:rPr sz="2400" dirty="0">
                <a:solidFill>
                  <a:srgbClr val="3B3939"/>
                </a:solidFill>
                <a:latin typeface="Trebuchet MS"/>
                <a:cs typeface="Trebuchet MS"/>
              </a:rPr>
              <a:t>Vulnerability</a:t>
            </a:r>
            <a:r>
              <a:rPr sz="2400" spc="-125" dirty="0">
                <a:solidFill>
                  <a:srgbClr val="3B3939"/>
                </a:solidFill>
                <a:latin typeface="Trebuchet MS"/>
                <a:cs typeface="Trebuchet MS"/>
              </a:rPr>
              <a:t> </a:t>
            </a:r>
            <a:r>
              <a:rPr sz="2400" spc="85" dirty="0">
                <a:solidFill>
                  <a:srgbClr val="3B3939"/>
                </a:solidFill>
                <a:latin typeface="Trebuchet MS"/>
                <a:cs typeface="Trebuchet MS"/>
              </a:rPr>
              <a:t>Scanning</a:t>
            </a:r>
            <a:r>
              <a:rPr sz="2400" dirty="0">
                <a:solidFill>
                  <a:srgbClr val="3B3939"/>
                </a:solidFill>
                <a:latin typeface="Trebuchet MS"/>
                <a:cs typeface="Trebuchet MS"/>
              </a:rPr>
              <a:t>	</a:t>
            </a:r>
            <a:r>
              <a:rPr sz="2400" spc="60" dirty="0">
                <a:solidFill>
                  <a:srgbClr val="3B3939"/>
                </a:solidFill>
                <a:latin typeface="Trebuchet MS"/>
                <a:cs typeface="Trebuchet MS"/>
              </a:rPr>
              <a:t>Network</a:t>
            </a:r>
            <a:r>
              <a:rPr sz="2400" spc="-40" dirty="0">
                <a:solidFill>
                  <a:srgbClr val="3B3939"/>
                </a:solidFill>
                <a:latin typeface="Trebuchet MS"/>
                <a:cs typeface="Trebuchet MS"/>
              </a:rPr>
              <a:t> </a:t>
            </a:r>
            <a:r>
              <a:rPr sz="2400" dirty="0">
                <a:solidFill>
                  <a:srgbClr val="3B3939"/>
                </a:solidFill>
                <a:latin typeface="Trebuchet MS"/>
                <a:cs typeface="Trebuchet MS"/>
              </a:rPr>
              <a:t>Penetration</a:t>
            </a:r>
            <a:r>
              <a:rPr sz="2400" spc="-35" dirty="0">
                <a:solidFill>
                  <a:srgbClr val="3B3939"/>
                </a:solidFill>
                <a:latin typeface="Trebuchet MS"/>
                <a:cs typeface="Trebuchet MS"/>
              </a:rPr>
              <a:t> </a:t>
            </a:r>
            <a:r>
              <a:rPr sz="2400" spc="40" dirty="0">
                <a:solidFill>
                  <a:srgbClr val="3B3939"/>
                </a:solidFill>
                <a:latin typeface="Trebuchet MS"/>
                <a:cs typeface="Trebuchet MS"/>
              </a:rPr>
              <a:t>Testing</a:t>
            </a:r>
            <a:endParaRPr sz="2400" dirty="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82879" y="2981096"/>
            <a:ext cx="3055620" cy="558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9400"/>
              </a:lnSpc>
              <a:spcBef>
                <a:spcPts val="100"/>
              </a:spcBef>
            </a:pP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Identify</a:t>
            </a:r>
            <a:r>
              <a:rPr sz="1600" spc="-2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potential</a:t>
            </a:r>
            <a:r>
              <a:rPr sz="1600" spc="-3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20" dirty="0">
                <a:solidFill>
                  <a:srgbClr val="3B3939"/>
                </a:solidFill>
                <a:latin typeface="Roboto"/>
                <a:cs typeface="Roboto"/>
              </a:rPr>
              <a:t>vulnerabilities</a:t>
            </a:r>
            <a:r>
              <a:rPr sz="1600" spc="-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25" dirty="0">
                <a:solidFill>
                  <a:srgbClr val="3B3939"/>
                </a:solidFill>
                <a:latin typeface="Roboto"/>
                <a:cs typeface="Roboto"/>
              </a:rPr>
              <a:t>in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systems</a:t>
            </a:r>
            <a:r>
              <a:rPr sz="1600" spc="-8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and</a:t>
            </a:r>
            <a:r>
              <a:rPr sz="1600" spc="-4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applications.</a:t>
            </a:r>
            <a:endParaRPr sz="1600" dirty="0">
              <a:latin typeface="Roboto"/>
              <a:cs typeface="Roboto"/>
            </a:endParaRPr>
          </a:p>
        </p:txBody>
      </p:sp>
      <p:pic>
        <p:nvPicPr>
          <p:cNvPr id="9" name="object 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937508" y="2094541"/>
            <a:ext cx="425246" cy="349083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3925315" y="2981096"/>
            <a:ext cx="2973070" cy="8255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9400"/>
              </a:lnSpc>
              <a:spcBef>
                <a:spcPts val="100"/>
              </a:spcBef>
            </a:pP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Assess</a:t>
            </a:r>
            <a:r>
              <a:rPr sz="1600" spc="-3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the</a:t>
            </a:r>
            <a:r>
              <a:rPr sz="1600" spc="-20" dirty="0">
                <a:solidFill>
                  <a:srgbClr val="3B3939"/>
                </a:solidFill>
                <a:latin typeface="Roboto"/>
                <a:cs typeface="Roboto"/>
              </a:rPr>
              <a:t> security</a:t>
            </a:r>
            <a:r>
              <a:rPr sz="1600" spc="-2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of</a:t>
            </a:r>
            <a:r>
              <a:rPr sz="1600" spc="-2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network infrastructure,</a:t>
            </a:r>
            <a:r>
              <a:rPr sz="1600" spc="-6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20" dirty="0">
                <a:solidFill>
                  <a:srgbClr val="3B3939"/>
                </a:solidFill>
                <a:latin typeface="Roboto"/>
                <a:cs typeface="Roboto"/>
              </a:rPr>
              <a:t>including</a:t>
            </a:r>
            <a:r>
              <a:rPr sz="1600" spc="-6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firewalls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and</a:t>
            </a:r>
            <a:r>
              <a:rPr sz="1600" spc="-5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20" dirty="0">
                <a:solidFill>
                  <a:srgbClr val="3B3939"/>
                </a:solidFill>
                <a:latin typeface="Roboto"/>
                <a:cs typeface="Roboto"/>
              </a:rPr>
              <a:t>intrusion</a:t>
            </a:r>
            <a:r>
              <a:rPr sz="1600" spc="-4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detection</a:t>
            </a:r>
            <a:r>
              <a:rPr sz="1600" spc="-6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systems.</a:t>
            </a:r>
            <a:endParaRPr sz="1600" dirty="0">
              <a:latin typeface="Roboto"/>
              <a:cs typeface="Roboto"/>
            </a:endParaRPr>
          </a:p>
        </p:txBody>
      </p:sp>
      <p:pic>
        <p:nvPicPr>
          <p:cNvPr id="11" name="object 1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95414" y="4365564"/>
            <a:ext cx="425246" cy="387164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582879" y="4825110"/>
            <a:ext cx="2969260" cy="1537970"/>
          </a:xfrm>
          <a:prstGeom prst="rect">
            <a:avLst/>
          </a:prstGeom>
        </p:spPr>
        <p:txBody>
          <a:bodyPr vert="horz" wrap="square" lIns="0" tIns="111760" rIns="0" bIns="0" rtlCol="0">
            <a:spAutoFit/>
          </a:bodyPr>
          <a:lstStyle/>
          <a:p>
            <a:pPr marL="12700" marR="5080">
              <a:lnSpc>
                <a:spcPct val="72900"/>
              </a:lnSpc>
              <a:spcBef>
                <a:spcPts val="880"/>
              </a:spcBef>
            </a:pPr>
            <a:r>
              <a:rPr sz="2400" spc="220" dirty="0">
                <a:solidFill>
                  <a:srgbClr val="3B3939"/>
                </a:solidFill>
                <a:latin typeface="Trebuchet MS"/>
                <a:cs typeface="Trebuchet MS"/>
              </a:rPr>
              <a:t>Web</a:t>
            </a:r>
            <a:r>
              <a:rPr sz="2400" spc="-110" dirty="0">
                <a:solidFill>
                  <a:srgbClr val="3B3939"/>
                </a:solidFill>
                <a:latin typeface="Trebuchet MS"/>
                <a:cs typeface="Trebuchet MS"/>
              </a:rPr>
              <a:t> </a:t>
            </a:r>
            <a:r>
              <a:rPr sz="2400" spc="-10" dirty="0">
                <a:solidFill>
                  <a:srgbClr val="3B3939"/>
                </a:solidFill>
                <a:latin typeface="Trebuchet MS"/>
                <a:cs typeface="Trebuchet MS"/>
              </a:rPr>
              <a:t>Application </a:t>
            </a:r>
            <a:r>
              <a:rPr sz="2400" dirty="0">
                <a:solidFill>
                  <a:srgbClr val="3B3939"/>
                </a:solidFill>
                <a:latin typeface="Trebuchet MS"/>
                <a:cs typeface="Trebuchet MS"/>
              </a:rPr>
              <a:t>Security</a:t>
            </a:r>
            <a:r>
              <a:rPr sz="2400" spc="185" dirty="0">
                <a:solidFill>
                  <a:srgbClr val="3B3939"/>
                </a:solidFill>
                <a:latin typeface="Trebuchet MS"/>
                <a:cs typeface="Trebuchet MS"/>
              </a:rPr>
              <a:t> </a:t>
            </a:r>
            <a:r>
              <a:rPr sz="2400" spc="105" dirty="0">
                <a:solidFill>
                  <a:srgbClr val="3B3939"/>
                </a:solidFill>
                <a:latin typeface="Trebuchet MS"/>
                <a:cs typeface="Trebuchet MS"/>
              </a:rPr>
              <a:t>Assessment</a:t>
            </a:r>
            <a:endParaRPr sz="2400" dirty="0">
              <a:latin typeface="Trebuchet MS"/>
              <a:cs typeface="Trebuchet MS"/>
            </a:endParaRPr>
          </a:p>
          <a:p>
            <a:pPr marL="12700" marR="267335">
              <a:lnSpc>
                <a:spcPct val="109400"/>
              </a:lnSpc>
              <a:spcBef>
                <a:spcPts val="625"/>
              </a:spcBef>
            </a:pP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Evaluate</a:t>
            </a:r>
            <a:r>
              <a:rPr sz="1600" spc="-2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the</a:t>
            </a:r>
            <a:r>
              <a:rPr sz="1600" spc="-7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security</a:t>
            </a:r>
            <a:r>
              <a:rPr sz="1600" spc="-4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of</a:t>
            </a:r>
            <a:r>
              <a:rPr sz="1600" spc="-5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25" dirty="0">
                <a:solidFill>
                  <a:srgbClr val="3B3939"/>
                </a:solidFill>
                <a:latin typeface="Roboto"/>
                <a:cs typeface="Roboto"/>
              </a:rPr>
              <a:t>web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applications</a:t>
            </a:r>
            <a:r>
              <a:rPr sz="1600" spc="-7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against</a:t>
            </a:r>
            <a:r>
              <a:rPr sz="1600" spc="-6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common vulnerabilities.</a:t>
            </a:r>
            <a:endParaRPr sz="1600" dirty="0">
              <a:latin typeface="Roboto"/>
              <a:cs typeface="Roboto"/>
            </a:endParaRPr>
          </a:p>
        </p:txBody>
      </p:sp>
      <p:pic>
        <p:nvPicPr>
          <p:cNvPr id="13" name="object 13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3962895" y="4346524"/>
            <a:ext cx="374471" cy="425246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3925315" y="4669583"/>
            <a:ext cx="4380865" cy="1428115"/>
          </a:xfrm>
          <a:prstGeom prst="rect">
            <a:avLst/>
          </a:prstGeom>
        </p:spPr>
        <p:txBody>
          <a:bodyPr vert="horz" wrap="square" lIns="0" tIns="1682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25"/>
              </a:spcBef>
            </a:pPr>
            <a:r>
              <a:rPr sz="2400" spc="70" dirty="0">
                <a:solidFill>
                  <a:srgbClr val="3B3939"/>
                </a:solidFill>
                <a:latin typeface="Trebuchet MS"/>
                <a:cs typeface="Trebuchet MS"/>
              </a:rPr>
              <a:t>Database </a:t>
            </a:r>
            <a:r>
              <a:rPr sz="2400" dirty="0">
                <a:solidFill>
                  <a:srgbClr val="3B3939"/>
                </a:solidFill>
                <a:latin typeface="Trebuchet MS"/>
                <a:cs typeface="Trebuchet MS"/>
              </a:rPr>
              <a:t>Security</a:t>
            </a:r>
            <a:r>
              <a:rPr sz="2400" spc="75" dirty="0">
                <a:solidFill>
                  <a:srgbClr val="3B3939"/>
                </a:solidFill>
                <a:latin typeface="Trebuchet MS"/>
                <a:cs typeface="Trebuchet MS"/>
              </a:rPr>
              <a:t> </a:t>
            </a:r>
            <a:r>
              <a:rPr sz="2400" spc="110" dirty="0">
                <a:solidFill>
                  <a:srgbClr val="3B3939"/>
                </a:solidFill>
                <a:latin typeface="Trebuchet MS"/>
                <a:cs typeface="Trebuchet MS"/>
              </a:rPr>
              <a:t>Assessment</a:t>
            </a:r>
            <a:endParaRPr sz="2400" dirty="0">
              <a:latin typeface="Trebuchet MS"/>
              <a:cs typeface="Trebuchet MS"/>
            </a:endParaRPr>
          </a:p>
          <a:p>
            <a:pPr marL="12700" marR="1833880">
              <a:lnSpc>
                <a:spcPct val="109400"/>
              </a:lnSpc>
              <a:spcBef>
                <a:spcPts val="630"/>
              </a:spcBef>
            </a:pP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Examine</a:t>
            </a:r>
            <a:r>
              <a:rPr sz="1600" spc="-2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the</a:t>
            </a:r>
            <a:r>
              <a:rPr sz="1600" spc="-5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20" dirty="0">
                <a:solidFill>
                  <a:srgbClr val="3B3939"/>
                </a:solidFill>
                <a:latin typeface="Roboto"/>
                <a:cs typeface="Roboto"/>
              </a:rPr>
              <a:t>security</a:t>
            </a:r>
            <a:r>
              <a:rPr sz="1600" spc="-5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25" dirty="0">
                <a:solidFill>
                  <a:srgbClr val="3B3939"/>
                </a:solidFill>
                <a:latin typeface="Roboto"/>
                <a:cs typeface="Roboto"/>
              </a:rPr>
              <a:t>of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databases</a:t>
            </a:r>
            <a:r>
              <a:rPr sz="1600" spc="-6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and</a:t>
            </a:r>
            <a:r>
              <a:rPr sz="1600" spc="-6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data</a:t>
            </a:r>
            <a:r>
              <a:rPr sz="1600" spc="-7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storage systems.</a:t>
            </a:r>
            <a:endParaRPr sz="1600" dirty="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609676"/>
            <a:ext cx="590931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dirty="0">
                <a:solidFill>
                  <a:srgbClr val="000000"/>
                </a:solidFill>
                <a:latin typeface="Calibri Light"/>
                <a:cs typeface="Calibri Light"/>
              </a:rPr>
              <a:t>Adaptive</a:t>
            </a:r>
            <a:r>
              <a:rPr sz="4400" spc="-35" dirty="0">
                <a:solidFill>
                  <a:srgbClr val="000000"/>
                </a:solidFill>
                <a:latin typeface="Calibri Light"/>
                <a:cs typeface="Calibri Light"/>
              </a:rPr>
              <a:t> </a:t>
            </a:r>
            <a:r>
              <a:rPr sz="4400" dirty="0">
                <a:solidFill>
                  <a:srgbClr val="000000"/>
                </a:solidFill>
                <a:latin typeface="Calibri Light"/>
                <a:cs typeface="Calibri Light"/>
              </a:rPr>
              <a:t>Security</a:t>
            </a:r>
            <a:r>
              <a:rPr sz="4400" spc="-30" dirty="0">
                <a:solidFill>
                  <a:srgbClr val="000000"/>
                </a:solidFill>
                <a:latin typeface="Calibri Light"/>
                <a:cs typeface="Calibri Light"/>
              </a:rPr>
              <a:t> </a:t>
            </a:r>
            <a:r>
              <a:rPr sz="4400" spc="-10" dirty="0">
                <a:solidFill>
                  <a:srgbClr val="000000"/>
                </a:solidFill>
                <a:latin typeface="Calibri Light"/>
                <a:cs typeface="Calibri Light"/>
              </a:rPr>
              <a:t>Strategy</a:t>
            </a:r>
            <a:endParaRPr sz="4400">
              <a:latin typeface="Calibri Light"/>
              <a:cs typeface="Calibri Light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69393" y="1621620"/>
            <a:ext cx="10259842" cy="3799501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10905490" y="6324600"/>
            <a:ext cx="592454" cy="452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175"/>
              </a:lnSpc>
            </a:pPr>
            <a:r>
              <a:rPr spc="-380" dirty="0"/>
              <a:t>2024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620000" y="18"/>
            <a:ext cx="4572000" cy="6858000"/>
            <a:chOff x="7620000" y="18"/>
            <a:chExt cx="4572000" cy="6858000"/>
          </a:xfrm>
        </p:grpSpPr>
        <p:pic>
          <p:nvPicPr>
            <p:cNvPr id="3" name="object 3">
              <a:hlinkClick r:id="rId3"/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731472" y="6495018"/>
              <a:ext cx="1371274" cy="28265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620000" y="18"/>
              <a:ext cx="4572000" cy="6857980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30427" y="465201"/>
            <a:ext cx="5284470" cy="1144270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 marR="5080">
              <a:lnSpc>
                <a:spcPts val="4500"/>
              </a:lnSpc>
              <a:spcBef>
                <a:spcPts val="5"/>
              </a:spcBef>
            </a:pPr>
            <a:r>
              <a:rPr sz="3550" dirty="0"/>
              <a:t>Penetration</a:t>
            </a:r>
            <a:r>
              <a:rPr sz="3550" spc="-10" dirty="0"/>
              <a:t> </a:t>
            </a:r>
            <a:r>
              <a:rPr sz="3550" spc="100" dirty="0"/>
              <a:t>Testing</a:t>
            </a:r>
            <a:r>
              <a:rPr sz="3550" spc="15" dirty="0"/>
              <a:t> </a:t>
            </a:r>
            <a:r>
              <a:rPr sz="3550" spc="-10" dirty="0"/>
              <a:t>Draft </a:t>
            </a:r>
            <a:r>
              <a:rPr sz="3550" spc="70" dirty="0"/>
              <a:t>Contracts</a:t>
            </a:r>
            <a:endParaRPr sz="3550" dirty="0"/>
          </a:p>
        </p:txBody>
      </p:sp>
      <p:grpSp>
        <p:nvGrpSpPr>
          <p:cNvPr id="6" name="object 6"/>
          <p:cNvGrpSpPr/>
          <p:nvPr/>
        </p:nvGrpSpPr>
        <p:grpSpPr>
          <a:xfrm>
            <a:off x="708088" y="1929129"/>
            <a:ext cx="1035050" cy="4425315"/>
            <a:chOff x="708088" y="1929129"/>
            <a:chExt cx="1035050" cy="4425315"/>
          </a:xfrm>
        </p:grpSpPr>
        <p:sp>
          <p:nvSpPr>
            <p:cNvPr id="7" name="object 7"/>
            <p:cNvSpPr/>
            <p:nvPr/>
          </p:nvSpPr>
          <p:spPr>
            <a:xfrm>
              <a:off x="905865" y="1929129"/>
              <a:ext cx="837565" cy="4425315"/>
            </a:xfrm>
            <a:custGeom>
              <a:avLst/>
              <a:gdLst/>
              <a:ahLst/>
              <a:cxnLst/>
              <a:rect l="l" t="t" r="r" b="b"/>
              <a:pathLst>
                <a:path w="837564" h="4425315">
                  <a:moveTo>
                    <a:pt x="25400" y="5715"/>
                  </a:moveTo>
                  <a:lnTo>
                    <a:pt x="19710" y="0"/>
                  </a:lnTo>
                  <a:lnTo>
                    <a:pt x="5689" y="0"/>
                  </a:lnTo>
                  <a:lnTo>
                    <a:pt x="0" y="5715"/>
                  </a:lnTo>
                  <a:lnTo>
                    <a:pt x="0" y="12700"/>
                  </a:lnTo>
                  <a:lnTo>
                    <a:pt x="0" y="4419257"/>
                  </a:lnTo>
                  <a:lnTo>
                    <a:pt x="5689" y="4424934"/>
                  </a:lnTo>
                  <a:lnTo>
                    <a:pt x="19710" y="4424934"/>
                  </a:lnTo>
                  <a:lnTo>
                    <a:pt x="25400" y="4419257"/>
                  </a:lnTo>
                  <a:lnTo>
                    <a:pt x="25400" y="5715"/>
                  </a:lnTo>
                  <a:close/>
                </a:path>
                <a:path w="837564" h="4425315">
                  <a:moveTo>
                    <a:pt x="836955" y="406273"/>
                  </a:moveTo>
                  <a:lnTo>
                    <a:pt x="831367" y="400685"/>
                  </a:lnTo>
                  <a:lnTo>
                    <a:pt x="199656" y="400685"/>
                  </a:lnTo>
                  <a:lnTo>
                    <a:pt x="193979" y="406273"/>
                  </a:lnTo>
                  <a:lnTo>
                    <a:pt x="193979" y="413385"/>
                  </a:lnTo>
                  <a:lnTo>
                    <a:pt x="193979" y="420370"/>
                  </a:lnTo>
                  <a:lnTo>
                    <a:pt x="199656" y="426085"/>
                  </a:lnTo>
                  <a:lnTo>
                    <a:pt x="831367" y="426085"/>
                  </a:lnTo>
                  <a:lnTo>
                    <a:pt x="836955" y="420370"/>
                  </a:lnTo>
                  <a:lnTo>
                    <a:pt x="836955" y="406273"/>
                  </a:lnTo>
                  <a:close/>
                </a:path>
              </a:pathLst>
            </a:custGeom>
            <a:solidFill>
              <a:srgbClr val="C6C6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11898" y="2135758"/>
              <a:ext cx="413384" cy="413384"/>
            </a:xfrm>
            <a:custGeom>
              <a:avLst/>
              <a:gdLst/>
              <a:ahLst/>
              <a:cxnLst/>
              <a:rect l="l" t="t" r="r" b="b"/>
              <a:pathLst>
                <a:path w="413384" h="413385">
                  <a:moveTo>
                    <a:pt x="336169" y="0"/>
                  </a:moveTo>
                  <a:lnTo>
                    <a:pt x="77165" y="0"/>
                  </a:lnTo>
                  <a:lnTo>
                    <a:pt x="47127" y="6064"/>
                  </a:lnTo>
                  <a:lnTo>
                    <a:pt x="22599" y="22605"/>
                  </a:lnTo>
                  <a:lnTo>
                    <a:pt x="6063" y="47148"/>
                  </a:lnTo>
                  <a:lnTo>
                    <a:pt x="0" y="77215"/>
                  </a:lnTo>
                  <a:lnTo>
                    <a:pt x="0" y="336168"/>
                  </a:lnTo>
                  <a:lnTo>
                    <a:pt x="6063" y="366236"/>
                  </a:lnTo>
                  <a:lnTo>
                    <a:pt x="22599" y="390778"/>
                  </a:lnTo>
                  <a:lnTo>
                    <a:pt x="47127" y="407320"/>
                  </a:lnTo>
                  <a:lnTo>
                    <a:pt x="77165" y="413385"/>
                  </a:lnTo>
                  <a:lnTo>
                    <a:pt x="336169" y="413385"/>
                  </a:lnTo>
                  <a:lnTo>
                    <a:pt x="366206" y="407320"/>
                  </a:lnTo>
                  <a:lnTo>
                    <a:pt x="390734" y="390778"/>
                  </a:lnTo>
                  <a:lnTo>
                    <a:pt x="407270" y="366236"/>
                  </a:lnTo>
                  <a:lnTo>
                    <a:pt x="413334" y="336168"/>
                  </a:lnTo>
                  <a:lnTo>
                    <a:pt x="413334" y="77215"/>
                  </a:lnTo>
                  <a:lnTo>
                    <a:pt x="407270" y="47148"/>
                  </a:lnTo>
                  <a:lnTo>
                    <a:pt x="390734" y="22606"/>
                  </a:lnTo>
                  <a:lnTo>
                    <a:pt x="366206" y="6064"/>
                  </a:lnTo>
                  <a:lnTo>
                    <a:pt x="336169" y="0"/>
                  </a:lnTo>
                  <a:close/>
                </a:path>
              </a:pathLst>
            </a:custGeom>
            <a:solidFill>
              <a:srgbClr val="E0E0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11898" y="2135758"/>
              <a:ext cx="413384" cy="413384"/>
            </a:xfrm>
            <a:custGeom>
              <a:avLst/>
              <a:gdLst/>
              <a:ahLst/>
              <a:cxnLst/>
              <a:rect l="l" t="t" r="r" b="b"/>
              <a:pathLst>
                <a:path w="413384" h="413385">
                  <a:moveTo>
                    <a:pt x="0" y="77215"/>
                  </a:moveTo>
                  <a:lnTo>
                    <a:pt x="6063" y="47148"/>
                  </a:lnTo>
                  <a:lnTo>
                    <a:pt x="22599" y="22605"/>
                  </a:lnTo>
                  <a:lnTo>
                    <a:pt x="47127" y="6064"/>
                  </a:lnTo>
                  <a:lnTo>
                    <a:pt x="77165" y="0"/>
                  </a:lnTo>
                  <a:lnTo>
                    <a:pt x="336169" y="0"/>
                  </a:lnTo>
                  <a:lnTo>
                    <a:pt x="366206" y="6064"/>
                  </a:lnTo>
                  <a:lnTo>
                    <a:pt x="390734" y="22606"/>
                  </a:lnTo>
                  <a:lnTo>
                    <a:pt x="407270" y="47148"/>
                  </a:lnTo>
                  <a:lnTo>
                    <a:pt x="413334" y="77215"/>
                  </a:lnTo>
                  <a:lnTo>
                    <a:pt x="413334" y="336168"/>
                  </a:lnTo>
                  <a:lnTo>
                    <a:pt x="407270" y="366236"/>
                  </a:lnTo>
                  <a:lnTo>
                    <a:pt x="390734" y="390778"/>
                  </a:lnTo>
                  <a:lnTo>
                    <a:pt x="366206" y="407320"/>
                  </a:lnTo>
                  <a:lnTo>
                    <a:pt x="336169" y="413385"/>
                  </a:lnTo>
                  <a:lnTo>
                    <a:pt x="77165" y="413385"/>
                  </a:lnTo>
                  <a:lnTo>
                    <a:pt x="47127" y="407320"/>
                  </a:lnTo>
                  <a:lnTo>
                    <a:pt x="22599" y="390778"/>
                  </a:lnTo>
                  <a:lnTo>
                    <a:pt x="6063" y="366236"/>
                  </a:lnTo>
                  <a:lnTo>
                    <a:pt x="0" y="336168"/>
                  </a:lnTo>
                  <a:lnTo>
                    <a:pt x="0" y="77215"/>
                  </a:lnTo>
                  <a:close/>
                </a:path>
              </a:pathLst>
            </a:custGeom>
            <a:ln w="7619">
              <a:solidFill>
                <a:srgbClr val="C6C6D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847140" y="2126996"/>
            <a:ext cx="143510" cy="3568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150" spc="-145" dirty="0">
                <a:solidFill>
                  <a:srgbClr val="3B3939"/>
                </a:solidFill>
                <a:latin typeface="Trebuchet MS"/>
                <a:cs typeface="Trebuchet MS"/>
              </a:rPr>
              <a:t>1</a:t>
            </a:r>
            <a:endParaRPr sz="2150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916683" y="1813819"/>
            <a:ext cx="4253865" cy="1261110"/>
          </a:xfrm>
          <a:prstGeom prst="rect">
            <a:avLst/>
          </a:prstGeom>
        </p:spPr>
        <p:txBody>
          <a:bodyPr vert="horz" wrap="square" lIns="0" tIns="2139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85"/>
              </a:spcBef>
            </a:pPr>
            <a:r>
              <a:rPr sz="2400" spc="85" dirty="0">
                <a:solidFill>
                  <a:srgbClr val="3B3939"/>
                </a:solidFill>
                <a:latin typeface="Trebuchet MS"/>
                <a:cs typeface="Trebuchet MS"/>
              </a:rPr>
              <a:t>Terms</a:t>
            </a:r>
            <a:r>
              <a:rPr sz="2400" spc="-100" dirty="0">
                <a:solidFill>
                  <a:srgbClr val="3B3939"/>
                </a:solidFill>
                <a:latin typeface="Trebuchet MS"/>
                <a:cs typeface="Trebuchet MS"/>
              </a:rPr>
              <a:t> </a:t>
            </a:r>
            <a:r>
              <a:rPr sz="2400" spc="90" dirty="0">
                <a:solidFill>
                  <a:srgbClr val="3B3939"/>
                </a:solidFill>
                <a:latin typeface="Trebuchet MS"/>
                <a:cs typeface="Trebuchet MS"/>
              </a:rPr>
              <a:t>and</a:t>
            </a:r>
            <a:r>
              <a:rPr sz="2400" spc="-100" dirty="0">
                <a:solidFill>
                  <a:srgbClr val="3B3939"/>
                </a:solidFill>
                <a:latin typeface="Trebuchet MS"/>
                <a:cs typeface="Trebuchet MS"/>
              </a:rPr>
              <a:t> </a:t>
            </a:r>
            <a:r>
              <a:rPr sz="2400" spc="-10" dirty="0">
                <a:solidFill>
                  <a:srgbClr val="3B3939"/>
                </a:solidFill>
                <a:latin typeface="Trebuchet MS"/>
                <a:cs typeface="Trebuchet MS"/>
              </a:rPr>
              <a:t>Conditions</a:t>
            </a:r>
            <a:endParaRPr sz="2400" dirty="0">
              <a:latin typeface="Trebuchet MS"/>
              <a:cs typeface="Trebuchet MS"/>
            </a:endParaRPr>
          </a:p>
          <a:p>
            <a:pPr marL="12700" marR="5080">
              <a:lnSpc>
                <a:spcPct val="119400"/>
              </a:lnSpc>
              <a:spcBef>
                <a:spcPts val="675"/>
              </a:spcBef>
            </a:pP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Specify</a:t>
            </a:r>
            <a:r>
              <a:rPr sz="1600" spc="-5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the</a:t>
            </a:r>
            <a:r>
              <a:rPr sz="1600" spc="-5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scope,</a:t>
            </a:r>
            <a:r>
              <a:rPr sz="1600" spc="-7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deliverables,</a:t>
            </a:r>
            <a:r>
              <a:rPr sz="1600" spc="-5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timeframe,</a:t>
            </a:r>
            <a:r>
              <a:rPr sz="1600" spc="-6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25" dirty="0">
                <a:solidFill>
                  <a:srgbClr val="3B3939"/>
                </a:solidFill>
                <a:latin typeface="Roboto"/>
                <a:cs typeface="Roboto"/>
              </a:rPr>
              <a:t>and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payment</a:t>
            </a:r>
            <a:r>
              <a:rPr sz="1600" spc="-4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terms</a:t>
            </a:r>
            <a:r>
              <a:rPr sz="1600" spc="-7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of</a:t>
            </a:r>
            <a:r>
              <a:rPr sz="1600" spc="-5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the</a:t>
            </a:r>
            <a:r>
              <a:rPr sz="1600" spc="-5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penetration</a:t>
            </a:r>
            <a:r>
              <a:rPr sz="1600" spc="-4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test.</a:t>
            </a:r>
            <a:endParaRPr sz="1600" dirty="0">
              <a:latin typeface="Roboto"/>
              <a:cs typeface="Roboto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708088" y="3668140"/>
            <a:ext cx="1035050" cy="421005"/>
            <a:chOff x="708088" y="3668140"/>
            <a:chExt cx="1035050" cy="421005"/>
          </a:xfrm>
        </p:grpSpPr>
        <p:sp>
          <p:nvSpPr>
            <p:cNvPr id="13" name="object 13"/>
            <p:cNvSpPr/>
            <p:nvPr/>
          </p:nvSpPr>
          <p:spPr>
            <a:xfrm>
              <a:off x="1099845" y="3866006"/>
              <a:ext cx="643255" cy="25400"/>
            </a:xfrm>
            <a:custGeom>
              <a:avLst/>
              <a:gdLst/>
              <a:ahLst/>
              <a:cxnLst/>
              <a:rect l="l" t="t" r="r" b="b"/>
              <a:pathLst>
                <a:path w="643255" h="25400">
                  <a:moveTo>
                    <a:pt x="637387" y="0"/>
                  </a:moveTo>
                  <a:lnTo>
                    <a:pt x="5676" y="0"/>
                  </a:lnTo>
                  <a:lnTo>
                    <a:pt x="0" y="5588"/>
                  </a:lnTo>
                  <a:lnTo>
                    <a:pt x="0" y="12700"/>
                  </a:lnTo>
                  <a:lnTo>
                    <a:pt x="0" y="19685"/>
                  </a:lnTo>
                  <a:lnTo>
                    <a:pt x="5676" y="25400"/>
                  </a:lnTo>
                  <a:lnTo>
                    <a:pt x="637387" y="25400"/>
                  </a:lnTo>
                  <a:lnTo>
                    <a:pt x="642975" y="19685"/>
                  </a:lnTo>
                  <a:lnTo>
                    <a:pt x="642975" y="5588"/>
                  </a:lnTo>
                  <a:lnTo>
                    <a:pt x="637387" y="0"/>
                  </a:lnTo>
                  <a:close/>
                </a:path>
              </a:pathLst>
            </a:custGeom>
            <a:solidFill>
              <a:srgbClr val="C6C6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711898" y="3671950"/>
              <a:ext cx="413384" cy="413384"/>
            </a:xfrm>
            <a:custGeom>
              <a:avLst/>
              <a:gdLst/>
              <a:ahLst/>
              <a:cxnLst/>
              <a:rect l="l" t="t" r="r" b="b"/>
              <a:pathLst>
                <a:path w="413384" h="413385">
                  <a:moveTo>
                    <a:pt x="336169" y="0"/>
                  </a:moveTo>
                  <a:lnTo>
                    <a:pt x="77165" y="0"/>
                  </a:lnTo>
                  <a:lnTo>
                    <a:pt x="47127" y="6064"/>
                  </a:lnTo>
                  <a:lnTo>
                    <a:pt x="22599" y="22606"/>
                  </a:lnTo>
                  <a:lnTo>
                    <a:pt x="6063" y="47148"/>
                  </a:lnTo>
                  <a:lnTo>
                    <a:pt x="0" y="77216"/>
                  </a:lnTo>
                  <a:lnTo>
                    <a:pt x="0" y="336169"/>
                  </a:lnTo>
                  <a:lnTo>
                    <a:pt x="6063" y="366236"/>
                  </a:lnTo>
                  <a:lnTo>
                    <a:pt x="22599" y="390779"/>
                  </a:lnTo>
                  <a:lnTo>
                    <a:pt x="47127" y="407320"/>
                  </a:lnTo>
                  <a:lnTo>
                    <a:pt x="77165" y="413385"/>
                  </a:lnTo>
                  <a:lnTo>
                    <a:pt x="336169" y="413385"/>
                  </a:lnTo>
                  <a:lnTo>
                    <a:pt x="366206" y="407320"/>
                  </a:lnTo>
                  <a:lnTo>
                    <a:pt x="390734" y="390779"/>
                  </a:lnTo>
                  <a:lnTo>
                    <a:pt x="407270" y="366236"/>
                  </a:lnTo>
                  <a:lnTo>
                    <a:pt x="413334" y="336169"/>
                  </a:lnTo>
                  <a:lnTo>
                    <a:pt x="413334" y="77216"/>
                  </a:lnTo>
                  <a:lnTo>
                    <a:pt x="407270" y="47148"/>
                  </a:lnTo>
                  <a:lnTo>
                    <a:pt x="390734" y="22606"/>
                  </a:lnTo>
                  <a:lnTo>
                    <a:pt x="366206" y="6064"/>
                  </a:lnTo>
                  <a:lnTo>
                    <a:pt x="336169" y="0"/>
                  </a:lnTo>
                  <a:close/>
                </a:path>
              </a:pathLst>
            </a:custGeom>
            <a:solidFill>
              <a:srgbClr val="E0E0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711898" y="3671950"/>
              <a:ext cx="413384" cy="413384"/>
            </a:xfrm>
            <a:custGeom>
              <a:avLst/>
              <a:gdLst/>
              <a:ahLst/>
              <a:cxnLst/>
              <a:rect l="l" t="t" r="r" b="b"/>
              <a:pathLst>
                <a:path w="413384" h="413385">
                  <a:moveTo>
                    <a:pt x="0" y="77216"/>
                  </a:moveTo>
                  <a:lnTo>
                    <a:pt x="6063" y="47148"/>
                  </a:lnTo>
                  <a:lnTo>
                    <a:pt x="22599" y="22606"/>
                  </a:lnTo>
                  <a:lnTo>
                    <a:pt x="47127" y="6064"/>
                  </a:lnTo>
                  <a:lnTo>
                    <a:pt x="77165" y="0"/>
                  </a:lnTo>
                  <a:lnTo>
                    <a:pt x="336169" y="0"/>
                  </a:lnTo>
                  <a:lnTo>
                    <a:pt x="366206" y="6064"/>
                  </a:lnTo>
                  <a:lnTo>
                    <a:pt x="390734" y="22606"/>
                  </a:lnTo>
                  <a:lnTo>
                    <a:pt x="407270" y="47148"/>
                  </a:lnTo>
                  <a:lnTo>
                    <a:pt x="413334" y="77216"/>
                  </a:lnTo>
                  <a:lnTo>
                    <a:pt x="413334" y="336169"/>
                  </a:lnTo>
                  <a:lnTo>
                    <a:pt x="407270" y="366236"/>
                  </a:lnTo>
                  <a:lnTo>
                    <a:pt x="390734" y="390779"/>
                  </a:lnTo>
                  <a:lnTo>
                    <a:pt x="366206" y="407320"/>
                  </a:lnTo>
                  <a:lnTo>
                    <a:pt x="336169" y="413385"/>
                  </a:lnTo>
                  <a:lnTo>
                    <a:pt x="77165" y="413385"/>
                  </a:lnTo>
                  <a:lnTo>
                    <a:pt x="47127" y="407320"/>
                  </a:lnTo>
                  <a:lnTo>
                    <a:pt x="22599" y="390779"/>
                  </a:lnTo>
                  <a:lnTo>
                    <a:pt x="6063" y="366236"/>
                  </a:lnTo>
                  <a:lnTo>
                    <a:pt x="0" y="336169"/>
                  </a:lnTo>
                  <a:lnTo>
                    <a:pt x="0" y="77216"/>
                  </a:lnTo>
                  <a:close/>
                </a:path>
              </a:pathLst>
            </a:custGeom>
            <a:ln w="7619">
              <a:solidFill>
                <a:srgbClr val="C6C6D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834644" y="3663441"/>
            <a:ext cx="169545" cy="3568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150" spc="-50" dirty="0">
                <a:solidFill>
                  <a:srgbClr val="3B3939"/>
                </a:solidFill>
                <a:latin typeface="Trebuchet MS"/>
                <a:cs typeface="Trebuchet MS"/>
              </a:rPr>
              <a:t>2</a:t>
            </a:r>
            <a:endParaRPr sz="2150">
              <a:latin typeface="Trebuchet MS"/>
              <a:cs typeface="Trebuchet M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916683" y="3350583"/>
            <a:ext cx="5053330" cy="1553210"/>
          </a:xfrm>
          <a:prstGeom prst="rect">
            <a:avLst/>
          </a:prstGeom>
        </p:spPr>
        <p:txBody>
          <a:bodyPr vert="horz" wrap="square" lIns="0" tIns="2133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80"/>
              </a:spcBef>
            </a:pPr>
            <a:r>
              <a:rPr sz="2400" spc="-30" dirty="0">
                <a:solidFill>
                  <a:srgbClr val="3B3939"/>
                </a:solidFill>
                <a:latin typeface="Trebuchet MS"/>
                <a:cs typeface="Trebuchet MS"/>
              </a:rPr>
              <a:t>Liability</a:t>
            </a:r>
            <a:r>
              <a:rPr sz="2400" spc="-120" dirty="0">
                <a:solidFill>
                  <a:srgbClr val="3B3939"/>
                </a:solidFill>
                <a:latin typeface="Trebuchet MS"/>
                <a:cs typeface="Trebuchet MS"/>
              </a:rPr>
              <a:t> </a:t>
            </a:r>
            <a:r>
              <a:rPr sz="2400" spc="90" dirty="0">
                <a:solidFill>
                  <a:srgbClr val="3B3939"/>
                </a:solidFill>
                <a:latin typeface="Trebuchet MS"/>
                <a:cs typeface="Trebuchet MS"/>
              </a:rPr>
              <a:t>and</a:t>
            </a:r>
            <a:r>
              <a:rPr sz="2400" spc="-105" dirty="0">
                <a:solidFill>
                  <a:srgbClr val="3B3939"/>
                </a:solidFill>
                <a:latin typeface="Trebuchet MS"/>
                <a:cs typeface="Trebuchet MS"/>
              </a:rPr>
              <a:t> </a:t>
            </a:r>
            <a:r>
              <a:rPr sz="2400" spc="-10" dirty="0">
                <a:solidFill>
                  <a:srgbClr val="3B3939"/>
                </a:solidFill>
                <a:latin typeface="Trebuchet MS"/>
                <a:cs typeface="Trebuchet MS"/>
              </a:rPr>
              <a:t>Indemnification</a:t>
            </a:r>
            <a:endParaRPr sz="2400" dirty="0">
              <a:latin typeface="Trebuchet MS"/>
              <a:cs typeface="Trebuchet MS"/>
            </a:endParaRPr>
          </a:p>
          <a:p>
            <a:pPr marL="12700" marR="5080">
              <a:lnSpc>
                <a:spcPct val="119700"/>
              </a:lnSpc>
              <a:spcBef>
                <a:spcPts val="675"/>
              </a:spcBef>
            </a:pP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Outline</a:t>
            </a:r>
            <a:r>
              <a:rPr sz="1600" spc="-3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the</a:t>
            </a:r>
            <a:r>
              <a:rPr sz="1600" spc="-3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20" dirty="0">
                <a:solidFill>
                  <a:srgbClr val="3B3939"/>
                </a:solidFill>
                <a:latin typeface="Roboto"/>
                <a:cs typeface="Roboto"/>
              </a:rPr>
              <a:t>responsibilities</a:t>
            </a:r>
            <a:r>
              <a:rPr sz="1600" spc="-3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and</a:t>
            </a:r>
            <a:r>
              <a:rPr sz="1600" spc="-3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limitations</a:t>
            </a:r>
            <a:r>
              <a:rPr sz="1600" spc="-2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of</a:t>
            </a:r>
            <a:r>
              <a:rPr sz="1600" spc="-4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20" dirty="0">
                <a:solidFill>
                  <a:srgbClr val="3B3939"/>
                </a:solidFill>
                <a:latin typeface="Roboto"/>
                <a:cs typeface="Roboto"/>
              </a:rPr>
              <a:t>both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parties</a:t>
            </a:r>
            <a:r>
              <a:rPr sz="1600" spc="-4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in</a:t>
            </a:r>
            <a:r>
              <a:rPr sz="1600" spc="-6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case</a:t>
            </a:r>
            <a:r>
              <a:rPr sz="1600" spc="-4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of</a:t>
            </a:r>
            <a:r>
              <a:rPr sz="1600" spc="-5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any</a:t>
            </a:r>
            <a:r>
              <a:rPr sz="1600" spc="-2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damage</a:t>
            </a:r>
            <a:r>
              <a:rPr sz="1600" spc="-3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or</a:t>
            </a:r>
            <a:r>
              <a:rPr sz="1600" spc="-6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loss</a:t>
            </a:r>
            <a:r>
              <a:rPr sz="1600" spc="-5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resulting</a:t>
            </a:r>
            <a:r>
              <a:rPr sz="1600" spc="-3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from</a:t>
            </a:r>
            <a:r>
              <a:rPr sz="1600" spc="-4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25" dirty="0">
                <a:solidFill>
                  <a:srgbClr val="3B3939"/>
                </a:solidFill>
                <a:latin typeface="Roboto"/>
                <a:cs typeface="Roboto"/>
              </a:rPr>
              <a:t>the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test.</a:t>
            </a:r>
            <a:endParaRPr sz="1600" dirty="0">
              <a:latin typeface="Roboto"/>
              <a:cs typeface="Roboto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708088" y="5204333"/>
            <a:ext cx="1035050" cy="421640"/>
            <a:chOff x="708088" y="5204333"/>
            <a:chExt cx="1035050" cy="421640"/>
          </a:xfrm>
        </p:grpSpPr>
        <p:sp>
          <p:nvSpPr>
            <p:cNvPr id="19" name="object 19"/>
            <p:cNvSpPr/>
            <p:nvPr/>
          </p:nvSpPr>
          <p:spPr>
            <a:xfrm>
              <a:off x="1099845" y="5402199"/>
              <a:ext cx="643255" cy="25400"/>
            </a:xfrm>
            <a:custGeom>
              <a:avLst/>
              <a:gdLst/>
              <a:ahLst/>
              <a:cxnLst/>
              <a:rect l="l" t="t" r="r" b="b"/>
              <a:pathLst>
                <a:path w="643255" h="25400">
                  <a:moveTo>
                    <a:pt x="637387" y="0"/>
                  </a:moveTo>
                  <a:lnTo>
                    <a:pt x="5676" y="0"/>
                  </a:lnTo>
                  <a:lnTo>
                    <a:pt x="0" y="5587"/>
                  </a:lnTo>
                  <a:lnTo>
                    <a:pt x="0" y="12700"/>
                  </a:lnTo>
                  <a:lnTo>
                    <a:pt x="0" y="19684"/>
                  </a:lnTo>
                  <a:lnTo>
                    <a:pt x="5676" y="25400"/>
                  </a:lnTo>
                  <a:lnTo>
                    <a:pt x="637387" y="25400"/>
                  </a:lnTo>
                  <a:lnTo>
                    <a:pt x="642975" y="19684"/>
                  </a:lnTo>
                  <a:lnTo>
                    <a:pt x="642975" y="5587"/>
                  </a:lnTo>
                  <a:lnTo>
                    <a:pt x="637387" y="0"/>
                  </a:lnTo>
                  <a:close/>
                </a:path>
              </a:pathLst>
            </a:custGeom>
            <a:solidFill>
              <a:srgbClr val="C6C6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711898" y="5208143"/>
              <a:ext cx="413384" cy="414020"/>
            </a:xfrm>
            <a:custGeom>
              <a:avLst/>
              <a:gdLst/>
              <a:ahLst/>
              <a:cxnLst/>
              <a:rect l="l" t="t" r="r" b="b"/>
              <a:pathLst>
                <a:path w="413384" h="414020">
                  <a:moveTo>
                    <a:pt x="336169" y="0"/>
                  </a:moveTo>
                  <a:lnTo>
                    <a:pt x="77165" y="0"/>
                  </a:lnTo>
                  <a:lnTo>
                    <a:pt x="47127" y="6064"/>
                  </a:lnTo>
                  <a:lnTo>
                    <a:pt x="22599" y="22606"/>
                  </a:lnTo>
                  <a:lnTo>
                    <a:pt x="6063" y="47148"/>
                  </a:lnTo>
                  <a:lnTo>
                    <a:pt x="0" y="77215"/>
                  </a:lnTo>
                  <a:lnTo>
                    <a:pt x="0" y="336168"/>
                  </a:lnTo>
                  <a:lnTo>
                    <a:pt x="6063" y="366238"/>
                  </a:lnTo>
                  <a:lnTo>
                    <a:pt x="22599" y="390785"/>
                  </a:lnTo>
                  <a:lnTo>
                    <a:pt x="47127" y="407331"/>
                  </a:lnTo>
                  <a:lnTo>
                    <a:pt x="77165" y="413397"/>
                  </a:lnTo>
                  <a:lnTo>
                    <a:pt x="336169" y="413397"/>
                  </a:lnTo>
                  <a:lnTo>
                    <a:pt x="366206" y="407331"/>
                  </a:lnTo>
                  <a:lnTo>
                    <a:pt x="390734" y="390785"/>
                  </a:lnTo>
                  <a:lnTo>
                    <a:pt x="407270" y="366238"/>
                  </a:lnTo>
                  <a:lnTo>
                    <a:pt x="413334" y="336168"/>
                  </a:lnTo>
                  <a:lnTo>
                    <a:pt x="413334" y="77215"/>
                  </a:lnTo>
                  <a:lnTo>
                    <a:pt x="407270" y="47148"/>
                  </a:lnTo>
                  <a:lnTo>
                    <a:pt x="390734" y="22605"/>
                  </a:lnTo>
                  <a:lnTo>
                    <a:pt x="366206" y="6064"/>
                  </a:lnTo>
                  <a:lnTo>
                    <a:pt x="336169" y="0"/>
                  </a:lnTo>
                  <a:close/>
                </a:path>
              </a:pathLst>
            </a:custGeom>
            <a:solidFill>
              <a:srgbClr val="E0E0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711898" y="5208143"/>
              <a:ext cx="413384" cy="414020"/>
            </a:xfrm>
            <a:custGeom>
              <a:avLst/>
              <a:gdLst/>
              <a:ahLst/>
              <a:cxnLst/>
              <a:rect l="l" t="t" r="r" b="b"/>
              <a:pathLst>
                <a:path w="413384" h="414020">
                  <a:moveTo>
                    <a:pt x="0" y="77215"/>
                  </a:moveTo>
                  <a:lnTo>
                    <a:pt x="6063" y="47148"/>
                  </a:lnTo>
                  <a:lnTo>
                    <a:pt x="22599" y="22606"/>
                  </a:lnTo>
                  <a:lnTo>
                    <a:pt x="47127" y="6064"/>
                  </a:lnTo>
                  <a:lnTo>
                    <a:pt x="77165" y="0"/>
                  </a:lnTo>
                  <a:lnTo>
                    <a:pt x="336169" y="0"/>
                  </a:lnTo>
                  <a:lnTo>
                    <a:pt x="366206" y="6064"/>
                  </a:lnTo>
                  <a:lnTo>
                    <a:pt x="390734" y="22605"/>
                  </a:lnTo>
                  <a:lnTo>
                    <a:pt x="407270" y="47148"/>
                  </a:lnTo>
                  <a:lnTo>
                    <a:pt x="413334" y="77215"/>
                  </a:lnTo>
                  <a:lnTo>
                    <a:pt x="413334" y="336168"/>
                  </a:lnTo>
                  <a:lnTo>
                    <a:pt x="407270" y="366238"/>
                  </a:lnTo>
                  <a:lnTo>
                    <a:pt x="390734" y="390785"/>
                  </a:lnTo>
                  <a:lnTo>
                    <a:pt x="366206" y="407331"/>
                  </a:lnTo>
                  <a:lnTo>
                    <a:pt x="336169" y="413397"/>
                  </a:lnTo>
                  <a:lnTo>
                    <a:pt x="77165" y="413397"/>
                  </a:lnTo>
                  <a:lnTo>
                    <a:pt x="47127" y="407331"/>
                  </a:lnTo>
                  <a:lnTo>
                    <a:pt x="22599" y="390785"/>
                  </a:lnTo>
                  <a:lnTo>
                    <a:pt x="6063" y="366238"/>
                  </a:lnTo>
                  <a:lnTo>
                    <a:pt x="0" y="336168"/>
                  </a:lnTo>
                  <a:lnTo>
                    <a:pt x="0" y="77215"/>
                  </a:lnTo>
                  <a:close/>
                </a:path>
              </a:pathLst>
            </a:custGeom>
            <a:ln w="7620">
              <a:solidFill>
                <a:srgbClr val="C6C6D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832815" y="5200015"/>
            <a:ext cx="172720" cy="3568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150" spc="-50" dirty="0">
                <a:solidFill>
                  <a:srgbClr val="3B3939"/>
                </a:solidFill>
                <a:latin typeface="Trebuchet MS"/>
                <a:cs typeface="Trebuchet MS"/>
              </a:rPr>
              <a:t>3</a:t>
            </a:r>
            <a:endParaRPr sz="2150">
              <a:latin typeface="Trebuchet MS"/>
              <a:cs typeface="Trebuchet MS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916683" y="4886914"/>
            <a:ext cx="4629150" cy="1261110"/>
          </a:xfrm>
          <a:prstGeom prst="rect">
            <a:avLst/>
          </a:prstGeom>
        </p:spPr>
        <p:txBody>
          <a:bodyPr vert="horz" wrap="square" lIns="0" tIns="2139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85"/>
              </a:spcBef>
            </a:pPr>
            <a:r>
              <a:rPr sz="2400" spc="-10" dirty="0">
                <a:solidFill>
                  <a:srgbClr val="3B3939"/>
                </a:solidFill>
                <a:latin typeface="Trebuchet MS"/>
                <a:cs typeface="Trebuchet MS"/>
              </a:rPr>
              <a:t>Confidentiality</a:t>
            </a:r>
            <a:r>
              <a:rPr sz="2400" spc="-60" dirty="0">
                <a:solidFill>
                  <a:srgbClr val="3B3939"/>
                </a:solidFill>
                <a:latin typeface="Trebuchet MS"/>
                <a:cs typeface="Trebuchet MS"/>
              </a:rPr>
              <a:t> </a:t>
            </a:r>
            <a:r>
              <a:rPr sz="2400" spc="90" dirty="0">
                <a:solidFill>
                  <a:srgbClr val="3B3939"/>
                </a:solidFill>
                <a:latin typeface="Trebuchet MS"/>
                <a:cs typeface="Trebuchet MS"/>
              </a:rPr>
              <a:t>and</a:t>
            </a:r>
            <a:r>
              <a:rPr sz="2400" spc="-35" dirty="0">
                <a:solidFill>
                  <a:srgbClr val="3B3939"/>
                </a:solidFill>
                <a:latin typeface="Trebuchet MS"/>
                <a:cs typeface="Trebuchet MS"/>
              </a:rPr>
              <a:t> </a:t>
            </a:r>
            <a:r>
              <a:rPr sz="2400" dirty="0">
                <a:solidFill>
                  <a:srgbClr val="3B3939"/>
                </a:solidFill>
                <a:latin typeface="Trebuchet MS"/>
                <a:cs typeface="Trebuchet MS"/>
              </a:rPr>
              <a:t>Data</a:t>
            </a:r>
            <a:r>
              <a:rPr sz="2400" spc="-30" dirty="0">
                <a:solidFill>
                  <a:srgbClr val="3B3939"/>
                </a:solidFill>
                <a:latin typeface="Trebuchet MS"/>
                <a:cs typeface="Trebuchet MS"/>
              </a:rPr>
              <a:t> </a:t>
            </a:r>
            <a:r>
              <a:rPr sz="2400" spc="-10" dirty="0">
                <a:solidFill>
                  <a:srgbClr val="3B3939"/>
                </a:solidFill>
                <a:latin typeface="Trebuchet MS"/>
                <a:cs typeface="Trebuchet MS"/>
              </a:rPr>
              <a:t>Security</a:t>
            </a:r>
            <a:endParaRPr sz="2400" dirty="0">
              <a:latin typeface="Trebuchet MS"/>
              <a:cs typeface="Trebuchet MS"/>
            </a:endParaRPr>
          </a:p>
          <a:p>
            <a:pPr marL="12700" marR="220979">
              <a:lnSpc>
                <a:spcPct val="119400"/>
              </a:lnSpc>
              <a:spcBef>
                <a:spcPts val="675"/>
              </a:spcBef>
            </a:pP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Address</a:t>
            </a:r>
            <a:r>
              <a:rPr sz="1600" spc="-6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the</a:t>
            </a:r>
            <a:r>
              <a:rPr sz="1600" spc="-5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20" dirty="0">
                <a:solidFill>
                  <a:srgbClr val="3B3939"/>
                </a:solidFill>
                <a:latin typeface="Roboto"/>
                <a:cs typeface="Roboto"/>
              </a:rPr>
              <a:t>handling</a:t>
            </a:r>
            <a:r>
              <a:rPr sz="1600" spc="-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and</a:t>
            </a:r>
            <a:r>
              <a:rPr sz="1600" spc="-4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protection</a:t>
            </a:r>
            <a:r>
              <a:rPr sz="1600" spc="-6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of</a:t>
            </a:r>
            <a:r>
              <a:rPr sz="1600" spc="-4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sensitive information</a:t>
            </a:r>
            <a:r>
              <a:rPr sz="1600" spc="-3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obtained</a:t>
            </a:r>
            <a:r>
              <a:rPr sz="1600" spc="-5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20" dirty="0">
                <a:solidFill>
                  <a:srgbClr val="3B3939"/>
                </a:solidFill>
                <a:latin typeface="Roboto"/>
                <a:cs typeface="Roboto"/>
              </a:rPr>
              <a:t>during</a:t>
            </a:r>
            <a:r>
              <a:rPr sz="1600" spc="-4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the</a:t>
            </a:r>
            <a:r>
              <a:rPr sz="1600" spc="-5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penetration</a:t>
            </a:r>
            <a:r>
              <a:rPr sz="1600" spc="-4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test.</a:t>
            </a:r>
            <a:endParaRPr sz="1600" dirty="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620000" y="-1"/>
            <a:ext cx="4572000" cy="6858000"/>
            <a:chOff x="7620000" y="-1"/>
            <a:chExt cx="4572000" cy="6858000"/>
          </a:xfrm>
        </p:grpSpPr>
        <p:pic>
          <p:nvPicPr>
            <p:cNvPr id="3" name="object 3">
              <a:hlinkClick r:id="rId3"/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731472" y="6495019"/>
              <a:ext cx="1371274" cy="28265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620000" y="-1"/>
              <a:ext cx="4572000" cy="6857999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31647" y="467106"/>
            <a:ext cx="6035040" cy="1144270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 marR="5080">
              <a:lnSpc>
                <a:spcPts val="4500"/>
              </a:lnSpc>
              <a:spcBef>
                <a:spcPts val="5"/>
              </a:spcBef>
            </a:pPr>
            <a:r>
              <a:rPr sz="3550" spc="260" dirty="0"/>
              <a:t>Non-</a:t>
            </a:r>
            <a:r>
              <a:rPr sz="3550" spc="125" dirty="0"/>
              <a:t>Disclosure</a:t>
            </a:r>
            <a:r>
              <a:rPr sz="3550" spc="-165" dirty="0"/>
              <a:t> </a:t>
            </a:r>
            <a:r>
              <a:rPr sz="3550" spc="150" dirty="0"/>
              <a:t>Agreements </a:t>
            </a:r>
            <a:r>
              <a:rPr sz="3550" spc="110" dirty="0"/>
              <a:t>(NDAs)</a:t>
            </a:r>
            <a:endParaRPr sz="3550" dirty="0"/>
          </a:p>
        </p:txBody>
      </p:sp>
      <p:sp>
        <p:nvSpPr>
          <p:cNvPr id="6" name="object 6"/>
          <p:cNvSpPr txBox="1"/>
          <p:nvPr/>
        </p:nvSpPr>
        <p:spPr>
          <a:xfrm>
            <a:off x="1828292" y="1817435"/>
            <a:ext cx="5113020" cy="4208145"/>
          </a:xfrm>
          <a:prstGeom prst="rect">
            <a:avLst/>
          </a:prstGeom>
        </p:spPr>
        <p:txBody>
          <a:bodyPr vert="horz" wrap="square" lIns="0" tIns="21462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89"/>
              </a:spcBef>
            </a:pPr>
            <a:r>
              <a:rPr sz="2400" dirty="0">
                <a:solidFill>
                  <a:srgbClr val="3B3939"/>
                </a:solidFill>
                <a:latin typeface="Trebuchet MS"/>
                <a:cs typeface="Trebuchet MS"/>
              </a:rPr>
              <a:t>Protect</a:t>
            </a:r>
            <a:r>
              <a:rPr sz="2400" spc="85" dirty="0">
                <a:solidFill>
                  <a:srgbClr val="3B3939"/>
                </a:solidFill>
                <a:latin typeface="Trebuchet MS"/>
                <a:cs typeface="Trebuchet MS"/>
              </a:rPr>
              <a:t> </a:t>
            </a:r>
            <a:r>
              <a:rPr sz="2400" dirty="0">
                <a:solidFill>
                  <a:srgbClr val="3B3939"/>
                </a:solidFill>
                <a:latin typeface="Trebuchet MS"/>
                <a:cs typeface="Trebuchet MS"/>
              </a:rPr>
              <a:t>Sensitive</a:t>
            </a:r>
            <a:r>
              <a:rPr sz="2400" spc="105" dirty="0">
                <a:solidFill>
                  <a:srgbClr val="3B3939"/>
                </a:solidFill>
                <a:latin typeface="Trebuchet MS"/>
                <a:cs typeface="Trebuchet MS"/>
              </a:rPr>
              <a:t> </a:t>
            </a:r>
            <a:r>
              <a:rPr sz="2400" spc="-10" dirty="0">
                <a:solidFill>
                  <a:srgbClr val="3B3939"/>
                </a:solidFill>
                <a:latin typeface="Trebuchet MS"/>
                <a:cs typeface="Trebuchet MS"/>
              </a:rPr>
              <a:t>Information</a:t>
            </a:r>
            <a:endParaRPr sz="2400" dirty="0">
              <a:latin typeface="Trebuchet MS"/>
              <a:cs typeface="Trebuchet MS"/>
            </a:endParaRPr>
          </a:p>
          <a:p>
            <a:pPr marL="12700" marR="5080">
              <a:lnSpc>
                <a:spcPct val="119400"/>
              </a:lnSpc>
              <a:spcBef>
                <a:spcPts val="685"/>
              </a:spcBef>
            </a:pP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Prevent</a:t>
            </a:r>
            <a:r>
              <a:rPr sz="1600" spc="-4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the</a:t>
            </a:r>
            <a:r>
              <a:rPr sz="1600" spc="-4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disclosure</a:t>
            </a:r>
            <a:r>
              <a:rPr sz="1600" spc="-4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of</a:t>
            </a:r>
            <a:r>
              <a:rPr sz="1600" spc="-5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confidential information</a:t>
            </a:r>
            <a:r>
              <a:rPr sz="1600" spc="-2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during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the</a:t>
            </a:r>
            <a:r>
              <a:rPr sz="1600" spc="-6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penetration</a:t>
            </a:r>
            <a:r>
              <a:rPr sz="1600" spc="-6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20" dirty="0">
                <a:solidFill>
                  <a:srgbClr val="3B3939"/>
                </a:solidFill>
                <a:latin typeface="Roboto"/>
                <a:cs typeface="Roboto"/>
              </a:rPr>
              <a:t>test.</a:t>
            </a:r>
            <a:endParaRPr sz="1600" dirty="0">
              <a:latin typeface="Roboto"/>
              <a:cs typeface="Roboto"/>
            </a:endParaRPr>
          </a:p>
          <a:p>
            <a:pPr>
              <a:lnSpc>
                <a:spcPct val="100000"/>
              </a:lnSpc>
              <a:spcBef>
                <a:spcPts val="1525"/>
              </a:spcBef>
            </a:pPr>
            <a:endParaRPr sz="1600" dirty="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spc="90" dirty="0">
                <a:solidFill>
                  <a:srgbClr val="3B3939"/>
                </a:solidFill>
                <a:latin typeface="Trebuchet MS"/>
                <a:cs typeface="Trebuchet MS"/>
              </a:rPr>
              <a:t>Safeguard</a:t>
            </a:r>
            <a:r>
              <a:rPr sz="2400" spc="-105" dirty="0">
                <a:solidFill>
                  <a:srgbClr val="3B3939"/>
                </a:solidFill>
                <a:latin typeface="Trebuchet MS"/>
                <a:cs typeface="Trebuchet MS"/>
              </a:rPr>
              <a:t> </a:t>
            </a:r>
            <a:r>
              <a:rPr sz="2400" spc="110" dirty="0">
                <a:solidFill>
                  <a:srgbClr val="3B3939"/>
                </a:solidFill>
                <a:latin typeface="Trebuchet MS"/>
                <a:cs typeface="Trebuchet MS"/>
              </a:rPr>
              <a:t>Business</a:t>
            </a:r>
            <a:r>
              <a:rPr sz="2400" spc="-105" dirty="0">
                <a:solidFill>
                  <a:srgbClr val="3B3939"/>
                </a:solidFill>
                <a:latin typeface="Trebuchet MS"/>
                <a:cs typeface="Trebuchet MS"/>
              </a:rPr>
              <a:t> </a:t>
            </a:r>
            <a:r>
              <a:rPr sz="2400" spc="60" dirty="0">
                <a:solidFill>
                  <a:srgbClr val="3B3939"/>
                </a:solidFill>
                <a:latin typeface="Trebuchet MS"/>
                <a:cs typeface="Trebuchet MS"/>
              </a:rPr>
              <a:t>Secrets</a:t>
            </a:r>
            <a:endParaRPr sz="2400" dirty="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050"/>
              </a:spcBef>
            </a:pP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Ensure</a:t>
            </a:r>
            <a:r>
              <a:rPr sz="1600" spc="-5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that</a:t>
            </a:r>
            <a:r>
              <a:rPr sz="1600" spc="-5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20" dirty="0">
                <a:solidFill>
                  <a:srgbClr val="3B3939"/>
                </a:solidFill>
                <a:latin typeface="Roboto"/>
                <a:cs typeface="Roboto"/>
              </a:rPr>
              <a:t>proprietary</a:t>
            </a:r>
            <a:r>
              <a:rPr sz="1600" spc="-6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information,</a:t>
            </a:r>
            <a:r>
              <a:rPr sz="1600" spc="-3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such</a:t>
            </a:r>
            <a:r>
              <a:rPr sz="1600" spc="-5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as</a:t>
            </a:r>
            <a:r>
              <a:rPr sz="1600" spc="-6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trade</a:t>
            </a:r>
            <a:endParaRPr sz="1600" dirty="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  <a:spcBef>
                <a:spcPts val="375"/>
              </a:spcBef>
            </a:pP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secrets,</a:t>
            </a:r>
            <a:r>
              <a:rPr sz="1600" spc="-8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is</a:t>
            </a:r>
            <a:r>
              <a:rPr sz="1600" spc="-7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not</a:t>
            </a:r>
            <a:r>
              <a:rPr sz="1600" spc="-6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compromised.</a:t>
            </a:r>
            <a:endParaRPr sz="1600" dirty="0">
              <a:latin typeface="Roboto"/>
              <a:cs typeface="Roboto"/>
            </a:endParaRPr>
          </a:p>
          <a:p>
            <a:pPr>
              <a:lnSpc>
                <a:spcPct val="100000"/>
              </a:lnSpc>
              <a:spcBef>
                <a:spcPts val="1530"/>
              </a:spcBef>
            </a:pPr>
            <a:endParaRPr sz="1600" dirty="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3B3939"/>
                </a:solidFill>
                <a:latin typeface="Trebuchet MS"/>
                <a:cs typeface="Trebuchet MS"/>
              </a:rPr>
              <a:t>Maintain</a:t>
            </a:r>
            <a:r>
              <a:rPr sz="2400" spc="-60" dirty="0">
                <a:solidFill>
                  <a:srgbClr val="3B3939"/>
                </a:solidFill>
                <a:latin typeface="Trebuchet MS"/>
                <a:cs typeface="Trebuchet MS"/>
              </a:rPr>
              <a:t> </a:t>
            </a:r>
            <a:r>
              <a:rPr sz="2400" dirty="0">
                <a:solidFill>
                  <a:srgbClr val="3B3939"/>
                </a:solidFill>
                <a:latin typeface="Trebuchet MS"/>
                <a:cs typeface="Trebuchet MS"/>
              </a:rPr>
              <a:t>Client</a:t>
            </a:r>
            <a:r>
              <a:rPr sz="2400" spc="-35" dirty="0">
                <a:solidFill>
                  <a:srgbClr val="3B3939"/>
                </a:solidFill>
                <a:latin typeface="Trebuchet MS"/>
                <a:cs typeface="Trebuchet MS"/>
              </a:rPr>
              <a:t> </a:t>
            </a:r>
            <a:r>
              <a:rPr sz="2400" spc="-10" dirty="0">
                <a:solidFill>
                  <a:srgbClr val="3B3939"/>
                </a:solidFill>
                <a:latin typeface="Trebuchet MS"/>
                <a:cs typeface="Trebuchet MS"/>
              </a:rPr>
              <a:t>Privacy</a:t>
            </a:r>
            <a:endParaRPr sz="2400" dirty="0">
              <a:latin typeface="Trebuchet MS"/>
              <a:cs typeface="Trebuchet MS"/>
            </a:endParaRPr>
          </a:p>
          <a:p>
            <a:pPr marL="12700" marR="93345">
              <a:lnSpc>
                <a:spcPct val="119400"/>
              </a:lnSpc>
              <a:spcBef>
                <a:spcPts val="685"/>
              </a:spcBef>
            </a:pP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Protect</a:t>
            </a:r>
            <a:r>
              <a:rPr sz="1600" spc="-7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the</a:t>
            </a:r>
            <a:r>
              <a:rPr sz="1600" spc="-6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20" dirty="0">
                <a:solidFill>
                  <a:srgbClr val="3B3939"/>
                </a:solidFill>
                <a:latin typeface="Roboto"/>
                <a:cs typeface="Roboto"/>
              </a:rPr>
              <a:t>client's</a:t>
            </a:r>
            <a:r>
              <a:rPr sz="1600" spc="-8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reputation</a:t>
            </a:r>
            <a:r>
              <a:rPr sz="1600" spc="-5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and</a:t>
            </a:r>
            <a:r>
              <a:rPr sz="1600" spc="-6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prevent</a:t>
            </a:r>
            <a:r>
              <a:rPr sz="1600" spc="-6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unauthorized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access</a:t>
            </a:r>
            <a:r>
              <a:rPr sz="1600" spc="-4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to</a:t>
            </a:r>
            <a:r>
              <a:rPr sz="1600" spc="-5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customer</a:t>
            </a:r>
            <a:r>
              <a:rPr sz="1600" spc="-5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20" dirty="0">
                <a:solidFill>
                  <a:srgbClr val="3B3939"/>
                </a:solidFill>
                <a:latin typeface="Roboto"/>
                <a:cs typeface="Roboto"/>
              </a:rPr>
              <a:t>data.</a:t>
            </a:r>
            <a:endParaRPr sz="1600" dirty="0">
              <a:latin typeface="Roboto"/>
              <a:cs typeface="Roboto"/>
            </a:endParaRPr>
          </a:p>
        </p:txBody>
      </p:sp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44232" y="1933320"/>
            <a:ext cx="920356" cy="4417771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94766" y="523748"/>
            <a:ext cx="5732780" cy="5467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3400" spc="145" dirty="0"/>
              <a:t>Rules</a:t>
            </a:r>
            <a:r>
              <a:rPr sz="3400" spc="-130" dirty="0"/>
              <a:t> </a:t>
            </a:r>
            <a:r>
              <a:rPr sz="3400" dirty="0"/>
              <a:t>of</a:t>
            </a:r>
            <a:r>
              <a:rPr sz="3400" spc="-110" dirty="0"/>
              <a:t> </a:t>
            </a:r>
            <a:r>
              <a:rPr sz="3400" spc="175" dirty="0"/>
              <a:t>Engagements</a:t>
            </a:r>
            <a:r>
              <a:rPr sz="3400" spc="-150" dirty="0"/>
              <a:t> </a:t>
            </a:r>
            <a:r>
              <a:rPr sz="3400" spc="-10" dirty="0"/>
              <a:t>(RoE)</a:t>
            </a:r>
            <a:endParaRPr sz="3400" dirty="0"/>
          </a:p>
        </p:txBody>
      </p:sp>
      <p:grpSp>
        <p:nvGrpSpPr>
          <p:cNvPr id="3" name="object 3"/>
          <p:cNvGrpSpPr/>
          <p:nvPr/>
        </p:nvGrpSpPr>
        <p:grpSpPr>
          <a:xfrm>
            <a:off x="5312283" y="1450086"/>
            <a:ext cx="982980" cy="4847590"/>
            <a:chOff x="5312283" y="1450086"/>
            <a:chExt cx="982980" cy="4847590"/>
          </a:xfrm>
        </p:grpSpPr>
        <p:sp>
          <p:nvSpPr>
            <p:cNvPr id="4" name="object 4"/>
            <p:cNvSpPr/>
            <p:nvPr/>
          </p:nvSpPr>
          <p:spPr>
            <a:xfrm>
              <a:off x="5312283" y="1450085"/>
              <a:ext cx="793750" cy="4847590"/>
            </a:xfrm>
            <a:custGeom>
              <a:avLst/>
              <a:gdLst/>
              <a:ahLst/>
              <a:cxnLst/>
              <a:rect l="l" t="t" r="r" b="b"/>
              <a:pathLst>
                <a:path w="793750" h="4847590">
                  <a:moveTo>
                    <a:pt x="607568" y="385318"/>
                  </a:moveTo>
                  <a:lnTo>
                    <a:pt x="603250" y="381000"/>
                  </a:lnTo>
                  <a:lnTo>
                    <a:pt x="4191" y="381000"/>
                  </a:lnTo>
                  <a:lnTo>
                    <a:pt x="0" y="385318"/>
                  </a:lnTo>
                  <a:lnTo>
                    <a:pt x="0" y="390525"/>
                  </a:lnTo>
                  <a:lnTo>
                    <a:pt x="0" y="395732"/>
                  </a:lnTo>
                  <a:lnTo>
                    <a:pt x="4191" y="400050"/>
                  </a:lnTo>
                  <a:lnTo>
                    <a:pt x="603250" y="400050"/>
                  </a:lnTo>
                  <a:lnTo>
                    <a:pt x="607568" y="395732"/>
                  </a:lnTo>
                  <a:lnTo>
                    <a:pt x="607568" y="385318"/>
                  </a:lnTo>
                  <a:close/>
                </a:path>
                <a:path w="793750" h="4847590">
                  <a:moveTo>
                    <a:pt x="793242" y="4318"/>
                  </a:moveTo>
                  <a:lnTo>
                    <a:pt x="788924" y="0"/>
                  </a:lnTo>
                  <a:lnTo>
                    <a:pt x="778510" y="0"/>
                  </a:lnTo>
                  <a:lnTo>
                    <a:pt x="774192" y="4318"/>
                  </a:lnTo>
                  <a:lnTo>
                    <a:pt x="774192" y="9525"/>
                  </a:lnTo>
                  <a:lnTo>
                    <a:pt x="774192" y="4843069"/>
                  </a:lnTo>
                  <a:lnTo>
                    <a:pt x="778510" y="4847323"/>
                  </a:lnTo>
                  <a:lnTo>
                    <a:pt x="788924" y="4847323"/>
                  </a:lnTo>
                  <a:lnTo>
                    <a:pt x="793242" y="4843069"/>
                  </a:lnTo>
                  <a:lnTo>
                    <a:pt x="793242" y="4318"/>
                  </a:lnTo>
                  <a:close/>
                </a:path>
              </a:pathLst>
            </a:custGeom>
            <a:solidFill>
              <a:srgbClr val="C6C6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900801" y="1645285"/>
              <a:ext cx="390525" cy="390525"/>
            </a:xfrm>
            <a:custGeom>
              <a:avLst/>
              <a:gdLst/>
              <a:ahLst/>
              <a:cxnLst/>
              <a:rect l="l" t="t" r="r" b="b"/>
              <a:pathLst>
                <a:path w="390525" h="390525">
                  <a:moveTo>
                    <a:pt x="317500" y="0"/>
                  </a:moveTo>
                  <a:lnTo>
                    <a:pt x="72898" y="0"/>
                  </a:lnTo>
                  <a:lnTo>
                    <a:pt x="44523" y="5730"/>
                  </a:lnTo>
                  <a:lnTo>
                    <a:pt x="21351" y="21367"/>
                  </a:lnTo>
                  <a:lnTo>
                    <a:pt x="5728" y="44576"/>
                  </a:lnTo>
                  <a:lnTo>
                    <a:pt x="0" y="73025"/>
                  </a:lnTo>
                  <a:lnTo>
                    <a:pt x="0" y="317626"/>
                  </a:lnTo>
                  <a:lnTo>
                    <a:pt x="5728" y="346001"/>
                  </a:lnTo>
                  <a:lnTo>
                    <a:pt x="21351" y="369173"/>
                  </a:lnTo>
                  <a:lnTo>
                    <a:pt x="44523" y="384796"/>
                  </a:lnTo>
                  <a:lnTo>
                    <a:pt x="72898" y="390525"/>
                  </a:lnTo>
                  <a:lnTo>
                    <a:pt x="317500" y="390525"/>
                  </a:lnTo>
                  <a:lnTo>
                    <a:pt x="345894" y="384796"/>
                  </a:lnTo>
                  <a:lnTo>
                    <a:pt x="369109" y="369173"/>
                  </a:lnTo>
                  <a:lnTo>
                    <a:pt x="384776" y="346001"/>
                  </a:lnTo>
                  <a:lnTo>
                    <a:pt x="390525" y="317626"/>
                  </a:lnTo>
                  <a:lnTo>
                    <a:pt x="390525" y="73025"/>
                  </a:lnTo>
                  <a:lnTo>
                    <a:pt x="384776" y="44576"/>
                  </a:lnTo>
                  <a:lnTo>
                    <a:pt x="369109" y="21367"/>
                  </a:lnTo>
                  <a:lnTo>
                    <a:pt x="345894" y="5730"/>
                  </a:lnTo>
                  <a:lnTo>
                    <a:pt x="317500" y="0"/>
                  </a:lnTo>
                  <a:close/>
                </a:path>
              </a:pathLst>
            </a:custGeom>
            <a:solidFill>
              <a:srgbClr val="E0E0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900801" y="1645285"/>
              <a:ext cx="390525" cy="390525"/>
            </a:xfrm>
            <a:custGeom>
              <a:avLst/>
              <a:gdLst/>
              <a:ahLst/>
              <a:cxnLst/>
              <a:rect l="l" t="t" r="r" b="b"/>
              <a:pathLst>
                <a:path w="390525" h="390525">
                  <a:moveTo>
                    <a:pt x="0" y="73025"/>
                  </a:moveTo>
                  <a:lnTo>
                    <a:pt x="5728" y="44576"/>
                  </a:lnTo>
                  <a:lnTo>
                    <a:pt x="21351" y="21367"/>
                  </a:lnTo>
                  <a:lnTo>
                    <a:pt x="44523" y="5730"/>
                  </a:lnTo>
                  <a:lnTo>
                    <a:pt x="72898" y="0"/>
                  </a:lnTo>
                  <a:lnTo>
                    <a:pt x="317500" y="0"/>
                  </a:lnTo>
                  <a:lnTo>
                    <a:pt x="345894" y="5730"/>
                  </a:lnTo>
                  <a:lnTo>
                    <a:pt x="369109" y="21367"/>
                  </a:lnTo>
                  <a:lnTo>
                    <a:pt x="384776" y="44576"/>
                  </a:lnTo>
                  <a:lnTo>
                    <a:pt x="390525" y="73025"/>
                  </a:lnTo>
                  <a:lnTo>
                    <a:pt x="390525" y="317626"/>
                  </a:lnTo>
                  <a:lnTo>
                    <a:pt x="384776" y="346001"/>
                  </a:lnTo>
                  <a:lnTo>
                    <a:pt x="369109" y="369173"/>
                  </a:lnTo>
                  <a:lnTo>
                    <a:pt x="345894" y="384796"/>
                  </a:lnTo>
                  <a:lnTo>
                    <a:pt x="317500" y="390525"/>
                  </a:lnTo>
                  <a:lnTo>
                    <a:pt x="72898" y="390525"/>
                  </a:lnTo>
                  <a:lnTo>
                    <a:pt x="44523" y="384796"/>
                  </a:lnTo>
                  <a:lnTo>
                    <a:pt x="21351" y="369173"/>
                  </a:lnTo>
                  <a:lnTo>
                    <a:pt x="5728" y="346001"/>
                  </a:lnTo>
                  <a:lnTo>
                    <a:pt x="0" y="317626"/>
                  </a:lnTo>
                  <a:lnTo>
                    <a:pt x="0" y="73025"/>
                  </a:lnTo>
                  <a:close/>
                </a:path>
              </a:pathLst>
            </a:custGeom>
            <a:ln w="7620">
              <a:solidFill>
                <a:srgbClr val="C6C6D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6028435" y="1629536"/>
            <a:ext cx="136525" cy="3365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50" spc="-150" dirty="0">
                <a:solidFill>
                  <a:srgbClr val="3B3939"/>
                </a:solidFill>
                <a:latin typeface="Trebuchet MS"/>
                <a:cs typeface="Trebuchet MS"/>
              </a:rPr>
              <a:t>1</a:t>
            </a:r>
            <a:endParaRPr sz="205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61771" y="1322915"/>
            <a:ext cx="4290060" cy="1497965"/>
          </a:xfrm>
          <a:prstGeom prst="rect">
            <a:avLst/>
          </a:prstGeom>
        </p:spPr>
        <p:txBody>
          <a:bodyPr vert="horz" wrap="square" lIns="0" tIns="195580" rIns="0" bIns="0" rtlCol="0">
            <a:spAutoFit/>
          </a:bodyPr>
          <a:lstStyle/>
          <a:p>
            <a:pPr marL="1199515">
              <a:lnSpc>
                <a:spcPct val="100000"/>
              </a:lnSpc>
              <a:spcBef>
                <a:spcPts val="1540"/>
              </a:spcBef>
            </a:pPr>
            <a:r>
              <a:rPr sz="2400" spc="155" dirty="0">
                <a:solidFill>
                  <a:srgbClr val="3B3939"/>
                </a:solidFill>
                <a:latin typeface="Trebuchet MS"/>
                <a:cs typeface="Trebuchet MS"/>
              </a:rPr>
              <a:t>Scope</a:t>
            </a:r>
            <a:r>
              <a:rPr sz="2400" spc="-110" dirty="0">
                <a:solidFill>
                  <a:srgbClr val="3B3939"/>
                </a:solidFill>
                <a:latin typeface="Trebuchet MS"/>
                <a:cs typeface="Trebuchet MS"/>
              </a:rPr>
              <a:t> </a:t>
            </a:r>
            <a:r>
              <a:rPr sz="2400" spc="90" dirty="0">
                <a:solidFill>
                  <a:srgbClr val="3B3939"/>
                </a:solidFill>
                <a:latin typeface="Trebuchet MS"/>
                <a:cs typeface="Trebuchet MS"/>
              </a:rPr>
              <a:t>and</a:t>
            </a:r>
            <a:r>
              <a:rPr sz="2400" spc="-110" dirty="0">
                <a:solidFill>
                  <a:srgbClr val="3B3939"/>
                </a:solidFill>
                <a:latin typeface="Trebuchet MS"/>
                <a:cs typeface="Trebuchet MS"/>
              </a:rPr>
              <a:t> </a:t>
            </a:r>
            <a:r>
              <a:rPr sz="2400" spc="-10" dirty="0">
                <a:solidFill>
                  <a:srgbClr val="3B3939"/>
                </a:solidFill>
                <a:latin typeface="Trebuchet MS"/>
                <a:cs typeface="Trebuchet MS"/>
              </a:rPr>
              <a:t>Objectives</a:t>
            </a:r>
            <a:endParaRPr sz="2400" dirty="0">
              <a:latin typeface="Trebuchet MS"/>
              <a:cs typeface="Trebuchet MS"/>
            </a:endParaRPr>
          </a:p>
          <a:p>
            <a:pPr marL="364490" marR="6350" indent="-352425" algn="r">
              <a:lnSpc>
                <a:spcPct val="114399"/>
              </a:lnSpc>
              <a:spcBef>
                <a:spcPts val="685"/>
              </a:spcBef>
            </a:pP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Clearly</a:t>
            </a:r>
            <a:r>
              <a:rPr sz="1600" spc="-5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define</a:t>
            </a:r>
            <a:r>
              <a:rPr sz="1600" spc="-1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the</a:t>
            </a:r>
            <a:r>
              <a:rPr sz="1600" spc="-5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scope</a:t>
            </a:r>
            <a:r>
              <a:rPr sz="1600" spc="-5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of</a:t>
            </a:r>
            <a:r>
              <a:rPr sz="1600" spc="-4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the</a:t>
            </a:r>
            <a:r>
              <a:rPr sz="1600" spc="-4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penetration</a:t>
            </a:r>
            <a:r>
              <a:rPr sz="1600" spc="-2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test,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the</a:t>
            </a:r>
            <a:r>
              <a:rPr sz="1600" spc="-6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specific</a:t>
            </a:r>
            <a:r>
              <a:rPr sz="1600" spc="-5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systems</a:t>
            </a:r>
            <a:r>
              <a:rPr sz="1600" spc="-7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and</a:t>
            </a:r>
            <a:r>
              <a:rPr sz="1600" spc="-4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applications</a:t>
            </a:r>
            <a:r>
              <a:rPr sz="1600" spc="-3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to</a:t>
            </a:r>
            <a:r>
              <a:rPr sz="1600" spc="-7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25" dirty="0">
                <a:solidFill>
                  <a:srgbClr val="3B3939"/>
                </a:solidFill>
                <a:latin typeface="Roboto"/>
                <a:cs typeface="Roboto"/>
              </a:rPr>
              <a:t>be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targeted,</a:t>
            </a:r>
            <a:r>
              <a:rPr sz="1600" spc="-8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and</a:t>
            </a:r>
            <a:r>
              <a:rPr sz="1600" spc="-5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the</a:t>
            </a:r>
            <a:r>
              <a:rPr sz="1600" spc="-6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testing</a:t>
            </a:r>
            <a:r>
              <a:rPr sz="1600" spc="-6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objectives.</a:t>
            </a:r>
            <a:endParaRPr sz="1600" dirty="0">
              <a:latin typeface="Roboto"/>
              <a:cs typeface="Roboto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5896990" y="2509392"/>
            <a:ext cx="982980" cy="398145"/>
            <a:chOff x="5896990" y="2509392"/>
            <a:chExt cx="982980" cy="398145"/>
          </a:xfrm>
        </p:grpSpPr>
        <p:sp>
          <p:nvSpPr>
            <p:cNvPr id="10" name="object 10"/>
            <p:cNvSpPr/>
            <p:nvPr/>
          </p:nvSpPr>
          <p:spPr>
            <a:xfrm>
              <a:off x="6272148" y="2699003"/>
              <a:ext cx="607695" cy="19050"/>
            </a:xfrm>
            <a:custGeom>
              <a:avLst/>
              <a:gdLst/>
              <a:ahLst/>
              <a:cxnLst/>
              <a:rect l="l" t="t" r="r" b="b"/>
              <a:pathLst>
                <a:path w="607695" h="19050">
                  <a:moveTo>
                    <a:pt x="603376" y="0"/>
                  </a:moveTo>
                  <a:lnTo>
                    <a:pt x="4317" y="0"/>
                  </a:lnTo>
                  <a:lnTo>
                    <a:pt x="0" y="4191"/>
                  </a:lnTo>
                  <a:lnTo>
                    <a:pt x="0" y="9525"/>
                  </a:lnTo>
                  <a:lnTo>
                    <a:pt x="0" y="14732"/>
                  </a:lnTo>
                  <a:lnTo>
                    <a:pt x="4317" y="19050"/>
                  </a:lnTo>
                  <a:lnTo>
                    <a:pt x="603376" y="19050"/>
                  </a:lnTo>
                  <a:lnTo>
                    <a:pt x="607568" y="14732"/>
                  </a:lnTo>
                  <a:lnTo>
                    <a:pt x="607568" y="4191"/>
                  </a:lnTo>
                  <a:lnTo>
                    <a:pt x="603376" y="0"/>
                  </a:lnTo>
                  <a:close/>
                </a:path>
              </a:pathLst>
            </a:custGeom>
            <a:solidFill>
              <a:srgbClr val="C6C6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900800" y="2513202"/>
              <a:ext cx="390525" cy="390525"/>
            </a:xfrm>
            <a:custGeom>
              <a:avLst/>
              <a:gdLst/>
              <a:ahLst/>
              <a:cxnLst/>
              <a:rect l="l" t="t" r="r" b="b"/>
              <a:pathLst>
                <a:path w="390525" h="390525">
                  <a:moveTo>
                    <a:pt x="317500" y="0"/>
                  </a:moveTo>
                  <a:lnTo>
                    <a:pt x="72898" y="0"/>
                  </a:lnTo>
                  <a:lnTo>
                    <a:pt x="44523" y="5728"/>
                  </a:lnTo>
                  <a:lnTo>
                    <a:pt x="21351" y="21351"/>
                  </a:lnTo>
                  <a:lnTo>
                    <a:pt x="5728" y="44523"/>
                  </a:lnTo>
                  <a:lnTo>
                    <a:pt x="0" y="72898"/>
                  </a:lnTo>
                  <a:lnTo>
                    <a:pt x="0" y="317626"/>
                  </a:lnTo>
                  <a:lnTo>
                    <a:pt x="5728" y="346001"/>
                  </a:lnTo>
                  <a:lnTo>
                    <a:pt x="21351" y="369173"/>
                  </a:lnTo>
                  <a:lnTo>
                    <a:pt x="44523" y="384796"/>
                  </a:lnTo>
                  <a:lnTo>
                    <a:pt x="72898" y="390525"/>
                  </a:lnTo>
                  <a:lnTo>
                    <a:pt x="317500" y="390525"/>
                  </a:lnTo>
                  <a:lnTo>
                    <a:pt x="345894" y="384796"/>
                  </a:lnTo>
                  <a:lnTo>
                    <a:pt x="369109" y="369173"/>
                  </a:lnTo>
                  <a:lnTo>
                    <a:pt x="384776" y="346001"/>
                  </a:lnTo>
                  <a:lnTo>
                    <a:pt x="390525" y="317626"/>
                  </a:lnTo>
                  <a:lnTo>
                    <a:pt x="390525" y="72898"/>
                  </a:lnTo>
                  <a:lnTo>
                    <a:pt x="384776" y="44523"/>
                  </a:lnTo>
                  <a:lnTo>
                    <a:pt x="369109" y="21351"/>
                  </a:lnTo>
                  <a:lnTo>
                    <a:pt x="345894" y="5728"/>
                  </a:lnTo>
                  <a:lnTo>
                    <a:pt x="317500" y="0"/>
                  </a:lnTo>
                  <a:close/>
                </a:path>
              </a:pathLst>
            </a:custGeom>
            <a:solidFill>
              <a:srgbClr val="E0E0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900800" y="2513202"/>
              <a:ext cx="390525" cy="390525"/>
            </a:xfrm>
            <a:custGeom>
              <a:avLst/>
              <a:gdLst/>
              <a:ahLst/>
              <a:cxnLst/>
              <a:rect l="l" t="t" r="r" b="b"/>
              <a:pathLst>
                <a:path w="390525" h="390525">
                  <a:moveTo>
                    <a:pt x="0" y="72898"/>
                  </a:moveTo>
                  <a:lnTo>
                    <a:pt x="5728" y="44523"/>
                  </a:lnTo>
                  <a:lnTo>
                    <a:pt x="21351" y="21351"/>
                  </a:lnTo>
                  <a:lnTo>
                    <a:pt x="44523" y="5728"/>
                  </a:lnTo>
                  <a:lnTo>
                    <a:pt x="72898" y="0"/>
                  </a:lnTo>
                  <a:lnTo>
                    <a:pt x="317500" y="0"/>
                  </a:lnTo>
                  <a:lnTo>
                    <a:pt x="345894" y="5728"/>
                  </a:lnTo>
                  <a:lnTo>
                    <a:pt x="369109" y="21351"/>
                  </a:lnTo>
                  <a:lnTo>
                    <a:pt x="384776" y="44523"/>
                  </a:lnTo>
                  <a:lnTo>
                    <a:pt x="390525" y="72898"/>
                  </a:lnTo>
                  <a:lnTo>
                    <a:pt x="390525" y="317626"/>
                  </a:lnTo>
                  <a:lnTo>
                    <a:pt x="384776" y="346001"/>
                  </a:lnTo>
                  <a:lnTo>
                    <a:pt x="369109" y="369173"/>
                  </a:lnTo>
                  <a:lnTo>
                    <a:pt x="345894" y="384796"/>
                  </a:lnTo>
                  <a:lnTo>
                    <a:pt x="317500" y="390525"/>
                  </a:lnTo>
                  <a:lnTo>
                    <a:pt x="72898" y="390525"/>
                  </a:lnTo>
                  <a:lnTo>
                    <a:pt x="44523" y="384796"/>
                  </a:lnTo>
                  <a:lnTo>
                    <a:pt x="21351" y="369173"/>
                  </a:lnTo>
                  <a:lnTo>
                    <a:pt x="5728" y="346001"/>
                  </a:lnTo>
                  <a:lnTo>
                    <a:pt x="0" y="317626"/>
                  </a:lnTo>
                  <a:lnTo>
                    <a:pt x="0" y="72898"/>
                  </a:lnTo>
                  <a:close/>
                </a:path>
              </a:pathLst>
            </a:custGeom>
            <a:ln w="7620">
              <a:solidFill>
                <a:srgbClr val="C6C6D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6016497" y="2497582"/>
            <a:ext cx="160655" cy="3365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50" spc="-50" dirty="0">
                <a:solidFill>
                  <a:srgbClr val="3B3939"/>
                </a:solidFill>
                <a:latin typeface="Trebuchet MS"/>
                <a:cs typeface="Trebuchet MS"/>
              </a:rPr>
              <a:t>2</a:t>
            </a:r>
            <a:endParaRPr sz="2050">
              <a:latin typeface="Trebuchet MS"/>
              <a:cs typeface="Trebuchet M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038847" y="2190226"/>
            <a:ext cx="4225290" cy="1219835"/>
          </a:xfrm>
          <a:prstGeom prst="rect">
            <a:avLst/>
          </a:prstGeom>
        </p:spPr>
        <p:txBody>
          <a:bodyPr vert="horz" wrap="square" lIns="0" tIns="1962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45"/>
              </a:spcBef>
            </a:pPr>
            <a:r>
              <a:rPr sz="2400" spc="55" dirty="0">
                <a:solidFill>
                  <a:srgbClr val="3B3939"/>
                </a:solidFill>
                <a:latin typeface="Trebuchet MS"/>
                <a:cs typeface="Trebuchet MS"/>
              </a:rPr>
              <a:t>Testing</a:t>
            </a:r>
            <a:r>
              <a:rPr sz="2400" spc="-90" dirty="0">
                <a:solidFill>
                  <a:srgbClr val="3B3939"/>
                </a:solidFill>
                <a:latin typeface="Trebuchet MS"/>
                <a:cs typeface="Trebuchet MS"/>
              </a:rPr>
              <a:t> </a:t>
            </a:r>
            <a:r>
              <a:rPr sz="2400" spc="90" dirty="0">
                <a:solidFill>
                  <a:srgbClr val="3B3939"/>
                </a:solidFill>
                <a:latin typeface="Trebuchet MS"/>
                <a:cs typeface="Trebuchet MS"/>
              </a:rPr>
              <a:t>Methodologies</a:t>
            </a:r>
            <a:endParaRPr sz="2400" dirty="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960"/>
              </a:spcBef>
            </a:pP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Outline</a:t>
            </a:r>
            <a:r>
              <a:rPr sz="1600" spc="-4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the</a:t>
            </a:r>
            <a:r>
              <a:rPr sz="1600" spc="-5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permitted</a:t>
            </a:r>
            <a:r>
              <a:rPr sz="1600" spc="-7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testing</a:t>
            </a:r>
            <a:r>
              <a:rPr sz="1600" spc="-5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techniques,</a:t>
            </a:r>
            <a:r>
              <a:rPr sz="1600" spc="-5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tools,</a:t>
            </a:r>
            <a:endParaRPr sz="1600" dirty="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  <a:spcBef>
                <a:spcPts val="275"/>
              </a:spcBef>
            </a:pP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and</a:t>
            </a:r>
            <a:r>
              <a:rPr sz="1600" spc="-3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20" dirty="0">
                <a:solidFill>
                  <a:srgbClr val="3B3939"/>
                </a:solidFill>
                <a:latin typeface="Roboto"/>
                <a:cs typeface="Roboto"/>
              </a:rPr>
              <a:t>vulnerabilities</a:t>
            </a:r>
            <a:r>
              <a:rPr sz="1600" spc="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to</a:t>
            </a:r>
            <a:r>
              <a:rPr sz="1600" spc="-3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be</a:t>
            </a:r>
            <a:r>
              <a:rPr sz="1600" spc="-4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exploited.</a:t>
            </a:r>
            <a:endParaRPr sz="1600" dirty="0">
              <a:latin typeface="Roboto"/>
              <a:cs typeface="Roboto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5312283" y="3370834"/>
            <a:ext cx="982980" cy="398145"/>
            <a:chOff x="5312283" y="3370834"/>
            <a:chExt cx="982980" cy="398145"/>
          </a:xfrm>
        </p:grpSpPr>
        <p:sp>
          <p:nvSpPr>
            <p:cNvPr id="16" name="object 16"/>
            <p:cNvSpPr/>
            <p:nvPr/>
          </p:nvSpPr>
          <p:spPr>
            <a:xfrm>
              <a:off x="5312283" y="3560318"/>
              <a:ext cx="607695" cy="19050"/>
            </a:xfrm>
            <a:custGeom>
              <a:avLst/>
              <a:gdLst/>
              <a:ahLst/>
              <a:cxnLst/>
              <a:rect l="l" t="t" r="r" b="b"/>
              <a:pathLst>
                <a:path w="607695" h="19050">
                  <a:moveTo>
                    <a:pt x="603250" y="0"/>
                  </a:moveTo>
                  <a:lnTo>
                    <a:pt x="4190" y="0"/>
                  </a:lnTo>
                  <a:lnTo>
                    <a:pt x="0" y="4318"/>
                  </a:lnTo>
                  <a:lnTo>
                    <a:pt x="0" y="9525"/>
                  </a:lnTo>
                  <a:lnTo>
                    <a:pt x="0" y="14859"/>
                  </a:lnTo>
                  <a:lnTo>
                    <a:pt x="4190" y="19050"/>
                  </a:lnTo>
                  <a:lnTo>
                    <a:pt x="603250" y="19050"/>
                  </a:lnTo>
                  <a:lnTo>
                    <a:pt x="607567" y="14859"/>
                  </a:lnTo>
                  <a:lnTo>
                    <a:pt x="607567" y="4318"/>
                  </a:lnTo>
                  <a:lnTo>
                    <a:pt x="603250" y="0"/>
                  </a:lnTo>
                  <a:close/>
                </a:path>
              </a:pathLst>
            </a:custGeom>
            <a:solidFill>
              <a:srgbClr val="C6C6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900801" y="3374644"/>
              <a:ext cx="390525" cy="390525"/>
            </a:xfrm>
            <a:custGeom>
              <a:avLst/>
              <a:gdLst/>
              <a:ahLst/>
              <a:cxnLst/>
              <a:rect l="l" t="t" r="r" b="b"/>
              <a:pathLst>
                <a:path w="390525" h="390525">
                  <a:moveTo>
                    <a:pt x="317500" y="0"/>
                  </a:moveTo>
                  <a:lnTo>
                    <a:pt x="72898" y="0"/>
                  </a:lnTo>
                  <a:lnTo>
                    <a:pt x="44523" y="5728"/>
                  </a:lnTo>
                  <a:lnTo>
                    <a:pt x="21351" y="21351"/>
                  </a:lnTo>
                  <a:lnTo>
                    <a:pt x="5728" y="44523"/>
                  </a:lnTo>
                  <a:lnTo>
                    <a:pt x="0" y="72897"/>
                  </a:lnTo>
                  <a:lnTo>
                    <a:pt x="0" y="317626"/>
                  </a:lnTo>
                  <a:lnTo>
                    <a:pt x="5728" y="346001"/>
                  </a:lnTo>
                  <a:lnTo>
                    <a:pt x="21351" y="369173"/>
                  </a:lnTo>
                  <a:lnTo>
                    <a:pt x="44523" y="384796"/>
                  </a:lnTo>
                  <a:lnTo>
                    <a:pt x="72898" y="390524"/>
                  </a:lnTo>
                  <a:lnTo>
                    <a:pt x="317500" y="390524"/>
                  </a:lnTo>
                  <a:lnTo>
                    <a:pt x="345894" y="384796"/>
                  </a:lnTo>
                  <a:lnTo>
                    <a:pt x="369109" y="369173"/>
                  </a:lnTo>
                  <a:lnTo>
                    <a:pt x="384776" y="346001"/>
                  </a:lnTo>
                  <a:lnTo>
                    <a:pt x="390525" y="317626"/>
                  </a:lnTo>
                  <a:lnTo>
                    <a:pt x="390525" y="72897"/>
                  </a:lnTo>
                  <a:lnTo>
                    <a:pt x="384776" y="44523"/>
                  </a:lnTo>
                  <a:lnTo>
                    <a:pt x="369109" y="21351"/>
                  </a:lnTo>
                  <a:lnTo>
                    <a:pt x="345894" y="5728"/>
                  </a:lnTo>
                  <a:lnTo>
                    <a:pt x="317500" y="0"/>
                  </a:lnTo>
                  <a:close/>
                </a:path>
              </a:pathLst>
            </a:custGeom>
            <a:solidFill>
              <a:srgbClr val="E0E0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5900801" y="3374644"/>
              <a:ext cx="390525" cy="390525"/>
            </a:xfrm>
            <a:custGeom>
              <a:avLst/>
              <a:gdLst/>
              <a:ahLst/>
              <a:cxnLst/>
              <a:rect l="l" t="t" r="r" b="b"/>
              <a:pathLst>
                <a:path w="390525" h="390525">
                  <a:moveTo>
                    <a:pt x="0" y="72897"/>
                  </a:moveTo>
                  <a:lnTo>
                    <a:pt x="5728" y="44523"/>
                  </a:lnTo>
                  <a:lnTo>
                    <a:pt x="21351" y="21351"/>
                  </a:lnTo>
                  <a:lnTo>
                    <a:pt x="44523" y="5728"/>
                  </a:lnTo>
                  <a:lnTo>
                    <a:pt x="72898" y="0"/>
                  </a:lnTo>
                  <a:lnTo>
                    <a:pt x="317500" y="0"/>
                  </a:lnTo>
                  <a:lnTo>
                    <a:pt x="345894" y="5728"/>
                  </a:lnTo>
                  <a:lnTo>
                    <a:pt x="369109" y="21351"/>
                  </a:lnTo>
                  <a:lnTo>
                    <a:pt x="384776" y="44523"/>
                  </a:lnTo>
                  <a:lnTo>
                    <a:pt x="390525" y="72897"/>
                  </a:lnTo>
                  <a:lnTo>
                    <a:pt x="390525" y="317626"/>
                  </a:lnTo>
                  <a:lnTo>
                    <a:pt x="384776" y="346001"/>
                  </a:lnTo>
                  <a:lnTo>
                    <a:pt x="369109" y="369173"/>
                  </a:lnTo>
                  <a:lnTo>
                    <a:pt x="345894" y="384796"/>
                  </a:lnTo>
                  <a:lnTo>
                    <a:pt x="317500" y="390524"/>
                  </a:lnTo>
                  <a:lnTo>
                    <a:pt x="72898" y="390524"/>
                  </a:lnTo>
                  <a:lnTo>
                    <a:pt x="44523" y="384796"/>
                  </a:lnTo>
                  <a:lnTo>
                    <a:pt x="21351" y="369173"/>
                  </a:lnTo>
                  <a:lnTo>
                    <a:pt x="5728" y="346001"/>
                  </a:lnTo>
                  <a:lnTo>
                    <a:pt x="0" y="317626"/>
                  </a:lnTo>
                  <a:lnTo>
                    <a:pt x="0" y="72897"/>
                  </a:lnTo>
                  <a:close/>
                </a:path>
              </a:pathLst>
            </a:custGeom>
            <a:ln w="7620">
              <a:solidFill>
                <a:srgbClr val="C6C6D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6014973" y="3359277"/>
            <a:ext cx="163830" cy="3365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50" spc="-50" dirty="0">
                <a:solidFill>
                  <a:srgbClr val="3B3939"/>
                </a:solidFill>
                <a:latin typeface="Trebuchet MS"/>
                <a:cs typeface="Trebuchet MS"/>
              </a:rPr>
              <a:t>3</a:t>
            </a:r>
            <a:endParaRPr sz="2050">
              <a:latin typeface="Trebuchet MS"/>
              <a:cs typeface="Trebuchet M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813003" y="3051922"/>
            <a:ext cx="4338320" cy="1498600"/>
          </a:xfrm>
          <a:prstGeom prst="rect">
            <a:avLst/>
          </a:prstGeom>
        </p:spPr>
        <p:txBody>
          <a:bodyPr vert="horz" wrap="square" lIns="0" tIns="1962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45"/>
              </a:spcBef>
            </a:pPr>
            <a:r>
              <a:rPr sz="2400" spc="65" dirty="0">
                <a:solidFill>
                  <a:srgbClr val="3B3939"/>
                </a:solidFill>
                <a:latin typeface="Trebuchet MS"/>
                <a:cs typeface="Trebuchet MS"/>
              </a:rPr>
              <a:t>Communication</a:t>
            </a:r>
            <a:r>
              <a:rPr sz="2400" spc="-135" dirty="0">
                <a:solidFill>
                  <a:srgbClr val="3B3939"/>
                </a:solidFill>
                <a:latin typeface="Trebuchet MS"/>
                <a:cs typeface="Trebuchet MS"/>
              </a:rPr>
              <a:t> </a:t>
            </a:r>
            <a:r>
              <a:rPr sz="2400" spc="90" dirty="0">
                <a:solidFill>
                  <a:srgbClr val="3B3939"/>
                </a:solidFill>
                <a:latin typeface="Trebuchet MS"/>
                <a:cs typeface="Trebuchet MS"/>
              </a:rPr>
              <a:t>and</a:t>
            </a:r>
            <a:r>
              <a:rPr sz="2400" spc="-110" dirty="0">
                <a:solidFill>
                  <a:srgbClr val="3B3939"/>
                </a:solidFill>
                <a:latin typeface="Trebuchet MS"/>
                <a:cs typeface="Trebuchet MS"/>
              </a:rPr>
              <a:t> </a:t>
            </a:r>
            <a:r>
              <a:rPr sz="2400" spc="-10" dirty="0">
                <a:solidFill>
                  <a:srgbClr val="3B3939"/>
                </a:solidFill>
                <a:latin typeface="Trebuchet MS"/>
                <a:cs typeface="Trebuchet MS"/>
              </a:rPr>
              <a:t>Reporting</a:t>
            </a:r>
            <a:endParaRPr sz="2400" dirty="0">
              <a:latin typeface="Trebuchet MS"/>
              <a:cs typeface="Trebuchet MS"/>
            </a:endParaRPr>
          </a:p>
          <a:p>
            <a:pPr marL="198120" marR="5715" indent="86360" algn="r">
              <a:lnSpc>
                <a:spcPct val="114399"/>
              </a:lnSpc>
              <a:spcBef>
                <a:spcPts val="685"/>
              </a:spcBef>
            </a:pP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Establish</a:t>
            </a:r>
            <a:r>
              <a:rPr sz="1600" spc="-4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clear</a:t>
            </a:r>
            <a:r>
              <a:rPr sz="1600" spc="-5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20" dirty="0">
                <a:solidFill>
                  <a:srgbClr val="3B3939"/>
                </a:solidFill>
                <a:latin typeface="Roboto"/>
                <a:cs typeface="Roboto"/>
              </a:rPr>
              <a:t>communication</a:t>
            </a:r>
            <a:r>
              <a:rPr sz="1600" spc="-3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channels</a:t>
            </a:r>
            <a:r>
              <a:rPr sz="1600" spc="-3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25" dirty="0">
                <a:solidFill>
                  <a:srgbClr val="3B3939"/>
                </a:solidFill>
                <a:latin typeface="Roboto"/>
                <a:cs typeface="Roboto"/>
              </a:rPr>
              <a:t>and </a:t>
            </a:r>
            <a:r>
              <a:rPr sz="1600" spc="-20" dirty="0">
                <a:solidFill>
                  <a:srgbClr val="3B3939"/>
                </a:solidFill>
                <a:latin typeface="Roboto"/>
                <a:cs typeface="Roboto"/>
              </a:rPr>
              <a:t>reporting</a:t>
            </a:r>
            <a:r>
              <a:rPr sz="1600" spc="-5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procedures</a:t>
            </a:r>
            <a:r>
              <a:rPr sz="1600" spc="-5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between</a:t>
            </a:r>
            <a:r>
              <a:rPr sz="1600" spc="-6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the</a:t>
            </a:r>
            <a:r>
              <a:rPr sz="1600" spc="-5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penetration</a:t>
            </a:r>
            <a:endParaRPr sz="1600" dirty="0">
              <a:latin typeface="Roboto"/>
              <a:cs typeface="Roboto"/>
            </a:endParaRPr>
          </a:p>
          <a:p>
            <a:pPr marR="5080" algn="r">
              <a:lnSpc>
                <a:spcPct val="100000"/>
              </a:lnSpc>
              <a:spcBef>
                <a:spcPts val="275"/>
              </a:spcBef>
            </a:pP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tester</a:t>
            </a:r>
            <a:r>
              <a:rPr sz="1600" spc="-8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and</a:t>
            </a:r>
            <a:r>
              <a:rPr sz="1600" spc="-5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the</a:t>
            </a:r>
            <a:r>
              <a:rPr sz="1600" spc="-6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client.</a:t>
            </a:r>
            <a:endParaRPr sz="1600" dirty="0">
              <a:latin typeface="Roboto"/>
              <a:cs typeface="Roboto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5896990" y="4152010"/>
            <a:ext cx="982980" cy="398145"/>
            <a:chOff x="5896990" y="4152010"/>
            <a:chExt cx="982980" cy="398145"/>
          </a:xfrm>
        </p:grpSpPr>
        <p:sp>
          <p:nvSpPr>
            <p:cNvPr id="22" name="object 22"/>
            <p:cNvSpPr/>
            <p:nvPr/>
          </p:nvSpPr>
          <p:spPr>
            <a:xfrm>
              <a:off x="6272148" y="4341494"/>
              <a:ext cx="607695" cy="19050"/>
            </a:xfrm>
            <a:custGeom>
              <a:avLst/>
              <a:gdLst/>
              <a:ahLst/>
              <a:cxnLst/>
              <a:rect l="l" t="t" r="r" b="b"/>
              <a:pathLst>
                <a:path w="607695" h="19050">
                  <a:moveTo>
                    <a:pt x="603376" y="0"/>
                  </a:moveTo>
                  <a:lnTo>
                    <a:pt x="4317" y="0"/>
                  </a:lnTo>
                  <a:lnTo>
                    <a:pt x="0" y="4317"/>
                  </a:lnTo>
                  <a:lnTo>
                    <a:pt x="0" y="9524"/>
                  </a:lnTo>
                  <a:lnTo>
                    <a:pt x="0" y="14858"/>
                  </a:lnTo>
                  <a:lnTo>
                    <a:pt x="4317" y="19049"/>
                  </a:lnTo>
                  <a:lnTo>
                    <a:pt x="603376" y="19049"/>
                  </a:lnTo>
                  <a:lnTo>
                    <a:pt x="607568" y="14858"/>
                  </a:lnTo>
                  <a:lnTo>
                    <a:pt x="607568" y="4317"/>
                  </a:lnTo>
                  <a:lnTo>
                    <a:pt x="603376" y="0"/>
                  </a:lnTo>
                  <a:close/>
                </a:path>
              </a:pathLst>
            </a:custGeom>
            <a:solidFill>
              <a:srgbClr val="C6C6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5900800" y="4155820"/>
              <a:ext cx="390525" cy="390525"/>
            </a:xfrm>
            <a:custGeom>
              <a:avLst/>
              <a:gdLst/>
              <a:ahLst/>
              <a:cxnLst/>
              <a:rect l="l" t="t" r="r" b="b"/>
              <a:pathLst>
                <a:path w="390525" h="390525">
                  <a:moveTo>
                    <a:pt x="317500" y="0"/>
                  </a:moveTo>
                  <a:lnTo>
                    <a:pt x="72898" y="0"/>
                  </a:lnTo>
                  <a:lnTo>
                    <a:pt x="44523" y="5728"/>
                  </a:lnTo>
                  <a:lnTo>
                    <a:pt x="21351" y="21351"/>
                  </a:lnTo>
                  <a:lnTo>
                    <a:pt x="5728" y="44523"/>
                  </a:lnTo>
                  <a:lnTo>
                    <a:pt x="0" y="72897"/>
                  </a:lnTo>
                  <a:lnTo>
                    <a:pt x="0" y="317626"/>
                  </a:lnTo>
                  <a:lnTo>
                    <a:pt x="5728" y="346001"/>
                  </a:lnTo>
                  <a:lnTo>
                    <a:pt x="21351" y="369173"/>
                  </a:lnTo>
                  <a:lnTo>
                    <a:pt x="44523" y="384796"/>
                  </a:lnTo>
                  <a:lnTo>
                    <a:pt x="72898" y="390524"/>
                  </a:lnTo>
                  <a:lnTo>
                    <a:pt x="317500" y="390524"/>
                  </a:lnTo>
                  <a:lnTo>
                    <a:pt x="345894" y="384796"/>
                  </a:lnTo>
                  <a:lnTo>
                    <a:pt x="369109" y="369173"/>
                  </a:lnTo>
                  <a:lnTo>
                    <a:pt x="384776" y="346001"/>
                  </a:lnTo>
                  <a:lnTo>
                    <a:pt x="390525" y="317626"/>
                  </a:lnTo>
                  <a:lnTo>
                    <a:pt x="390525" y="72897"/>
                  </a:lnTo>
                  <a:lnTo>
                    <a:pt x="384776" y="44523"/>
                  </a:lnTo>
                  <a:lnTo>
                    <a:pt x="369109" y="21351"/>
                  </a:lnTo>
                  <a:lnTo>
                    <a:pt x="345894" y="5728"/>
                  </a:lnTo>
                  <a:lnTo>
                    <a:pt x="317500" y="0"/>
                  </a:lnTo>
                  <a:close/>
                </a:path>
              </a:pathLst>
            </a:custGeom>
            <a:solidFill>
              <a:srgbClr val="E0E0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5900800" y="4155820"/>
              <a:ext cx="390525" cy="390525"/>
            </a:xfrm>
            <a:custGeom>
              <a:avLst/>
              <a:gdLst/>
              <a:ahLst/>
              <a:cxnLst/>
              <a:rect l="l" t="t" r="r" b="b"/>
              <a:pathLst>
                <a:path w="390525" h="390525">
                  <a:moveTo>
                    <a:pt x="0" y="72897"/>
                  </a:moveTo>
                  <a:lnTo>
                    <a:pt x="5728" y="44523"/>
                  </a:lnTo>
                  <a:lnTo>
                    <a:pt x="21351" y="21351"/>
                  </a:lnTo>
                  <a:lnTo>
                    <a:pt x="44523" y="5728"/>
                  </a:lnTo>
                  <a:lnTo>
                    <a:pt x="72898" y="0"/>
                  </a:lnTo>
                  <a:lnTo>
                    <a:pt x="317500" y="0"/>
                  </a:lnTo>
                  <a:lnTo>
                    <a:pt x="345894" y="5728"/>
                  </a:lnTo>
                  <a:lnTo>
                    <a:pt x="369109" y="21351"/>
                  </a:lnTo>
                  <a:lnTo>
                    <a:pt x="384776" y="44523"/>
                  </a:lnTo>
                  <a:lnTo>
                    <a:pt x="390525" y="72897"/>
                  </a:lnTo>
                  <a:lnTo>
                    <a:pt x="390525" y="317626"/>
                  </a:lnTo>
                  <a:lnTo>
                    <a:pt x="384776" y="346001"/>
                  </a:lnTo>
                  <a:lnTo>
                    <a:pt x="369109" y="369173"/>
                  </a:lnTo>
                  <a:lnTo>
                    <a:pt x="345894" y="384796"/>
                  </a:lnTo>
                  <a:lnTo>
                    <a:pt x="317500" y="390524"/>
                  </a:lnTo>
                  <a:lnTo>
                    <a:pt x="72898" y="390524"/>
                  </a:lnTo>
                  <a:lnTo>
                    <a:pt x="44523" y="384796"/>
                  </a:lnTo>
                  <a:lnTo>
                    <a:pt x="21351" y="369173"/>
                  </a:lnTo>
                  <a:lnTo>
                    <a:pt x="5728" y="346001"/>
                  </a:lnTo>
                  <a:lnTo>
                    <a:pt x="0" y="317626"/>
                  </a:lnTo>
                  <a:lnTo>
                    <a:pt x="0" y="72897"/>
                  </a:lnTo>
                  <a:close/>
                </a:path>
              </a:pathLst>
            </a:custGeom>
            <a:ln w="7620">
              <a:solidFill>
                <a:srgbClr val="C6C6D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6013450" y="4140453"/>
            <a:ext cx="167005" cy="3365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50" spc="-50" dirty="0">
                <a:solidFill>
                  <a:srgbClr val="3B3939"/>
                </a:solidFill>
                <a:latin typeface="Trebuchet MS"/>
                <a:cs typeface="Trebuchet MS"/>
              </a:rPr>
              <a:t>4</a:t>
            </a:r>
            <a:endParaRPr sz="2050">
              <a:latin typeface="Trebuchet MS"/>
              <a:cs typeface="Trebuchet MS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7038847" y="3833098"/>
            <a:ext cx="4142740" cy="1219835"/>
          </a:xfrm>
          <a:prstGeom prst="rect">
            <a:avLst/>
          </a:prstGeom>
        </p:spPr>
        <p:txBody>
          <a:bodyPr vert="horz" wrap="square" lIns="0" tIns="1962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45"/>
              </a:spcBef>
            </a:pPr>
            <a:r>
              <a:rPr sz="2400" dirty="0">
                <a:solidFill>
                  <a:srgbClr val="3B3939"/>
                </a:solidFill>
                <a:latin typeface="Trebuchet MS"/>
                <a:cs typeface="Trebuchet MS"/>
              </a:rPr>
              <a:t>Escalation</a:t>
            </a:r>
            <a:r>
              <a:rPr sz="2400" spc="215" dirty="0">
                <a:solidFill>
                  <a:srgbClr val="3B3939"/>
                </a:solidFill>
                <a:latin typeface="Trebuchet MS"/>
                <a:cs typeface="Trebuchet MS"/>
              </a:rPr>
              <a:t> </a:t>
            </a:r>
            <a:r>
              <a:rPr sz="2400" spc="65" dirty="0">
                <a:solidFill>
                  <a:srgbClr val="3B3939"/>
                </a:solidFill>
                <a:latin typeface="Trebuchet MS"/>
                <a:cs typeface="Trebuchet MS"/>
              </a:rPr>
              <a:t>Procedures</a:t>
            </a:r>
            <a:endParaRPr sz="2400" dirty="0">
              <a:latin typeface="Trebuchet MS"/>
              <a:cs typeface="Trebuchet MS"/>
            </a:endParaRPr>
          </a:p>
          <a:p>
            <a:pPr marL="12700" marR="5080">
              <a:lnSpc>
                <a:spcPct val="114500"/>
              </a:lnSpc>
              <a:spcBef>
                <a:spcPts val="680"/>
              </a:spcBef>
            </a:pP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Define</a:t>
            </a:r>
            <a:r>
              <a:rPr sz="1600" spc="-3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procedures</a:t>
            </a:r>
            <a:r>
              <a:rPr sz="1600" spc="-6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for</a:t>
            </a:r>
            <a:r>
              <a:rPr sz="1600" spc="-5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20" dirty="0">
                <a:solidFill>
                  <a:srgbClr val="3B3939"/>
                </a:solidFill>
                <a:latin typeface="Roboto"/>
                <a:cs typeface="Roboto"/>
              </a:rPr>
              <a:t>handling</a:t>
            </a:r>
            <a:r>
              <a:rPr sz="1600" spc="-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critical</a:t>
            </a:r>
            <a:r>
              <a:rPr sz="1600" spc="-6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issues, </a:t>
            </a:r>
            <a:r>
              <a:rPr sz="1600" spc="-20" dirty="0">
                <a:solidFill>
                  <a:srgbClr val="3B3939"/>
                </a:solidFill>
                <a:latin typeface="Roboto"/>
                <a:cs typeface="Roboto"/>
              </a:rPr>
              <a:t>security</a:t>
            </a:r>
            <a:r>
              <a:rPr sz="1600" spc="-3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breaches,</a:t>
            </a:r>
            <a:r>
              <a:rPr sz="1600" spc="-3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or</a:t>
            </a:r>
            <a:r>
              <a:rPr sz="1600" spc="-4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unexpected</a:t>
            </a:r>
            <a:r>
              <a:rPr sz="1600" spc="-2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outcomes.</a:t>
            </a:r>
            <a:endParaRPr sz="1600" dirty="0">
              <a:latin typeface="Roboto"/>
              <a:cs typeface="Roboto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5312283" y="4933060"/>
            <a:ext cx="982980" cy="398145"/>
            <a:chOff x="5312283" y="4933060"/>
            <a:chExt cx="982980" cy="398145"/>
          </a:xfrm>
        </p:grpSpPr>
        <p:sp>
          <p:nvSpPr>
            <p:cNvPr id="28" name="object 28"/>
            <p:cNvSpPr/>
            <p:nvPr/>
          </p:nvSpPr>
          <p:spPr>
            <a:xfrm>
              <a:off x="5312283" y="5122671"/>
              <a:ext cx="607695" cy="19050"/>
            </a:xfrm>
            <a:custGeom>
              <a:avLst/>
              <a:gdLst/>
              <a:ahLst/>
              <a:cxnLst/>
              <a:rect l="l" t="t" r="r" b="b"/>
              <a:pathLst>
                <a:path w="607695" h="19050">
                  <a:moveTo>
                    <a:pt x="603250" y="0"/>
                  </a:moveTo>
                  <a:lnTo>
                    <a:pt x="4190" y="0"/>
                  </a:lnTo>
                  <a:lnTo>
                    <a:pt x="0" y="4317"/>
                  </a:lnTo>
                  <a:lnTo>
                    <a:pt x="0" y="9525"/>
                  </a:lnTo>
                  <a:lnTo>
                    <a:pt x="0" y="14731"/>
                  </a:lnTo>
                  <a:lnTo>
                    <a:pt x="4190" y="19050"/>
                  </a:lnTo>
                  <a:lnTo>
                    <a:pt x="603250" y="19050"/>
                  </a:lnTo>
                  <a:lnTo>
                    <a:pt x="607567" y="14731"/>
                  </a:lnTo>
                  <a:lnTo>
                    <a:pt x="607567" y="4317"/>
                  </a:lnTo>
                  <a:lnTo>
                    <a:pt x="603250" y="0"/>
                  </a:lnTo>
                  <a:close/>
                </a:path>
              </a:pathLst>
            </a:custGeom>
            <a:solidFill>
              <a:srgbClr val="C6C6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5900801" y="4936870"/>
              <a:ext cx="390525" cy="390525"/>
            </a:xfrm>
            <a:custGeom>
              <a:avLst/>
              <a:gdLst/>
              <a:ahLst/>
              <a:cxnLst/>
              <a:rect l="l" t="t" r="r" b="b"/>
              <a:pathLst>
                <a:path w="390525" h="390525">
                  <a:moveTo>
                    <a:pt x="317500" y="0"/>
                  </a:moveTo>
                  <a:lnTo>
                    <a:pt x="72898" y="0"/>
                  </a:lnTo>
                  <a:lnTo>
                    <a:pt x="44523" y="5730"/>
                  </a:lnTo>
                  <a:lnTo>
                    <a:pt x="21351" y="21367"/>
                  </a:lnTo>
                  <a:lnTo>
                    <a:pt x="5728" y="44576"/>
                  </a:lnTo>
                  <a:lnTo>
                    <a:pt x="0" y="73024"/>
                  </a:lnTo>
                  <a:lnTo>
                    <a:pt x="0" y="317626"/>
                  </a:lnTo>
                  <a:lnTo>
                    <a:pt x="5728" y="346001"/>
                  </a:lnTo>
                  <a:lnTo>
                    <a:pt x="21351" y="369173"/>
                  </a:lnTo>
                  <a:lnTo>
                    <a:pt x="44523" y="384796"/>
                  </a:lnTo>
                  <a:lnTo>
                    <a:pt x="72898" y="390524"/>
                  </a:lnTo>
                  <a:lnTo>
                    <a:pt x="317500" y="390524"/>
                  </a:lnTo>
                  <a:lnTo>
                    <a:pt x="345894" y="384796"/>
                  </a:lnTo>
                  <a:lnTo>
                    <a:pt x="369109" y="369173"/>
                  </a:lnTo>
                  <a:lnTo>
                    <a:pt x="384776" y="346001"/>
                  </a:lnTo>
                  <a:lnTo>
                    <a:pt x="390525" y="317626"/>
                  </a:lnTo>
                  <a:lnTo>
                    <a:pt x="390525" y="73024"/>
                  </a:lnTo>
                  <a:lnTo>
                    <a:pt x="384776" y="44577"/>
                  </a:lnTo>
                  <a:lnTo>
                    <a:pt x="369109" y="21367"/>
                  </a:lnTo>
                  <a:lnTo>
                    <a:pt x="345894" y="5730"/>
                  </a:lnTo>
                  <a:lnTo>
                    <a:pt x="317500" y="0"/>
                  </a:lnTo>
                  <a:close/>
                </a:path>
              </a:pathLst>
            </a:custGeom>
            <a:solidFill>
              <a:srgbClr val="E0E0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5900801" y="4936870"/>
              <a:ext cx="390525" cy="390525"/>
            </a:xfrm>
            <a:custGeom>
              <a:avLst/>
              <a:gdLst/>
              <a:ahLst/>
              <a:cxnLst/>
              <a:rect l="l" t="t" r="r" b="b"/>
              <a:pathLst>
                <a:path w="390525" h="390525">
                  <a:moveTo>
                    <a:pt x="0" y="73024"/>
                  </a:moveTo>
                  <a:lnTo>
                    <a:pt x="5728" y="44576"/>
                  </a:lnTo>
                  <a:lnTo>
                    <a:pt x="21351" y="21367"/>
                  </a:lnTo>
                  <a:lnTo>
                    <a:pt x="44523" y="5730"/>
                  </a:lnTo>
                  <a:lnTo>
                    <a:pt x="72898" y="0"/>
                  </a:lnTo>
                  <a:lnTo>
                    <a:pt x="317500" y="0"/>
                  </a:lnTo>
                  <a:lnTo>
                    <a:pt x="345894" y="5730"/>
                  </a:lnTo>
                  <a:lnTo>
                    <a:pt x="369109" y="21367"/>
                  </a:lnTo>
                  <a:lnTo>
                    <a:pt x="384776" y="44577"/>
                  </a:lnTo>
                  <a:lnTo>
                    <a:pt x="390525" y="73024"/>
                  </a:lnTo>
                  <a:lnTo>
                    <a:pt x="390525" y="317626"/>
                  </a:lnTo>
                  <a:lnTo>
                    <a:pt x="384776" y="346001"/>
                  </a:lnTo>
                  <a:lnTo>
                    <a:pt x="369109" y="369173"/>
                  </a:lnTo>
                  <a:lnTo>
                    <a:pt x="345894" y="384796"/>
                  </a:lnTo>
                  <a:lnTo>
                    <a:pt x="317500" y="390524"/>
                  </a:lnTo>
                  <a:lnTo>
                    <a:pt x="72898" y="390524"/>
                  </a:lnTo>
                  <a:lnTo>
                    <a:pt x="44523" y="384796"/>
                  </a:lnTo>
                  <a:lnTo>
                    <a:pt x="21351" y="369173"/>
                  </a:lnTo>
                  <a:lnTo>
                    <a:pt x="5728" y="346001"/>
                  </a:lnTo>
                  <a:lnTo>
                    <a:pt x="0" y="317626"/>
                  </a:lnTo>
                  <a:lnTo>
                    <a:pt x="0" y="73024"/>
                  </a:lnTo>
                  <a:close/>
                </a:path>
              </a:pathLst>
            </a:custGeom>
            <a:ln w="7620">
              <a:solidFill>
                <a:srgbClr val="C6C6D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6013450" y="4921758"/>
            <a:ext cx="167005" cy="3365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50" spc="-50" dirty="0">
                <a:solidFill>
                  <a:srgbClr val="3B3939"/>
                </a:solidFill>
                <a:latin typeface="Trebuchet MS"/>
                <a:cs typeface="Trebuchet MS"/>
              </a:rPr>
              <a:t>5</a:t>
            </a:r>
            <a:endParaRPr sz="2050">
              <a:latin typeface="Trebuchet MS"/>
              <a:cs typeface="Trebuchet MS"/>
            </a:endParaRPr>
          </a:p>
        </p:txBody>
      </p:sp>
      <p:sp>
        <p:nvSpPr>
          <p:cNvPr id="33" name="object 33"/>
          <p:cNvSpPr txBox="1">
            <a:spLocks noGrp="1"/>
          </p:cNvSpPr>
          <p:nvPr>
            <p:ph type="dt" sz="half" idx="6"/>
          </p:nvPr>
        </p:nvSpPr>
        <p:spPr>
          <a:xfrm>
            <a:off x="10881994" y="6351422"/>
            <a:ext cx="487679" cy="3334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640"/>
              </a:lnSpc>
            </a:pPr>
            <a:r>
              <a:rPr spc="-325" dirty="0"/>
              <a:t>202</a:t>
            </a:r>
            <a:r>
              <a:rPr lang="en-US" spc="-325" dirty="0"/>
              <a:t>4</a:t>
            </a:r>
            <a:endParaRPr spc="-325" dirty="0"/>
          </a:p>
        </p:txBody>
      </p:sp>
      <p:sp>
        <p:nvSpPr>
          <p:cNvPr id="32" name="object 32"/>
          <p:cNvSpPr txBox="1"/>
          <p:nvPr/>
        </p:nvSpPr>
        <p:spPr>
          <a:xfrm>
            <a:off x="1306830" y="4614211"/>
            <a:ext cx="3846195" cy="1499235"/>
          </a:xfrm>
          <a:prstGeom prst="rect">
            <a:avLst/>
          </a:prstGeom>
        </p:spPr>
        <p:txBody>
          <a:bodyPr vert="horz" wrap="square" lIns="0" tIns="196850" rIns="0" bIns="0" rtlCol="0">
            <a:spAutoFit/>
          </a:bodyPr>
          <a:lstStyle/>
          <a:p>
            <a:pPr marL="537845" algn="ctr">
              <a:lnSpc>
                <a:spcPct val="100000"/>
              </a:lnSpc>
              <a:spcBef>
                <a:spcPts val="1550"/>
              </a:spcBef>
            </a:pPr>
            <a:r>
              <a:rPr sz="2400" spc="70" dirty="0">
                <a:solidFill>
                  <a:srgbClr val="3B3939"/>
                </a:solidFill>
                <a:latin typeface="Trebuchet MS"/>
                <a:cs typeface="Trebuchet MS"/>
              </a:rPr>
              <a:t>Acceptable</a:t>
            </a:r>
            <a:r>
              <a:rPr sz="2400" spc="-95" dirty="0">
                <a:solidFill>
                  <a:srgbClr val="3B3939"/>
                </a:solidFill>
                <a:latin typeface="Trebuchet MS"/>
                <a:cs typeface="Trebuchet MS"/>
              </a:rPr>
              <a:t> </a:t>
            </a:r>
            <a:r>
              <a:rPr sz="2400" spc="55" dirty="0">
                <a:solidFill>
                  <a:srgbClr val="3B3939"/>
                </a:solidFill>
                <a:latin typeface="Trebuchet MS"/>
                <a:cs typeface="Trebuchet MS"/>
              </a:rPr>
              <a:t>Risk</a:t>
            </a:r>
            <a:r>
              <a:rPr sz="2400" spc="-100" dirty="0">
                <a:solidFill>
                  <a:srgbClr val="3B3939"/>
                </a:solidFill>
                <a:latin typeface="Trebuchet MS"/>
                <a:cs typeface="Trebuchet MS"/>
              </a:rPr>
              <a:t> </a:t>
            </a:r>
            <a:r>
              <a:rPr sz="2400" spc="90" dirty="0">
                <a:solidFill>
                  <a:srgbClr val="3B3939"/>
                </a:solidFill>
                <a:latin typeface="Trebuchet MS"/>
                <a:cs typeface="Trebuchet MS"/>
              </a:rPr>
              <a:t>Levels</a:t>
            </a:r>
            <a:endParaRPr sz="2400" dirty="0">
              <a:latin typeface="Trebuchet MS"/>
              <a:cs typeface="Trebuchet MS"/>
            </a:endParaRPr>
          </a:p>
          <a:p>
            <a:pPr marL="85725" marR="6985" indent="-73660" algn="r">
              <a:lnSpc>
                <a:spcPct val="114399"/>
              </a:lnSpc>
              <a:spcBef>
                <a:spcPts val="680"/>
              </a:spcBef>
            </a:pP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Establish</a:t>
            </a:r>
            <a:r>
              <a:rPr sz="1600" spc="-6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acceptable</a:t>
            </a:r>
            <a:r>
              <a:rPr sz="1600" spc="-5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risk</a:t>
            </a:r>
            <a:r>
              <a:rPr sz="1600" spc="-7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levels</a:t>
            </a:r>
            <a:r>
              <a:rPr sz="1600" spc="-6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and</a:t>
            </a:r>
            <a:r>
              <a:rPr sz="1600" spc="-4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define boundaries</a:t>
            </a:r>
            <a:r>
              <a:rPr sz="1600" spc="-3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for</a:t>
            </a:r>
            <a:r>
              <a:rPr sz="1600" spc="-5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testing</a:t>
            </a:r>
            <a:r>
              <a:rPr sz="1600" spc="-5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activities</a:t>
            </a:r>
            <a:r>
              <a:rPr sz="1600" spc="-4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to</a:t>
            </a:r>
            <a:r>
              <a:rPr sz="1600" spc="-6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ensure responsible</a:t>
            </a:r>
            <a:r>
              <a:rPr sz="1600" spc="-6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and</a:t>
            </a:r>
            <a:r>
              <a:rPr sz="1600" spc="-5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ethical</a:t>
            </a:r>
            <a:r>
              <a:rPr sz="1600" spc="-5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conduct.</a:t>
            </a:r>
            <a:endParaRPr sz="1600" dirty="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39876" y="474090"/>
            <a:ext cx="5763895" cy="5854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3650" spc="70" dirty="0"/>
              <a:t>Statement</a:t>
            </a:r>
            <a:r>
              <a:rPr sz="3650" spc="-185" dirty="0"/>
              <a:t> </a:t>
            </a:r>
            <a:r>
              <a:rPr sz="3650" dirty="0"/>
              <a:t>of</a:t>
            </a:r>
            <a:r>
              <a:rPr sz="3650" spc="-120" dirty="0"/>
              <a:t> </a:t>
            </a:r>
            <a:r>
              <a:rPr sz="3650" spc="235" dirty="0"/>
              <a:t>Works</a:t>
            </a:r>
            <a:r>
              <a:rPr sz="3650" spc="-130" dirty="0"/>
              <a:t> </a:t>
            </a:r>
            <a:r>
              <a:rPr sz="3650" spc="120" dirty="0"/>
              <a:t>(SoW)</a:t>
            </a:r>
            <a:endParaRPr sz="3650" dirty="0"/>
          </a:p>
        </p:txBody>
      </p:sp>
      <p:grpSp>
        <p:nvGrpSpPr>
          <p:cNvPr id="3" name="object 3"/>
          <p:cNvGrpSpPr/>
          <p:nvPr/>
        </p:nvGrpSpPr>
        <p:grpSpPr>
          <a:xfrm>
            <a:off x="648652" y="1465580"/>
            <a:ext cx="1369060" cy="1082040"/>
            <a:chOff x="648652" y="1465580"/>
            <a:chExt cx="1369060" cy="1082040"/>
          </a:xfrm>
        </p:grpSpPr>
        <p:sp>
          <p:nvSpPr>
            <p:cNvPr id="4" name="object 4"/>
            <p:cNvSpPr/>
            <p:nvPr/>
          </p:nvSpPr>
          <p:spPr>
            <a:xfrm>
              <a:off x="652462" y="1469390"/>
              <a:ext cx="1361440" cy="1074420"/>
            </a:xfrm>
            <a:custGeom>
              <a:avLst/>
              <a:gdLst/>
              <a:ahLst/>
              <a:cxnLst/>
              <a:rect l="l" t="t" r="r" b="b"/>
              <a:pathLst>
                <a:path w="1361439" h="1074420">
                  <a:moveTo>
                    <a:pt x="1282636" y="0"/>
                  </a:moveTo>
                  <a:lnTo>
                    <a:pt x="78308" y="0"/>
                  </a:lnTo>
                  <a:lnTo>
                    <a:pt x="47823" y="6151"/>
                  </a:lnTo>
                  <a:lnTo>
                    <a:pt x="22933" y="22923"/>
                  </a:lnTo>
                  <a:lnTo>
                    <a:pt x="6152" y="47791"/>
                  </a:lnTo>
                  <a:lnTo>
                    <a:pt x="0" y="78232"/>
                  </a:lnTo>
                  <a:lnTo>
                    <a:pt x="0" y="995934"/>
                  </a:lnTo>
                  <a:lnTo>
                    <a:pt x="6152" y="1026374"/>
                  </a:lnTo>
                  <a:lnTo>
                    <a:pt x="22933" y="1051242"/>
                  </a:lnTo>
                  <a:lnTo>
                    <a:pt x="47823" y="1068014"/>
                  </a:lnTo>
                  <a:lnTo>
                    <a:pt x="78308" y="1074165"/>
                  </a:lnTo>
                  <a:lnTo>
                    <a:pt x="1282636" y="1074165"/>
                  </a:lnTo>
                  <a:lnTo>
                    <a:pt x="1313076" y="1068014"/>
                  </a:lnTo>
                  <a:lnTo>
                    <a:pt x="1337945" y="1051242"/>
                  </a:lnTo>
                  <a:lnTo>
                    <a:pt x="1354716" y="1026374"/>
                  </a:lnTo>
                  <a:lnTo>
                    <a:pt x="1360868" y="995934"/>
                  </a:lnTo>
                  <a:lnTo>
                    <a:pt x="1360868" y="78232"/>
                  </a:lnTo>
                  <a:lnTo>
                    <a:pt x="1354716" y="47791"/>
                  </a:lnTo>
                  <a:lnTo>
                    <a:pt x="1337945" y="22923"/>
                  </a:lnTo>
                  <a:lnTo>
                    <a:pt x="1313076" y="6151"/>
                  </a:lnTo>
                  <a:lnTo>
                    <a:pt x="1282636" y="0"/>
                  </a:lnTo>
                  <a:close/>
                </a:path>
              </a:pathLst>
            </a:custGeom>
            <a:solidFill>
              <a:srgbClr val="E0E0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52462" y="1469390"/>
              <a:ext cx="1361440" cy="1074420"/>
            </a:xfrm>
            <a:custGeom>
              <a:avLst/>
              <a:gdLst/>
              <a:ahLst/>
              <a:cxnLst/>
              <a:rect l="l" t="t" r="r" b="b"/>
              <a:pathLst>
                <a:path w="1361439" h="1074420">
                  <a:moveTo>
                    <a:pt x="0" y="78232"/>
                  </a:moveTo>
                  <a:lnTo>
                    <a:pt x="6152" y="47791"/>
                  </a:lnTo>
                  <a:lnTo>
                    <a:pt x="22933" y="22923"/>
                  </a:lnTo>
                  <a:lnTo>
                    <a:pt x="47823" y="6151"/>
                  </a:lnTo>
                  <a:lnTo>
                    <a:pt x="78308" y="0"/>
                  </a:lnTo>
                  <a:lnTo>
                    <a:pt x="1282636" y="0"/>
                  </a:lnTo>
                  <a:lnTo>
                    <a:pt x="1313076" y="6151"/>
                  </a:lnTo>
                  <a:lnTo>
                    <a:pt x="1337945" y="22923"/>
                  </a:lnTo>
                  <a:lnTo>
                    <a:pt x="1354716" y="47791"/>
                  </a:lnTo>
                  <a:lnTo>
                    <a:pt x="1360868" y="78232"/>
                  </a:lnTo>
                  <a:lnTo>
                    <a:pt x="1360868" y="995934"/>
                  </a:lnTo>
                  <a:lnTo>
                    <a:pt x="1354716" y="1026374"/>
                  </a:lnTo>
                  <a:lnTo>
                    <a:pt x="1337945" y="1051242"/>
                  </a:lnTo>
                  <a:lnTo>
                    <a:pt x="1313076" y="1068014"/>
                  </a:lnTo>
                  <a:lnTo>
                    <a:pt x="1282636" y="1074165"/>
                  </a:lnTo>
                  <a:lnTo>
                    <a:pt x="78308" y="1074165"/>
                  </a:lnTo>
                  <a:lnTo>
                    <a:pt x="47823" y="1068014"/>
                  </a:lnTo>
                  <a:lnTo>
                    <a:pt x="22933" y="1051242"/>
                  </a:lnTo>
                  <a:lnTo>
                    <a:pt x="6152" y="1026374"/>
                  </a:lnTo>
                  <a:lnTo>
                    <a:pt x="0" y="995934"/>
                  </a:lnTo>
                  <a:lnTo>
                    <a:pt x="0" y="78232"/>
                  </a:lnTo>
                  <a:close/>
                </a:path>
              </a:pathLst>
            </a:custGeom>
            <a:ln w="7620">
              <a:solidFill>
                <a:srgbClr val="C6C6D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833424" y="1849958"/>
            <a:ext cx="125730" cy="30607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800" spc="-110" dirty="0">
                <a:solidFill>
                  <a:srgbClr val="3B3939"/>
                </a:solidFill>
                <a:latin typeface="Trebuchet MS"/>
                <a:cs typeface="Trebuchet MS"/>
              </a:rPr>
              <a:t>1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187320" y="1349750"/>
            <a:ext cx="6325235" cy="982344"/>
          </a:xfrm>
          <a:prstGeom prst="rect">
            <a:avLst/>
          </a:prstGeom>
        </p:spPr>
        <p:txBody>
          <a:bodyPr vert="horz" wrap="square" lIns="0" tIns="22097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739"/>
              </a:spcBef>
            </a:pPr>
            <a:r>
              <a:rPr sz="2400" dirty="0">
                <a:solidFill>
                  <a:srgbClr val="3B3939"/>
                </a:solidFill>
                <a:latin typeface="Trebuchet MS"/>
                <a:cs typeface="Trebuchet MS"/>
              </a:rPr>
              <a:t>Detailed</a:t>
            </a:r>
            <a:r>
              <a:rPr sz="2400" spc="100" dirty="0">
                <a:solidFill>
                  <a:srgbClr val="3B3939"/>
                </a:solidFill>
                <a:latin typeface="Trebuchet MS"/>
                <a:cs typeface="Trebuchet MS"/>
              </a:rPr>
              <a:t> </a:t>
            </a:r>
            <a:r>
              <a:rPr sz="2400" spc="90" dirty="0">
                <a:solidFill>
                  <a:srgbClr val="3B3939"/>
                </a:solidFill>
                <a:latin typeface="Trebuchet MS"/>
                <a:cs typeface="Trebuchet MS"/>
              </a:rPr>
              <a:t>Tasks</a:t>
            </a:r>
            <a:endParaRPr sz="2400" dirty="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095"/>
              </a:spcBef>
            </a:pP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Specify</a:t>
            </a:r>
            <a:r>
              <a:rPr sz="1600" spc="-4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the</a:t>
            </a:r>
            <a:r>
              <a:rPr sz="1600" spc="-5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specific</a:t>
            </a:r>
            <a:r>
              <a:rPr sz="1600" spc="-4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tasks</a:t>
            </a:r>
            <a:r>
              <a:rPr sz="1600" spc="-5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to</a:t>
            </a:r>
            <a:r>
              <a:rPr sz="1600" spc="-6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be</a:t>
            </a:r>
            <a:r>
              <a:rPr sz="1600" spc="-5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performed</a:t>
            </a:r>
            <a:r>
              <a:rPr sz="1600" spc="-6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20" dirty="0">
                <a:solidFill>
                  <a:srgbClr val="3B3939"/>
                </a:solidFill>
                <a:latin typeface="Roboto"/>
                <a:cs typeface="Roboto"/>
              </a:rPr>
              <a:t>during</a:t>
            </a:r>
            <a:r>
              <a:rPr sz="1600" spc="-3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the</a:t>
            </a:r>
            <a:r>
              <a:rPr sz="1600" spc="-5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penetration</a:t>
            </a:r>
            <a:r>
              <a:rPr sz="1600" spc="-5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test.</a:t>
            </a:r>
            <a:endParaRPr sz="1600" dirty="0">
              <a:latin typeface="Roboto"/>
              <a:cs typeface="Roboto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106548" y="2530855"/>
            <a:ext cx="9340215" cy="12700"/>
          </a:xfrm>
          <a:custGeom>
            <a:avLst/>
            <a:gdLst/>
            <a:ahLst/>
            <a:cxnLst/>
            <a:rect l="l" t="t" r="r" b="b"/>
            <a:pathLst>
              <a:path w="9340215" h="12700">
                <a:moveTo>
                  <a:pt x="9337040" y="0"/>
                </a:moveTo>
                <a:lnTo>
                  <a:pt x="2793" y="0"/>
                </a:lnTo>
                <a:lnTo>
                  <a:pt x="0" y="2921"/>
                </a:lnTo>
                <a:lnTo>
                  <a:pt x="0" y="6350"/>
                </a:lnTo>
                <a:lnTo>
                  <a:pt x="0" y="9906"/>
                </a:lnTo>
                <a:lnTo>
                  <a:pt x="2793" y="12700"/>
                </a:lnTo>
                <a:lnTo>
                  <a:pt x="9337040" y="12700"/>
                </a:lnTo>
                <a:lnTo>
                  <a:pt x="9339834" y="9906"/>
                </a:lnTo>
                <a:lnTo>
                  <a:pt x="9339834" y="2921"/>
                </a:lnTo>
                <a:lnTo>
                  <a:pt x="9337040" y="0"/>
                </a:lnTo>
                <a:close/>
              </a:path>
            </a:pathLst>
          </a:custGeom>
          <a:solidFill>
            <a:srgbClr val="C6C6D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" name="object 9"/>
          <p:cNvGrpSpPr/>
          <p:nvPr/>
        </p:nvGrpSpPr>
        <p:grpSpPr>
          <a:xfrm>
            <a:off x="648652" y="2632964"/>
            <a:ext cx="2729865" cy="1082040"/>
            <a:chOff x="648652" y="2632964"/>
            <a:chExt cx="2729865" cy="1082040"/>
          </a:xfrm>
        </p:grpSpPr>
        <p:sp>
          <p:nvSpPr>
            <p:cNvPr id="10" name="object 10"/>
            <p:cNvSpPr/>
            <p:nvPr/>
          </p:nvSpPr>
          <p:spPr>
            <a:xfrm>
              <a:off x="652462" y="2636774"/>
              <a:ext cx="2722245" cy="1074420"/>
            </a:xfrm>
            <a:custGeom>
              <a:avLst/>
              <a:gdLst/>
              <a:ahLst/>
              <a:cxnLst/>
              <a:rect l="l" t="t" r="r" b="b"/>
              <a:pathLst>
                <a:path w="2722245" h="1074420">
                  <a:moveTo>
                    <a:pt x="2643441" y="0"/>
                  </a:moveTo>
                  <a:lnTo>
                    <a:pt x="78308" y="0"/>
                  </a:lnTo>
                  <a:lnTo>
                    <a:pt x="47823" y="6151"/>
                  </a:lnTo>
                  <a:lnTo>
                    <a:pt x="22933" y="22923"/>
                  </a:lnTo>
                  <a:lnTo>
                    <a:pt x="6152" y="47791"/>
                  </a:lnTo>
                  <a:lnTo>
                    <a:pt x="0" y="78231"/>
                  </a:lnTo>
                  <a:lnTo>
                    <a:pt x="0" y="995933"/>
                  </a:lnTo>
                  <a:lnTo>
                    <a:pt x="6152" y="1026374"/>
                  </a:lnTo>
                  <a:lnTo>
                    <a:pt x="22933" y="1051242"/>
                  </a:lnTo>
                  <a:lnTo>
                    <a:pt x="47823" y="1068014"/>
                  </a:lnTo>
                  <a:lnTo>
                    <a:pt x="78308" y="1074165"/>
                  </a:lnTo>
                  <a:lnTo>
                    <a:pt x="2643441" y="1074165"/>
                  </a:lnTo>
                  <a:lnTo>
                    <a:pt x="2673955" y="1068014"/>
                  </a:lnTo>
                  <a:lnTo>
                    <a:pt x="2698861" y="1051242"/>
                  </a:lnTo>
                  <a:lnTo>
                    <a:pt x="2715646" y="1026374"/>
                  </a:lnTo>
                  <a:lnTo>
                    <a:pt x="2721800" y="995933"/>
                  </a:lnTo>
                  <a:lnTo>
                    <a:pt x="2721800" y="78231"/>
                  </a:lnTo>
                  <a:lnTo>
                    <a:pt x="2715646" y="47791"/>
                  </a:lnTo>
                  <a:lnTo>
                    <a:pt x="2698861" y="22923"/>
                  </a:lnTo>
                  <a:lnTo>
                    <a:pt x="2673955" y="6151"/>
                  </a:lnTo>
                  <a:lnTo>
                    <a:pt x="2643441" y="0"/>
                  </a:lnTo>
                  <a:close/>
                </a:path>
              </a:pathLst>
            </a:custGeom>
            <a:solidFill>
              <a:srgbClr val="E0E0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52462" y="2636774"/>
              <a:ext cx="2722245" cy="1074420"/>
            </a:xfrm>
            <a:custGeom>
              <a:avLst/>
              <a:gdLst/>
              <a:ahLst/>
              <a:cxnLst/>
              <a:rect l="l" t="t" r="r" b="b"/>
              <a:pathLst>
                <a:path w="2722245" h="1074420">
                  <a:moveTo>
                    <a:pt x="0" y="78231"/>
                  </a:moveTo>
                  <a:lnTo>
                    <a:pt x="6152" y="47791"/>
                  </a:lnTo>
                  <a:lnTo>
                    <a:pt x="22933" y="22923"/>
                  </a:lnTo>
                  <a:lnTo>
                    <a:pt x="47823" y="6151"/>
                  </a:lnTo>
                  <a:lnTo>
                    <a:pt x="78308" y="0"/>
                  </a:lnTo>
                  <a:lnTo>
                    <a:pt x="2643441" y="0"/>
                  </a:lnTo>
                  <a:lnTo>
                    <a:pt x="2673955" y="6151"/>
                  </a:lnTo>
                  <a:lnTo>
                    <a:pt x="2698861" y="22923"/>
                  </a:lnTo>
                  <a:lnTo>
                    <a:pt x="2715646" y="47791"/>
                  </a:lnTo>
                  <a:lnTo>
                    <a:pt x="2721800" y="78231"/>
                  </a:lnTo>
                  <a:lnTo>
                    <a:pt x="2721800" y="995933"/>
                  </a:lnTo>
                  <a:lnTo>
                    <a:pt x="2715646" y="1026374"/>
                  </a:lnTo>
                  <a:lnTo>
                    <a:pt x="2698861" y="1051242"/>
                  </a:lnTo>
                  <a:lnTo>
                    <a:pt x="2673955" y="1068014"/>
                  </a:lnTo>
                  <a:lnTo>
                    <a:pt x="2643441" y="1074165"/>
                  </a:lnTo>
                  <a:lnTo>
                    <a:pt x="78308" y="1074165"/>
                  </a:lnTo>
                  <a:lnTo>
                    <a:pt x="47823" y="1068014"/>
                  </a:lnTo>
                  <a:lnTo>
                    <a:pt x="22933" y="1051242"/>
                  </a:lnTo>
                  <a:lnTo>
                    <a:pt x="6152" y="1026374"/>
                  </a:lnTo>
                  <a:lnTo>
                    <a:pt x="0" y="995933"/>
                  </a:lnTo>
                  <a:lnTo>
                    <a:pt x="0" y="78231"/>
                  </a:lnTo>
                  <a:close/>
                </a:path>
              </a:pathLst>
            </a:custGeom>
            <a:ln w="7620">
              <a:solidFill>
                <a:srgbClr val="C6C6D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833119" y="3017900"/>
            <a:ext cx="147320" cy="3054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800" spc="-50" dirty="0">
                <a:solidFill>
                  <a:srgbClr val="3B3939"/>
                </a:solidFill>
                <a:latin typeface="Trebuchet MS"/>
                <a:cs typeface="Trebuchet MS"/>
              </a:rPr>
              <a:t>2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548634" y="2515366"/>
            <a:ext cx="6374765" cy="984885"/>
          </a:xfrm>
          <a:prstGeom prst="rect">
            <a:avLst/>
          </a:prstGeom>
        </p:spPr>
        <p:txBody>
          <a:bodyPr vert="horz" wrap="square" lIns="0" tIns="2228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755"/>
              </a:spcBef>
            </a:pPr>
            <a:r>
              <a:rPr sz="2400" dirty="0">
                <a:solidFill>
                  <a:srgbClr val="3B3939"/>
                </a:solidFill>
                <a:latin typeface="Trebuchet MS"/>
                <a:cs typeface="Trebuchet MS"/>
              </a:rPr>
              <a:t>Timeline</a:t>
            </a:r>
            <a:r>
              <a:rPr sz="2400" spc="-50" dirty="0">
                <a:solidFill>
                  <a:srgbClr val="3B3939"/>
                </a:solidFill>
                <a:latin typeface="Trebuchet MS"/>
                <a:cs typeface="Trebuchet MS"/>
              </a:rPr>
              <a:t> </a:t>
            </a:r>
            <a:r>
              <a:rPr sz="2400" spc="85" dirty="0">
                <a:solidFill>
                  <a:srgbClr val="3B3939"/>
                </a:solidFill>
                <a:latin typeface="Trebuchet MS"/>
                <a:cs typeface="Trebuchet MS"/>
              </a:rPr>
              <a:t>and</a:t>
            </a:r>
            <a:r>
              <a:rPr sz="2400" spc="-45" dirty="0">
                <a:solidFill>
                  <a:srgbClr val="3B3939"/>
                </a:solidFill>
                <a:latin typeface="Trebuchet MS"/>
                <a:cs typeface="Trebuchet MS"/>
              </a:rPr>
              <a:t> </a:t>
            </a:r>
            <a:r>
              <a:rPr sz="2400" spc="55" dirty="0">
                <a:solidFill>
                  <a:srgbClr val="3B3939"/>
                </a:solidFill>
                <a:latin typeface="Trebuchet MS"/>
                <a:cs typeface="Trebuchet MS"/>
              </a:rPr>
              <a:t>Deadlines</a:t>
            </a:r>
            <a:endParaRPr sz="2400" dirty="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095"/>
              </a:spcBef>
            </a:pP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Outline</a:t>
            </a:r>
            <a:r>
              <a:rPr sz="1600" spc="-4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the</a:t>
            </a:r>
            <a:r>
              <a:rPr sz="1600" spc="-4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schedule</a:t>
            </a:r>
            <a:r>
              <a:rPr sz="1600" spc="-4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for</a:t>
            </a:r>
            <a:r>
              <a:rPr sz="1600" spc="-5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each</a:t>
            </a:r>
            <a:r>
              <a:rPr sz="1600" spc="-4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task</a:t>
            </a:r>
            <a:r>
              <a:rPr sz="1600" spc="-5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and</a:t>
            </a:r>
            <a:r>
              <a:rPr sz="1600" spc="-3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the</a:t>
            </a:r>
            <a:r>
              <a:rPr sz="1600" spc="-5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expected</a:t>
            </a:r>
            <a:r>
              <a:rPr sz="1600" spc="-5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completion</a:t>
            </a:r>
            <a:r>
              <a:rPr sz="1600" spc="-5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dates.</a:t>
            </a:r>
            <a:endParaRPr sz="1600" dirty="0">
              <a:latin typeface="Roboto"/>
              <a:cs typeface="Roboto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467353" y="3698240"/>
            <a:ext cx="7979409" cy="12700"/>
          </a:xfrm>
          <a:custGeom>
            <a:avLst/>
            <a:gdLst/>
            <a:ahLst/>
            <a:cxnLst/>
            <a:rect l="l" t="t" r="r" b="b"/>
            <a:pathLst>
              <a:path w="7979409" h="12700">
                <a:moveTo>
                  <a:pt x="7976235" y="0"/>
                </a:moveTo>
                <a:lnTo>
                  <a:pt x="2921" y="0"/>
                </a:lnTo>
                <a:lnTo>
                  <a:pt x="0" y="2921"/>
                </a:lnTo>
                <a:lnTo>
                  <a:pt x="0" y="6350"/>
                </a:lnTo>
                <a:lnTo>
                  <a:pt x="0" y="9906"/>
                </a:lnTo>
                <a:lnTo>
                  <a:pt x="2921" y="12700"/>
                </a:lnTo>
                <a:lnTo>
                  <a:pt x="7976235" y="12700"/>
                </a:lnTo>
                <a:lnTo>
                  <a:pt x="7979029" y="9906"/>
                </a:lnTo>
                <a:lnTo>
                  <a:pt x="7979029" y="2921"/>
                </a:lnTo>
                <a:lnTo>
                  <a:pt x="7976235" y="0"/>
                </a:lnTo>
                <a:close/>
              </a:path>
            </a:pathLst>
          </a:custGeom>
          <a:solidFill>
            <a:srgbClr val="C6C6D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5" name="object 15"/>
          <p:cNvGrpSpPr/>
          <p:nvPr/>
        </p:nvGrpSpPr>
        <p:grpSpPr>
          <a:xfrm>
            <a:off x="648652" y="3800347"/>
            <a:ext cx="4090670" cy="1082040"/>
            <a:chOff x="648652" y="3800347"/>
            <a:chExt cx="4090670" cy="1082040"/>
          </a:xfrm>
        </p:grpSpPr>
        <p:sp>
          <p:nvSpPr>
            <p:cNvPr id="16" name="object 16"/>
            <p:cNvSpPr/>
            <p:nvPr/>
          </p:nvSpPr>
          <p:spPr>
            <a:xfrm>
              <a:off x="652462" y="3804157"/>
              <a:ext cx="4083050" cy="1074420"/>
            </a:xfrm>
            <a:custGeom>
              <a:avLst/>
              <a:gdLst/>
              <a:ahLst/>
              <a:cxnLst/>
              <a:rect l="l" t="t" r="r" b="b"/>
              <a:pathLst>
                <a:path w="4083050" h="1074420">
                  <a:moveTo>
                    <a:pt x="4004373" y="0"/>
                  </a:moveTo>
                  <a:lnTo>
                    <a:pt x="78295" y="0"/>
                  </a:lnTo>
                  <a:lnTo>
                    <a:pt x="47818" y="6151"/>
                  </a:lnTo>
                  <a:lnTo>
                    <a:pt x="22931" y="22923"/>
                  </a:lnTo>
                  <a:lnTo>
                    <a:pt x="6152" y="47791"/>
                  </a:lnTo>
                  <a:lnTo>
                    <a:pt x="0" y="78232"/>
                  </a:lnTo>
                  <a:lnTo>
                    <a:pt x="0" y="995934"/>
                  </a:lnTo>
                  <a:lnTo>
                    <a:pt x="6152" y="1026374"/>
                  </a:lnTo>
                  <a:lnTo>
                    <a:pt x="22931" y="1051242"/>
                  </a:lnTo>
                  <a:lnTo>
                    <a:pt x="47818" y="1068014"/>
                  </a:lnTo>
                  <a:lnTo>
                    <a:pt x="78295" y="1074166"/>
                  </a:lnTo>
                  <a:lnTo>
                    <a:pt x="4004373" y="1074166"/>
                  </a:lnTo>
                  <a:lnTo>
                    <a:pt x="4034813" y="1068014"/>
                  </a:lnTo>
                  <a:lnTo>
                    <a:pt x="4059681" y="1051242"/>
                  </a:lnTo>
                  <a:lnTo>
                    <a:pt x="4076453" y="1026374"/>
                  </a:lnTo>
                  <a:lnTo>
                    <a:pt x="4082605" y="995934"/>
                  </a:lnTo>
                  <a:lnTo>
                    <a:pt x="4082605" y="78232"/>
                  </a:lnTo>
                  <a:lnTo>
                    <a:pt x="4076453" y="47791"/>
                  </a:lnTo>
                  <a:lnTo>
                    <a:pt x="4059681" y="22923"/>
                  </a:lnTo>
                  <a:lnTo>
                    <a:pt x="4034813" y="6151"/>
                  </a:lnTo>
                  <a:lnTo>
                    <a:pt x="4004373" y="0"/>
                  </a:lnTo>
                  <a:close/>
                </a:path>
              </a:pathLst>
            </a:custGeom>
            <a:solidFill>
              <a:srgbClr val="E0E0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652462" y="3804157"/>
              <a:ext cx="4083050" cy="1074420"/>
            </a:xfrm>
            <a:custGeom>
              <a:avLst/>
              <a:gdLst/>
              <a:ahLst/>
              <a:cxnLst/>
              <a:rect l="l" t="t" r="r" b="b"/>
              <a:pathLst>
                <a:path w="4083050" h="1074420">
                  <a:moveTo>
                    <a:pt x="0" y="78232"/>
                  </a:moveTo>
                  <a:lnTo>
                    <a:pt x="6152" y="47791"/>
                  </a:lnTo>
                  <a:lnTo>
                    <a:pt x="22931" y="22923"/>
                  </a:lnTo>
                  <a:lnTo>
                    <a:pt x="47818" y="6151"/>
                  </a:lnTo>
                  <a:lnTo>
                    <a:pt x="78295" y="0"/>
                  </a:lnTo>
                  <a:lnTo>
                    <a:pt x="4004373" y="0"/>
                  </a:lnTo>
                  <a:lnTo>
                    <a:pt x="4034813" y="6151"/>
                  </a:lnTo>
                  <a:lnTo>
                    <a:pt x="4059681" y="22923"/>
                  </a:lnTo>
                  <a:lnTo>
                    <a:pt x="4076453" y="47791"/>
                  </a:lnTo>
                  <a:lnTo>
                    <a:pt x="4082605" y="78232"/>
                  </a:lnTo>
                  <a:lnTo>
                    <a:pt x="4082605" y="995934"/>
                  </a:lnTo>
                  <a:lnTo>
                    <a:pt x="4076453" y="1026374"/>
                  </a:lnTo>
                  <a:lnTo>
                    <a:pt x="4059681" y="1051242"/>
                  </a:lnTo>
                  <a:lnTo>
                    <a:pt x="4034813" y="1068014"/>
                  </a:lnTo>
                  <a:lnTo>
                    <a:pt x="4004373" y="1074166"/>
                  </a:lnTo>
                  <a:lnTo>
                    <a:pt x="78295" y="1074166"/>
                  </a:lnTo>
                  <a:lnTo>
                    <a:pt x="47818" y="1068014"/>
                  </a:lnTo>
                  <a:lnTo>
                    <a:pt x="22931" y="1051242"/>
                  </a:lnTo>
                  <a:lnTo>
                    <a:pt x="6152" y="1026374"/>
                  </a:lnTo>
                  <a:lnTo>
                    <a:pt x="0" y="995934"/>
                  </a:lnTo>
                  <a:lnTo>
                    <a:pt x="0" y="78232"/>
                  </a:lnTo>
                  <a:close/>
                </a:path>
              </a:pathLst>
            </a:custGeom>
            <a:ln w="7620">
              <a:solidFill>
                <a:srgbClr val="C6C6D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832815" y="4185666"/>
            <a:ext cx="150495" cy="3054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800" spc="-50" dirty="0">
                <a:solidFill>
                  <a:srgbClr val="3B3939"/>
                </a:solidFill>
                <a:latin typeface="Trebuchet MS"/>
                <a:cs typeface="Trebuchet MS"/>
              </a:rPr>
              <a:t>3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909565" y="3683427"/>
            <a:ext cx="6681470" cy="984250"/>
          </a:xfrm>
          <a:prstGeom prst="rect">
            <a:avLst/>
          </a:prstGeom>
        </p:spPr>
        <p:txBody>
          <a:bodyPr vert="horz" wrap="square" lIns="0" tIns="2222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750"/>
              </a:spcBef>
            </a:pPr>
            <a:r>
              <a:rPr sz="2400" dirty="0">
                <a:solidFill>
                  <a:srgbClr val="3B3939"/>
                </a:solidFill>
                <a:latin typeface="Trebuchet MS"/>
                <a:cs typeface="Trebuchet MS"/>
              </a:rPr>
              <a:t>Deliverables</a:t>
            </a:r>
            <a:r>
              <a:rPr sz="2400" spc="155" dirty="0">
                <a:solidFill>
                  <a:srgbClr val="3B3939"/>
                </a:solidFill>
                <a:latin typeface="Trebuchet MS"/>
                <a:cs typeface="Trebuchet MS"/>
              </a:rPr>
              <a:t> </a:t>
            </a:r>
            <a:r>
              <a:rPr sz="2400" spc="90" dirty="0">
                <a:solidFill>
                  <a:srgbClr val="3B3939"/>
                </a:solidFill>
                <a:latin typeface="Trebuchet MS"/>
                <a:cs typeface="Trebuchet MS"/>
              </a:rPr>
              <a:t>and</a:t>
            </a:r>
            <a:r>
              <a:rPr sz="2400" spc="145" dirty="0">
                <a:solidFill>
                  <a:srgbClr val="3B3939"/>
                </a:solidFill>
                <a:latin typeface="Trebuchet MS"/>
                <a:cs typeface="Trebuchet MS"/>
              </a:rPr>
              <a:t> </a:t>
            </a:r>
            <a:r>
              <a:rPr sz="2400" spc="-10" dirty="0">
                <a:solidFill>
                  <a:srgbClr val="3B3939"/>
                </a:solidFill>
                <a:latin typeface="Trebuchet MS"/>
                <a:cs typeface="Trebuchet MS"/>
              </a:rPr>
              <a:t>Reporting</a:t>
            </a:r>
            <a:endParaRPr sz="2400" dirty="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095"/>
              </a:spcBef>
            </a:pP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Define</a:t>
            </a:r>
            <a:r>
              <a:rPr sz="1600" spc="-4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the</a:t>
            </a:r>
            <a:r>
              <a:rPr sz="1600" spc="-7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deliverables,</a:t>
            </a:r>
            <a:r>
              <a:rPr sz="1600" spc="-6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20" dirty="0">
                <a:solidFill>
                  <a:srgbClr val="3B3939"/>
                </a:solidFill>
                <a:latin typeface="Roboto"/>
                <a:cs typeface="Roboto"/>
              </a:rPr>
              <a:t>including</a:t>
            </a:r>
            <a:r>
              <a:rPr sz="1600" spc="-3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reports,</a:t>
            </a:r>
            <a:r>
              <a:rPr sz="1600" spc="-7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findings,</a:t>
            </a:r>
            <a:r>
              <a:rPr sz="1600" spc="-4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and</a:t>
            </a:r>
            <a:r>
              <a:rPr sz="1600" spc="-5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recommendations.</a:t>
            </a:r>
            <a:endParaRPr sz="1600" dirty="0">
              <a:latin typeface="Roboto"/>
              <a:cs typeface="Roboto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4828285" y="4865751"/>
            <a:ext cx="6618605" cy="12700"/>
          </a:xfrm>
          <a:custGeom>
            <a:avLst/>
            <a:gdLst/>
            <a:ahLst/>
            <a:cxnLst/>
            <a:rect l="l" t="t" r="r" b="b"/>
            <a:pathLst>
              <a:path w="6618605" h="12700">
                <a:moveTo>
                  <a:pt x="6615303" y="0"/>
                </a:moveTo>
                <a:lnTo>
                  <a:pt x="2793" y="0"/>
                </a:lnTo>
                <a:lnTo>
                  <a:pt x="0" y="2793"/>
                </a:lnTo>
                <a:lnTo>
                  <a:pt x="0" y="6350"/>
                </a:lnTo>
                <a:lnTo>
                  <a:pt x="0" y="9779"/>
                </a:lnTo>
                <a:lnTo>
                  <a:pt x="2793" y="12700"/>
                </a:lnTo>
                <a:lnTo>
                  <a:pt x="6615303" y="12700"/>
                </a:lnTo>
                <a:lnTo>
                  <a:pt x="6618096" y="9779"/>
                </a:lnTo>
                <a:lnTo>
                  <a:pt x="6618096" y="2793"/>
                </a:lnTo>
                <a:lnTo>
                  <a:pt x="6615303" y="0"/>
                </a:lnTo>
                <a:close/>
              </a:path>
            </a:pathLst>
          </a:custGeom>
          <a:solidFill>
            <a:srgbClr val="C6C6D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1" name="object 21"/>
          <p:cNvGrpSpPr/>
          <p:nvPr/>
        </p:nvGrpSpPr>
        <p:grpSpPr>
          <a:xfrm>
            <a:off x="648652" y="4967732"/>
            <a:ext cx="5451475" cy="1380490"/>
            <a:chOff x="648652" y="4967732"/>
            <a:chExt cx="5451475" cy="1380490"/>
          </a:xfrm>
        </p:grpSpPr>
        <p:sp>
          <p:nvSpPr>
            <p:cNvPr id="22" name="object 22"/>
            <p:cNvSpPr/>
            <p:nvPr/>
          </p:nvSpPr>
          <p:spPr>
            <a:xfrm>
              <a:off x="652462" y="4971542"/>
              <a:ext cx="5443855" cy="1372870"/>
            </a:xfrm>
            <a:custGeom>
              <a:avLst/>
              <a:gdLst/>
              <a:ahLst/>
              <a:cxnLst/>
              <a:rect l="l" t="t" r="r" b="b"/>
              <a:pathLst>
                <a:path w="5443855" h="1372870">
                  <a:moveTo>
                    <a:pt x="5365178" y="0"/>
                  </a:moveTo>
                  <a:lnTo>
                    <a:pt x="78308" y="0"/>
                  </a:lnTo>
                  <a:lnTo>
                    <a:pt x="47823" y="6153"/>
                  </a:lnTo>
                  <a:lnTo>
                    <a:pt x="22933" y="22939"/>
                  </a:lnTo>
                  <a:lnTo>
                    <a:pt x="6152" y="47845"/>
                  </a:lnTo>
                  <a:lnTo>
                    <a:pt x="0" y="78358"/>
                  </a:lnTo>
                  <a:lnTo>
                    <a:pt x="0" y="1294206"/>
                  </a:lnTo>
                  <a:lnTo>
                    <a:pt x="6152" y="1324683"/>
                  </a:lnTo>
                  <a:lnTo>
                    <a:pt x="22933" y="1349570"/>
                  </a:lnTo>
                  <a:lnTo>
                    <a:pt x="47823" y="1366349"/>
                  </a:lnTo>
                  <a:lnTo>
                    <a:pt x="78308" y="1372501"/>
                  </a:lnTo>
                  <a:lnTo>
                    <a:pt x="5365178" y="1372501"/>
                  </a:lnTo>
                  <a:lnTo>
                    <a:pt x="5395692" y="1366349"/>
                  </a:lnTo>
                  <a:lnTo>
                    <a:pt x="5420598" y="1349570"/>
                  </a:lnTo>
                  <a:lnTo>
                    <a:pt x="5437383" y="1324683"/>
                  </a:lnTo>
                  <a:lnTo>
                    <a:pt x="5443537" y="1294206"/>
                  </a:lnTo>
                  <a:lnTo>
                    <a:pt x="5443537" y="78358"/>
                  </a:lnTo>
                  <a:lnTo>
                    <a:pt x="5437383" y="47845"/>
                  </a:lnTo>
                  <a:lnTo>
                    <a:pt x="5420598" y="22939"/>
                  </a:lnTo>
                  <a:lnTo>
                    <a:pt x="5395692" y="6153"/>
                  </a:lnTo>
                  <a:lnTo>
                    <a:pt x="5365178" y="0"/>
                  </a:lnTo>
                  <a:close/>
                </a:path>
              </a:pathLst>
            </a:custGeom>
            <a:solidFill>
              <a:srgbClr val="E0E0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652462" y="4971542"/>
              <a:ext cx="5443855" cy="1372870"/>
            </a:xfrm>
            <a:custGeom>
              <a:avLst/>
              <a:gdLst/>
              <a:ahLst/>
              <a:cxnLst/>
              <a:rect l="l" t="t" r="r" b="b"/>
              <a:pathLst>
                <a:path w="5443855" h="1372870">
                  <a:moveTo>
                    <a:pt x="0" y="78358"/>
                  </a:moveTo>
                  <a:lnTo>
                    <a:pt x="6152" y="47845"/>
                  </a:lnTo>
                  <a:lnTo>
                    <a:pt x="22933" y="22939"/>
                  </a:lnTo>
                  <a:lnTo>
                    <a:pt x="47823" y="6153"/>
                  </a:lnTo>
                  <a:lnTo>
                    <a:pt x="78308" y="0"/>
                  </a:lnTo>
                  <a:lnTo>
                    <a:pt x="5365178" y="0"/>
                  </a:lnTo>
                  <a:lnTo>
                    <a:pt x="5395692" y="6153"/>
                  </a:lnTo>
                  <a:lnTo>
                    <a:pt x="5420598" y="22939"/>
                  </a:lnTo>
                  <a:lnTo>
                    <a:pt x="5437383" y="47845"/>
                  </a:lnTo>
                  <a:lnTo>
                    <a:pt x="5443537" y="78358"/>
                  </a:lnTo>
                  <a:lnTo>
                    <a:pt x="5443537" y="1294206"/>
                  </a:lnTo>
                  <a:lnTo>
                    <a:pt x="5437383" y="1324683"/>
                  </a:lnTo>
                  <a:lnTo>
                    <a:pt x="5420598" y="1349570"/>
                  </a:lnTo>
                  <a:lnTo>
                    <a:pt x="5395692" y="1366349"/>
                  </a:lnTo>
                  <a:lnTo>
                    <a:pt x="5365178" y="1372501"/>
                  </a:lnTo>
                  <a:lnTo>
                    <a:pt x="78308" y="1372501"/>
                  </a:lnTo>
                  <a:lnTo>
                    <a:pt x="47823" y="1366349"/>
                  </a:lnTo>
                  <a:lnTo>
                    <a:pt x="22933" y="1349570"/>
                  </a:lnTo>
                  <a:lnTo>
                    <a:pt x="6152" y="1324683"/>
                  </a:lnTo>
                  <a:lnTo>
                    <a:pt x="0" y="1294206"/>
                  </a:lnTo>
                  <a:lnTo>
                    <a:pt x="0" y="78358"/>
                  </a:lnTo>
                  <a:close/>
                </a:path>
              </a:pathLst>
            </a:custGeom>
            <a:ln w="7620">
              <a:solidFill>
                <a:srgbClr val="C6C6D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832815" y="5502351"/>
            <a:ext cx="153035" cy="3054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800" spc="-50" dirty="0">
                <a:solidFill>
                  <a:srgbClr val="3B3939"/>
                </a:solidFill>
                <a:latin typeface="Trebuchet MS"/>
                <a:cs typeface="Trebuchet MS"/>
              </a:rPr>
              <a:t>4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26" name="object 26"/>
          <p:cNvSpPr txBox="1">
            <a:spLocks noGrp="1"/>
          </p:cNvSpPr>
          <p:nvPr>
            <p:ph type="dt" sz="half" idx="6"/>
          </p:nvPr>
        </p:nvSpPr>
        <p:spPr>
          <a:xfrm>
            <a:off x="10881994" y="6351422"/>
            <a:ext cx="487679" cy="3334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640"/>
              </a:lnSpc>
            </a:pPr>
            <a:r>
              <a:rPr spc="-325" dirty="0"/>
              <a:t>202</a:t>
            </a:r>
            <a:r>
              <a:rPr lang="en-US" spc="-325" dirty="0"/>
              <a:t>4</a:t>
            </a:r>
            <a:endParaRPr spc="-325" dirty="0"/>
          </a:p>
        </p:txBody>
      </p:sp>
      <p:sp>
        <p:nvSpPr>
          <p:cNvPr id="25" name="object 25"/>
          <p:cNvSpPr txBox="1"/>
          <p:nvPr/>
        </p:nvSpPr>
        <p:spPr>
          <a:xfrm>
            <a:off x="6270497" y="4850951"/>
            <a:ext cx="5017770" cy="1275715"/>
          </a:xfrm>
          <a:prstGeom prst="rect">
            <a:avLst/>
          </a:prstGeom>
        </p:spPr>
        <p:txBody>
          <a:bodyPr vert="horz" wrap="square" lIns="0" tIns="2222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750"/>
              </a:spcBef>
            </a:pPr>
            <a:r>
              <a:rPr sz="2400" spc="85" dirty="0">
                <a:solidFill>
                  <a:srgbClr val="3B3939"/>
                </a:solidFill>
                <a:latin typeface="Trebuchet MS"/>
                <a:cs typeface="Trebuchet MS"/>
              </a:rPr>
              <a:t>Acceptance</a:t>
            </a:r>
            <a:r>
              <a:rPr sz="2400" spc="-90" dirty="0">
                <a:solidFill>
                  <a:srgbClr val="3B3939"/>
                </a:solidFill>
                <a:latin typeface="Trebuchet MS"/>
                <a:cs typeface="Trebuchet MS"/>
              </a:rPr>
              <a:t> </a:t>
            </a:r>
            <a:r>
              <a:rPr sz="2400" spc="-10" dirty="0">
                <a:solidFill>
                  <a:srgbClr val="3B3939"/>
                </a:solidFill>
                <a:latin typeface="Trebuchet MS"/>
                <a:cs typeface="Trebuchet MS"/>
              </a:rPr>
              <a:t>Criteria</a:t>
            </a:r>
            <a:endParaRPr sz="2400" dirty="0">
              <a:latin typeface="Trebuchet MS"/>
              <a:cs typeface="Trebuchet MS"/>
            </a:endParaRPr>
          </a:p>
          <a:p>
            <a:pPr marL="12700" marR="5080">
              <a:lnSpc>
                <a:spcPct val="119400"/>
              </a:lnSpc>
              <a:spcBef>
                <a:spcPts val="725"/>
              </a:spcBef>
            </a:pP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Establish</a:t>
            </a:r>
            <a:r>
              <a:rPr sz="1600" spc="-2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clear</a:t>
            </a:r>
            <a:r>
              <a:rPr sz="1600" spc="-3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criteria</a:t>
            </a:r>
            <a:r>
              <a:rPr sz="1600" spc="-3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for</a:t>
            </a:r>
            <a:r>
              <a:rPr sz="1600" spc="-3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acceptance</a:t>
            </a:r>
            <a:r>
              <a:rPr sz="1600" spc="-1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of</a:t>
            </a:r>
            <a:r>
              <a:rPr sz="1600" spc="-3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the</a:t>
            </a:r>
            <a:r>
              <a:rPr sz="1600" spc="-2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completed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work</a:t>
            </a:r>
            <a:r>
              <a:rPr sz="1600" spc="-7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and</a:t>
            </a:r>
            <a:r>
              <a:rPr sz="1600" spc="-6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deliverables.</a:t>
            </a:r>
            <a:endParaRPr sz="1600" dirty="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881994" y="6351422"/>
            <a:ext cx="487680" cy="3657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640"/>
              </a:lnSpc>
            </a:pPr>
            <a:r>
              <a:rPr sz="2400" spc="-325" dirty="0">
                <a:solidFill>
                  <a:srgbClr val="112C49"/>
                </a:solidFill>
                <a:latin typeface="Trebuchet MS"/>
                <a:cs typeface="Trebuchet MS"/>
              </a:rPr>
              <a:t>2022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0825353" y="6294686"/>
            <a:ext cx="755650" cy="523240"/>
          </a:xfrm>
          <a:custGeom>
            <a:avLst/>
            <a:gdLst/>
            <a:ahLst/>
            <a:cxnLst/>
            <a:rect l="l" t="t" r="r" b="b"/>
            <a:pathLst>
              <a:path w="755650" h="523240">
                <a:moveTo>
                  <a:pt x="755332" y="0"/>
                </a:moveTo>
                <a:lnTo>
                  <a:pt x="0" y="0"/>
                </a:lnTo>
                <a:lnTo>
                  <a:pt x="0" y="523214"/>
                </a:lnTo>
                <a:lnTo>
                  <a:pt x="755332" y="523214"/>
                </a:lnTo>
                <a:lnTo>
                  <a:pt x="75533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0918190" y="6334505"/>
            <a:ext cx="567055" cy="4267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075"/>
              </a:lnSpc>
            </a:pPr>
            <a:r>
              <a:rPr sz="2800" spc="-380" dirty="0">
                <a:solidFill>
                  <a:srgbClr val="112C49"/>
                </a:solidFill>
                <a:latin typeface="Trebuchet MS"/>
                <a:cs typeface="Trebuchet MS"/>
              </a:rPr>
              <a:t>2024</a:t>
            </a:r>
            <a:endParaRPr sz="2800">
              <a:latin typeface="Trebuchet MS"/>
              <a:cs typeface="Trebuchet MS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0" y="25"/>
            <a:ext cx="12192000" cy="6856730"/>
            <a:chOff x="0" y="25"/>
            <a:chExt cx="12192000" cy="6856730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25"/>
              <a:ext cx="12191999" cy="6856602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0052812" y="6471359"/>
              <a:ext cx="1336040" cy="277495"/>
            </a:xfrm>
            <a:custGeom>
              <a:avLst/>
              <a:gdLst/>
              <a:ahLst/>
              <a:cxnLst/>
              <a:rect l="l" t="t" r="r" b="b"/>
              <a:pathLst>
                <a:path w="1336040" h="277495">
                  <a:moveTo>
                    <a:pt x="1335658" y="0"/>
                  </a:moveTo>
                  <a:lnTo>
                    <a:pt x="0" y="0"/>
                  </a:lnTo>
                  <a:lnTo>
                    <a:pt x="0" y="276999"/>
                  </a:lnTo>
                  <a:lnTo>
                    <a:pt x="1335658" y="276999"/>
                  </a:lnTo>
                  <a:lnTo>
                    <a:pt x="1335658" y="0"/>
                  </a:lnTo>
                  <a:close/>
                </a:path>
              </a:pathLst>
            </a:custGeom>
            <a:solidFill>
              <a:srgbClr val="6E9F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9753601" y="6471360"/>
            <a:ext cx="1540636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Bahnschrift"/>
                <a:cs typeface="Bahnschrift"/>
              </a:rPr>
              <a:t>©</a:t>
            </a:r>
            <a:r>
              <a:rPr sz="1200" spc="70" dirty="0">
                <a:solidFill>
                  <a:srgbClr val="FFFFFF"/>
                </a:solidFill>
                <a:latin typeface="Bahnschrift"/>
                <a:cs typeface="Bahnschrift"/>
              </a:rPr>
              <a:t> </a:t>
            </a:r>
            <a:r>
              <a:rPr sz="1200" dirty="0">
                <a:solidFill>
                  <a:srgbClr val="FFFFFF"/>
                </a:solidFill>
                <a:latin typeface="Bahnschrift"/>
                <a:cs typeface="Bahnschrift"/>
              </a:rPr>
              <a:t>2024</a:t>
            </a:r>
            <a:r>
              <a:rPr sz="1200" spc="85" dirty="0">
                <a:solidFill>
                  <a:srgbClr val="FFFFFF"/>
                </a:solidFill>
                <a:latin typeface="Bahnschrift"/>
                <a:cs typeface="Bahnschrift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Bahnschrift"/>
                <a:cs typeface="Bahnschrift"/>
              </a:rPr>
              <a:t>INIXINDO</a:t>
            </a:r>
            <a:endParaRPr sz="1200" dirty="0">
              <a:latin typeface="Bahnschrift"/>
              <a:cs typeface="Bahnschrift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910844" y="2718257"/>
            <a:ext cx="6847840" cy="2240280"/>
          </a:xfrm>
          <a:prstGeom prst="rect">
            <a:avLst/>
          </a:prstGeom>
        </p:spPr>
        <p:txBody>
          <a:bodyPr vert="horz" wrap="square" lIns="0" tIns="116205" rIns="0" bIns="0" rtlCol="0">
            <a:spAutoFit/>
          </a:bodyPr>
          <a:lstStyle/>
          <a:p>
            <a:pPr marL="12700" marR="5080">
              <a:lnSpc>
                <a:spcPts val="6480"/>
              </a:lnSpc>
              <a:spcBef>
                <a:spcPts val="915"/>
              </a:spcBef>
            </a:pPr>
            <a:r>
              <a:rPr sz="6000" dirty="0">
                <a:solidFill>
                  <a:srgbClr val="FFFFFF"/>
                </a:solidFill>
                <a:latin typeface="Calibri Light"/>
                <a:cs typeface="Calibri Light"/>
              </a:rPr>
              <a:t>Information</a:t>
            </a:r>
            <a:r>
              <a:rPr sz="6000" spc="-275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6000" spc="-10" dirty="0">
                <a:solidFill>
                  <a:srgbClr val="FFFFFF"/>
                </a:solidFill>
                <a:latin typeface="Calibri Light"/>
                <a:cs typeface="Calibri Light"/>
              </a:rPr>
              <a:t>Gathering Methodology</a:t>
            </a:r>
            <a:endParaRPr sz="6000" dirty="0">
              <a:latin typeface="Calibri Light"/>
              <a:cs typeface="Calibri Light"/>
            </a:endParaRPr>
          </a:p>
          <a:p>
            <a:pPr marL="12700">
              <a:lnSpc>
                <a:spcPct val="100000"/>
              </a:lnSpc>
              <a:spcBef>
                <a:spcPts val="780"/>
              </a:spcBef>
            </a:pP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Chapter</a:t>
            </a:r>
            <a:r>
              <a:rPr sz="2400" spc="-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4.</a:t>
            </a:r>
            <a:endParaRPr sz="24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620000" y="-1"/>
            <a:ext cx="4572000" cy="6858000"/>
            <a:chOff x="7620000" y="-1"/>
            <a:chExt cx="4572000" cy="6858000"/>
          </a:xfrm>
        </p:grpSpPr>
        <p:pic>
          <p:nvPicPr>
            <p:cNvPr id="3" name="object 3">
              <a:hlinkClick r:id="rId3"/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731472" y="6495019"/>
              <a:ext cx="1371274" cy="28265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620000" y="-1"/>
              <a:ext cx="4572000" cy="6857999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452247" rIns="0" bIns="0" rtlCol="0">
            <a:spAutoFit/>
          </a:bodyPr>
          <a:lstStyle/>
          <a:p>
            <a:pPr marL="12700" marR="5080">
              <a:lnSpc>
                <a:spcPts val="4600"/>
              </a:lnSpc>
              <a:spcBef>
                <a:spcPts val="45"/>
              </a:spcBef>
            </a:pPr>
            <a:r>
              <a:rPr dirty="0"/>
              <a:t>Information</a:t>
            </a:r>
            <a:r>
              <a:rPr spc="50" dirty="0"/>
              <a:t> </a:t>
            </a:r>
            <a:r>
              <a:rPr spc="-10" dirty="0"/>
              <a:t>Gathering </a:t>
            </a:r>
            <a:r>
              <a:rPr spc="180" dirty="0"/>
              <a:t>Methodology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49020" y="3811295"/>
            <a:ext cx="628332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5000"/>
              </a:lnSpc>
              <a:spcBef>
                <a:spcPts val="100"/>
              </a:spcBef>
            </a:pP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This</a:t>
            </a:r>
            <a:r>
              <a:rPr sz="1600" spc="-6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presentation</a:t>
            </a:r>
            <a:r>
              <a:rPr sz="1600" spc="-5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will</a:t>
            </a:r>
            <a:r>
              <a:rPr sz="1600" spc="-7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guide</a:t>
            </a:r>
            <a:r>
              <a:rPr sz="1600" spc="-6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you</a:t>
            </a:r>
            <a:r>
              <a:rPr sz="1600" spc="-5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20" dirty="0">
                <a:solidFill>
                  <a:srgbClr val="3B3939"/>
                </a:solidFill>
                <a:latin typeface="Roboto"/>
                <a:cs typeface="Roboto"/>
              </a:rPr>
              <a:t>through</a:t>
            </a:r>
            <a:r>
              <a:rPr sz="1600" spc="-5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the</a:t>
            </a:r>
            <a:r>
              <a:rPr sz="1600" spc="-6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intricacies</a:t>
            </a:r>
            <a:r>
              <a:rPr sz="1600" spc="-5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of</a:t>
            </a:r>
            <a:r>
              <a:rPr sz="1600" spc="-7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information gathering,</a:t>
            </a:r>
            <a:r>
              <a:rPr sz="1600" spc="-4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a</a:t>
            </a:r>
            <a:r>
              <a:rPr sz="1600" spc="-6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crucial</a:t>
            </a:r>
            <a:r>
              <a:rPr sz="1600" spc="-5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process</a:t>
            </a:r>
            <a:r>
              <a:rPr sz="1600" spc="-6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in</a:t>
            </a:r>
            <a:r>
              <a:rPr sz="1600" spc="-6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25" dirty="0">
                <a:solidFill>
                  <a:srgbClr val="3B3939"/>
                </a:solidFill>
                <a:latin typeface="Roboto"/>
                <a:cs typeface="Roboto"/>
              </a:rPr>
              <a:t>cybersecurity</a:t>
            </a:r>
            <a:r>
              <a:rPr sz="1600" spc="-5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and</a:t>
            </a:r>
            <a:r>
              <a:rPr sz="1600" spc="-4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penetration</a:t>
            </a:r>
            <a:r>
              <a:rPr sz="1600" spc="-4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testing.</a:t>
            </a:r>
            <a:endParaRPr sz="1600" dirty="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519409" y="6397523"/>
            <a:ext cx="260628" cy="282777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0881994" y="6351422"/>
            <a:ext cx="487680" cy="3657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640"/>
              </a:lnSpc>
            </a:pPr>
            <a:r>
              <a:rPr sz="2400" spc="-325" dirty="0">
                <a:solidFill>
                  <a:srgbClr val="112C49"/>
                </a:solidFill>
                <a:latin typeface="Trebuchet MS"/>
                <a:cs typeface="Trebuchet MS"/>
              </a:rPr>
              <a:t>2022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0825353" y="6294686"/>
            <a:ext cx="755650" cy="523240"/>
          </a:xfrm>
          <a:custGeom>
            <a:avLst/>
            <a:gdLst/>
            <a:ahLst/>
            <a:cxnLst/>
            <a:rect l="l" t="t" r="r" b="b"/>
            <a:pathLst>
              <a:path w="755650" h="523240">
                <a:moveTo>
                  <a:pt x="755332" y="0"/>
                </a:moveTo>
                <a:lnTo>
                  <a:pt x="0" y="0"/>
                </a:lnTo>
                <a:lnTo>
                  <a:pt x="0" y="523214"/>
                </a:lnTo>
                <a:lnTo>
                  <a:pt x="755332" y="523214"/>
                </a:lnTo>
                <a:lnTo>
                  <a:pt x="75533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0905490" y="6286296"/>
            <a:ext cx="59245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380" dirty="0">
                <a:solidFill>
                  <a:srgbClr val="112C49"/>
                </a:solidFill>
                <a:latin typeface="Trebuchet MS"/>
                <a:cs typeface="Trebuchet MS"/>
              </a:rPr>
              <a:t>2024</a:t>
            </a:r>
            <a:endParaRPr sz="28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649020" y="2072386"/>
            <a:ext cx="6715759" cy="5905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65" dirty="0"/>
              <a:t>Defining</a:t>
            </a:r>
            <a:r>
              <a:rPr spc="-50" dirty="0"/>
              <a:t> </a:t>
            </a:r>
            <a:r>
              <a:rPr dirty="0"/>
              <a:t>Information</a:t>
            </a:r>
            <a:r>
              <a:rPr spc="-40" dirty="0"/>
              <a:t> </a:t>
            </a:r>
            <a:r>
              <a:rPr spc="-10" dirty="0"/>
              <a:t>Gathering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49020" y="3082544"/>
            <a:ext cx="5163185" cy="14744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80" dirty="0">
                <a:solidFill>
                  <a:srgbClr val="1B1B27"/>
                </a:solidFill>
                <a:latin typeface="Trebuchet MS"/>
                <a:cs typeface="Trebuchet MS"/>
              </a:rPr>
              <a:t>The</a:t>
            </a:r>
            <a:r>
              <a:rPr sz="2400" spc="-90" dirty="0">
                <a:solidFill>
                  <a:srgbClr val="1B1B27"/>
                </a:solidFill>
                <a:latin typeface="Trebuchet MS"/>
                <a:cs typeface="Trebuchet MS"/>
              </a:rPr>
              <a:t> </a:t>
            </a:r>
            <a:r>
              <a:rPr sz="2400" spc="50" dirty="0">
                <a:solidFill>
                  <a:srgbClr val="1B1B27"/>
                </a:solidFill>
                <a:latin typeface="Trebuchet MS"/>
                <a:cs typeface="Trebuchet MS"/>
              </a:rPr>
              <a:t>Foundation</a:t>
            </a:r>
            <a:r>
              <a:rPr sz="2400" spc="-105" dirty="0">
                <a:solidFill>
                  <a:srgbClr val="1B1B27"/>
                </a:solidFill>
                <a:latin typeface="Trebuchet MS"/>
                <a:cs typeface="Trebuchet MS"/>
              </a:rPr>
              <a:t> </a:t>
            </a:r>
            <a:r>
              <a:rPr sz="2400" dirty="0">
                <a:solidFill>
                  <a:srgbClr val="1B1B27"/>
                </a:solidFill>
                <a:latin typeface="Trebuchet MS"/>
                <a:cs typeface="Trebuchet MS"/>
              </a:rPr>
              <a:t>of</a:t>
            </a:r>
            <a:r>
              <a:rPr sz="2400" spc="-90" dirty="0">
                <a:solidFill>
                  <a:srgbClr val="1B1B27"/>
                </a:solidFill>
                <a:latin typeface="Trebuchet MS"/>
                <a:cs typeface="Trebuchet MS"/>
              </a:rPr>
              <a:t> </a:t>
            </a:r>
            <a:r>
              <a:rPr sz="2400" spc="-10" dirty="0">
                <a:solidFill>
                  <a:srgbClr val="1B1B27"/>
                </a:solidFill>
                <a:latin typeface="Trebuchet MS"/>
                <a:cs typeface="Trebuchet MS"/>
              </a:rPr>
              <a:t>Cybersecurity</a:t>
            </a:r>
            <a:endParaRPr sz="2400" dirty="0">
              <a:latin typeface="Trebuchet MS"/>
              <a:cs typeface="Trebuchet MS"/>
            </a:endParaRPr>
          </a:p>
          <a:p>
            <a:pPr marL="12700" marR="5080">
              <a:lnSpc>
                <a:spcPct val="125000"/>
              </a:lnSpc>
              <a:spcBef>
                <a:spcPts val="1325"/>
              </a:spcBef>
            </a:pP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Information</a:t>
            </a:r>
            <a:r>
              <a:rPr sz="1600" spc="-3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gathering</a:t>
            </a:r>
            <a:r>
              <a:rPr sz="1600" spc="-3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is</a:t>
            </a:r>
            <a:r>
              <a:rPr sz="1600" spc="-6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the</a:t>
            </a:r>
            <a:r>
              <a:rPr sz="1600" spc="-5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initial</a:t>
            </a:r>
            <a:r>
              <a:rPr sz="1600" spc="-4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phase</a:t>
            </a:r>
            <a:r>
              <a:rPr sz="1600" spc="-5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of</a:t>
            </a:r>
            <a:r>
              <a:rPr sz="1600" spc="-6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cybersecurity assessments.</a:t>
            </a:r>
            <a:r>
              <a:rPr sz="1600" spc="-6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20" dirty="0">
                <a:solidFill>
                  <a:srgbClr val="3B3939"/>
                </a:solidFill>
                <a:latin typeface="Roboto"/>
                <a:cs typeface="Roboto"/>
              </a:rPr>
              <a:t>It's</a:t>
            </a:r>
            <a:r>
              <a:rPr sz="1600" spc="-4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a</a:t>
            </a:r>
            <a:r>
              <a:rPr sz="1600" spc="-5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systematic</a:t>
            </a:r>
            <a:r>
              <a:rPr sz="1600" spc="-5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approach</a:t>
            </a:r>
            <a:r>
              <a:rPr sz="1600" spc="-2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to</a:t>
            </a:r>
            <a:r>
              <a:rPr sz="1600" spc="-5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collecting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data</a:t>
            </a:r>
            <a:r>
              <a:rPr sz="1600" spc="-5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about</a:t>
            </a:r>
            <a:r>
              <a:rPr sz="1600" spc="-4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an</a:t>
            </a:r>
            <a:r>
              <a:rPr sz="1600" spc="-5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25" dirty="0">
                <a:solidFill>
                  <a:srgbClr val="3B3939"/>
                </a:solidFill>
                <a:latin typeface="Roboto"/>
                <a:cs typeface="Roboto"/>
              </a:rPr>
              <a:t>organization's</a:t>
            </a:r>
            <a:r>
              <a:rPr sz="1600" spc="-2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systems</a:t>
            </a:r>
            <a:r>
              <a:rPr sz="1600" spc="-7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and</a:t>
            </a:r>
            <a:r>
              <a:rPr sz="1600" spc="-4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networks.</a:t>
            </a:r>
            <a:endParaRPr sz="1600" dirty="0">
              <a:latin typeface="Roboto"/>
              <a:cs typeface="Roboto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321044" y="3082544"/>
            <a:ext cx="4914900" cy="14744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50" dirty="0">
                <a:solidFill>
                  <a:srgbClr val="1B1B27"/>
                </a:solidFill>
                <a:latin typeface="Trebuchet MS"/>
                <a:cs typeface="Trebuchet MS"/>
              </a:rPr>
              <a:t>Building</a:t>
            </a:r>
            <a:r>
              <a:rPr sz="2400" spc="-80" dirty="0">
                <a:solidFill>
                  <a:srgbClr val="1B1B27"/>
                </a:solidFill>
                <a:latin typeface="Trebuchet MS"/>
                <a:cs typeface="Trebuchet MS"/>
              </a:rPr>
              <a:t> </a:t>
            </a:r>
            <a:r>
              <a:rPr sz="2400" dirty="0">
                <a:solidFill>
                  <a:srgbClr val="1B1B27"/>
                </a:solidFill>
                <a:latin typeface="Trebuchet MS"/>
                <a:cs typeface="Trebuchet MS"/>
              </a:rPr>
              <a:t>a</a:t>
            </a:r>
            <a:r>
              <a:rPr sz="2400" spc="-60" dirty="0">
                <a:solidFill>
                  <a:srgbClr val="1B1B27"/>
                </a:solidFill>
                <a:latin typeface="Trebuchet MS"/>
                <a:cs typeface="Trebuchet MS"/>
              </a:rPr>
              <a:t> </a:t>
            </a:r>
            <a:r>
              <a:rPr sz="2400" spc="80" dirty="0">
                <a:solidFill>
                  <a:srgbClr val="1B1B27"/>
                </a:solidFill>
                <a:latin typeface="Trebuchet MS"/>
                <a:cs typeface="Trebuchet MS"/>
              </a:rPr>
              <a:t>Comprehensive</a:t>
            </a:r>
            <a:r>
              <a:rPr sz="2400" spc="-85" dirty="0">
                <a:solidFill>
                  <a:srgbClr val="1B1B27"/>
                </a:solidFill>
                <a:latin typeface="Trebuchet MS"/>
                <a:cs typeface="Trebuchet MS"/>
              </a:rPr>
              <a:t> </a:t>
            </a:r>
            <a:r>
              <a:rPr sz="2400" spc="-10" dirty="0">
                <a:solidFill>
                  <a:srgbClr val="1B1B27"/>
                </a:solidFill>
                <a:latin typeface="Trebuchet MS"/>
                <a:cs typeface="Trebuchet MS"/>
              </a:rPr>
              <a:t>Picture</a:t>
            </a:r>
            <a:endParaRPr sz="2400" dirty="0">
              <a:latin typeface="Trebuchet MS"/>
              <a:cs typeface="Trebuchet MS"/>
            </a:endParaRPr>
          </a:p>
          <a:p>
            <a:pPr marL="12700" marR="5080">
              <a:lnSpc>
                <a:spcPct val="125000"/>
              </a:lnSpc>
              <a:spcBef>
                <a:spcPts val="1325"/>
              </a:spcBef>
            </a:pP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This</a:t>
            </a:r>
            <a:r>
              <a:rPr sz="1600" spc="-5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data</a:t>
            </a:r>
            <a:r>
              <a:rPr sz="1600" spc="-4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is</a:t>
            </a:r>
            <a:r>
              <a:rPr sz="1600" spc="-5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vital</a:t>
            </a:r>
            <a:r>
              <a:rPr sz="1600" spc="-5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for</a:t>
            </a:r>
            <a:r>
              <a:rPr sz="1600" spc="-5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20" dirty="0">
                <a:solidFill>
                  <a:srgbClr val="3B3939"/>
                </a:solidFill>
                <a:latin typeface="Roboto"/>
                <a:cs typeface="Roboto"/>
              </a:rPr>
              <a:t>understanding</a:t>
            </a:r>
            <a:r>
              <a:rPr sz="1600" spc="-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a</a:t>
            </a:r>
            <a:r>
              <a:rPr sz="1600" spc="-6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target's </a:t>
            </a:r>
            <a:r>
              <a:rPr sz="1600" spc="-20" dirty="0">
                <a:solidFill>
                  <a:srgbClr val="3B3939"/>
                </a:solidFill>
                <a:latin typeface="Roboto"/>
                <a:cs typeface="Roboto"/>
              </a:rPr>
              <a:t>vulnerabilities,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identifying</a:t>
            </a:r>
            <a:r>
              <a:rPr sz="1600" spc="-1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potential</a:t>
            </a:r>
            <a:r>
              <a:rPr sz="1600" spc="-3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attack</a:t>
            </a:r>
            <a:r>
              <a:rPr sz="1600" spc="-4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vectors,</a:t>
            </a:r>
            <a:r>
              <a:rPr sz="1600" spc="-5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25" dirty="0">
                <a:solidFill>
                  <a:srgbClr val="3B3939"/>
                </a:solidFill>
                <a:latin typeface="Roboto"/>
                <a:cs typeface="Roboto"/>
              </a:rPr>
              <a:t>and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developing</a:t>
            </a:r>
            <a:r>
              <a:rPr sz="1600" spc="-2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effective</a:t>
            </a:r>
            <a:r>
              <a:rPr sz="1600" spc="-2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20" dirty="0">
                <a:solidFill>
                  <a:srgbClr val="3B3939"/>
                </a:solidFill>
                <a:latin typeface="Roboto"/>
                <a:cs typeface="Roboto"/>
              </a:rPr>
              <a:t>security</a:t>
            </a:r>
            <a:r>
              <a:rPr sz="1600" spc="-3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strategies.</a:t>
            </a:r>
            <a:endParaRPr sz="1600" dirty="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620000" y="-1"/>
            <a:ext cx="4572000" cy="6858000"/>
            <a:chOff x="7620000" y="-1"/>
            <a:chExt cx="4572000" cy="6858000"/>
          </a:xfrm>
        </p:grpSpPr>
        <p:pic>
          <p:nvPicPr>
            <p:cNvPr id="3" name="object 3">
              <a:hlinkClick r:id="rId3"/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731472" y="6495019"/>
              <a:ext cx="1371274" cy="28265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620000" y="-1"/>
              <a:ext cx="4572000" cy="6857999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49020" y="1032763"/>
            <a:ext cx="5711190" cy="1174750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2700" marR="5080">
              <a:lnSpc>
                <a:spcPts val="4600"/>
              </a:lnSpc>
              <a:spcBef>
                <a:spcPts val="45"/>
              </a:spcBef>
            </a:pPr>
            <a:r>
              <a:rPr spc="75" dirty="0"/>
              <a:t>Importance</a:t>
            </a:r>
            <a:r>
              <a:rPr spc="-120" dirty="0"/>
              <a:t> </a:t>
            </a:r>
            <a:r>
              <a:rPr dirty="0"/>
              <a:t>of</a:t>
            </a:r>
            <a:r>
              <a:rPr spc="-125" dirty="0"/>
              <a:t> </a:t>
            </a:r>
            <a:r>
              <a:rPr spc="-10" dirty="0"/>
              <a:t>Information </a:t>
            </a:r>
            <a:r>
              <a:rPr spc="35" dirty="0"/>
              <a:t>Gathering</a:t>
            </a:r>
          </a:p>
        </p:txBody>
      </p:sp>
      <p:grpSp>
        <p:nvGrpSpPr>
          <p:cNvPr id="6" name="object 6"/>
          <p:cNvGrpSpPr/>
          <p:nvPr/>
        </p:nvGrpSpPr>
        <p:grpSpPr>
          <a:xfrm>
            <a:off x="657682" y="2750692"/>
            <a:ext cx="433070" cy="433070"/>
            <a:chOff x="657682" y="2750692"/>
            <a:chExt cx="433070" cy="433070"/>
          </a:xfrm>
        </p:grpSpPr>
        <p:sp>
          <p:nvSpPr>
            <p:cNvPr id="7" name="object 7"/>
            <p:cNvSpPr/>
            <p:nvPr/>
          </p:nvSpPr>
          <p:spPr>
            <a:xfrm>
              <a:off x="661492" y="2754502"/>
              <a:ext cx="425450" cy="425450"/>
            </a:xfrm>
            <a:custGeom>
              <a:avLst/>
              <a:gdLst/>
              <a:ahLst/>
              <a:cxnLst/>
              <a:rect l="l" t="t" r="r" b="b"/>
              <a:pathLst>
                <a:path w="425450" h="425450">
                  <a:moveTo>
                    <a:pt x="345859" y="0"/>
                  </a:moveTo>
                  <a:lnTo>
                    <a:pt x="79387" y="0"/>
                  </a:lnTo>
                  <a:lnTo>
                    <a:pt x="48488" y="6240"/>
                  </a:lnTo>
                  <a:lnTo>
                    <a:pt x="23253" y="23256"/>
                  </a:lnTo>
                  <a:lnTo>
                    <a:pt x="6239" y="48488"/>
                  </a:lnTo>
                  <a:lnTo>
                    <a:pt x="0" y="79375"/>
                  </a:lnTo>
                  <a:lnTo>
                    <a:pt x="0" y="345821"/>
                  </a:lnTo>
                  <a:lnTo>
                    <a:pt x="6239" y="376761"/>
                  </a:lnTo>
                  <a:lnTo>
                    <a:pt x="23253" y="401986"/>
                  </a:lnTo>
                  <a:lnTo>
                    <a:pt x="48488" y="418973"/>
                  </a:lnTo>
                  <a:lnTo>
                    <a:pt x="79387" y="425196"/>
                  </a:lnTo>
                  <a:lnTo>
                    <a:pt x="345859" y="425196"/>
                  </a:lnTo>
                  <a:lnTo>
                    <a:pt x="376763" y="418972"/>
                  </a:lnTo>
                  <a:lnTo>
                    <a:pt x="401997" y="401986"/>
                  </a:lnTo>
                  <a:lnTo>
                    <a:pt x="419009" y="376761"/>
                  </a:lnTo>
                  <a:lnTo>
                    <a:pt x="425246" y="345821"/>
                  </a:lnTo>
                  <a:lnTo>
                    <a:pt x="425246" y="79375"/>
                  </a:lnTo>
                  <a:lnTo>
                    <a:pt x="419009" y="48488"/>
                  </a:lnTo>
                  <a:lnTo>
                    <a:pt x="401997" y="23256"/>
                  </a:lnTo>
                  <a:lnTo>
                    <a:pt x="376763" y="6240"/>
                  </a:lnTo>
                  <a:lnTo>
                    <a:pt x="345859" y="0"/>
                  </a:lnTo>
                  <a:close/>
                </a:path>
              </a:pathLst>
            </a:custGeom>
            <a:solidFill>
              <a:srgbClr val="E0E0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61492" y="2754502"/>
              <a:ext cx="425450" cy="425450"/>
            </a:xfrm>
            <a:custGeom>
              <a:avLst/>
              <a:gdLst/>
              <a:ahLst/>
              <a:cxnLst/>
              <a:rect l="l" t="t" r="r" b="b"/>
              <a:pathLst>
                <a:path w="425450" h="425450">
                  <a:moveTo>
                    <a:pt x="0" y="79375"/>
                  </a:moveTo>
                  <a:lnTo>
                    <a:pt x="6239" y="48488"/>
                  </a:lnTo>
                  <a:lnTo>
                    <a:pt x="23253" y="23256"/>
                  </a:lnTo>
                  <a:lnTo>
                    <a:pt x="48488" y="6240"/>
                  </a:lnTo>
                  <a:lnTo>
                    <a:pt x="79387" y="0"/>
                  </a:lnTo>
                  <a:lnTo>
                    <a:pt x="345859" y="0"/>
                  </a:lnTo>
                  <a:lnTo>
                    <a:pt x="376763" y="6240"/>
                  </a:lnTo>
                  <a:lnTo>
                    <a:pt x="401997" y="23256"/>
                  </a:lnTo>
                  <a:lnTo>
                    <a:pt x="419009" y="48488"/>
                  </a:lnTo>
                  <a:lnTo>
                    <a:pt x="425246" y="79375"/>
                  </a:lnTo>
                  <a:lnTo>
                    <a:pt x="425246" y="345821"/>
                  </a:lnTo>
                  <a:lnTo>
                    <a:pt x="419009" y="376761"/>
                  </a:lnTo>
                  <a:lnTo>
                    <a:pt x="401997" y="401986"/>
                  </a:lnTo>
                  <a:lnTo>
                    <a:pt x="376763" y="418972"/>
                  </a:lnTo>
                  <a:lnTo>
                    <a:pt x="345859" y="425196"/>
                  </a:lnTo>
                  <a:lnTo>
                    <a:pt x="79387" y="425196"/>
                  </a:lnTo>
                  <a:lnTo>
                    <a:pt x="48488" y="418973"/>
                  </a:lnTo>
                  <a:lnTo>
                    <a:pt x="23253" y="401986"/>
                  </a:lnTo>
                  <a:lnTo>
                    <a:pt x="6239" y="376761"/>
                  </a:lnTo>
                  <a:lnTo>
                    <a:pt x="0" y="345821"/>
                  </a:lnTo>
                  <a:lnTo>
                    <a:pt x="0" y="79375"/>
                  </a:lnTo>
                  <a:close/>
                </a:path>
              </a:pathLst>
            </a:custGeom>
            <a:ln w="7620">
              <a:solidFill>
                <a:srgbClr val="C6C6D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801116" y="2743326"/>
            <a:ext cx="145415" cy="36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200" spc="-155" dirty="0">
                <a:solidFill>
                  <a:srgbClr val="3B3939"/>
                </a:solidFill>
                <a:latin typeface="Trebuchet MS"/>
                <a:cs typeface="Trebuchet MS"/>
              </a:rPr>
              <a:t>1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263141" y="2657094"/>
            <a:ext cx="2311400" cy="2404745"/>
          </a:xfrm>
          <a:prstGeom prst="rect">
            <a:avLst/>
          </a:prstGeom>
        </p:spPr>
        <p:txBody>
          <a:bodyPr vert="horz" wrap="square" lIns="0" tIns="86995" rIns="0" bIns="0" rtlCol="0">
            <a:spAutoFit/>
          </a:bodyPr>
          <a:lstStyle/>
          <a:p>
            <a:pPr marL="12700" marR="518795">
              <a:lnSpc>
                <a:spcPct val="79600"/>
              </a:lnSpc>
              <a:spcBef>
                <a:spcPts val="685"/>
              </a:spcBef>
            </a:pPr>
            <a:r>
              <a:rPr sz="2400" spc="-10" dirty="0">
                <a:solidFill>
                  <a:srgbClr val="3B3939"/>
                </a:solidFill>
                <a:latin typeface="Trebuchet MS"/>
                <a:cs typeface="Trebuchet MS"/>
              </a:rPr>
              <a:t>Vulnerability </a:t>
            </a:r>
            <a:r>
              <a:rPr sz="2400" spc="110" dirty="0">
                <a:solidFill>
                  <a:srgbClr val="3B3939"/>
                </a:solidFill>
                <a:latin typeface="Trebuchet MS"/>
                <a:cs typeface="Trebuchet MS"/>
              </a:rPr>
              <a:t>Assessment</a:t>
            </a:r>
            <a:endParaRPr sz="2400" dirty="0">
              <a:latin typeface="Trebuchet MS"/>
              <a:cs typeface="Trebuchet MS"/>
            </a:endParaRPr>
          </a:p>
          <a:p>
            <a:pPr marL="12700" marR="5080">
              <a:lnSpc>
                <a:spcPct val="125000"/>
              </a:lnSpc>
              <a:spcBef>
                <a:spcPts val="765"/>
              </a:spcBef>
            </a:pP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By</a:t>
            </a:r>
            <a:r>
              <a:rPr sz="1600" spc="-9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gathering</a:t>
            </a:r>
            <a:r>
              <a:rPr sz="1600" spc="-7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information,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you</a:t>
            </a:r>
            <a:r>
              <a:rPr sz="1600" spc="-7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can</a:t>
            </a:r>
            <a:r>
              <a:rPr sz="1600" spc="-8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identify weaknesses</a:t>
            </a:r>
            <a:r>
              <a:rPr sz="1600" spc="-4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that</a:t>
            </a:r>
            <a:r>
              <a:rPr sz="1600" spc="-5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hackers could</a:t>
            </a:r>
            <a:r>
              <a:rPr sz="1600" spc="-5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exploit.</a:t>
            </a:r>
            <a:endParaRPr sz="1600" dirty="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  <a:spcBef>
                <a:spcPts val="315"/>
              </a:spcBef>
            </a:pPr>
            <a:r>
              <a:rPr sz="2400" spc="60" dirty="0">
                <a:solidFill>
                  <a:srgbClr val="3B3939"/>
                </a:solidFill>
                <a:latin typeface="Trebuchet MS"/>
                <a:cs typeface="Trebuchet MS"/>
              </a:rPr>
              <a:t>Risk</a:t>
            </a:r>
            <a:r>
              <a:rPr sz="2400" spc="-114" dirty="0">
                <a:solidFill>
                  <a:srgbClr val="3B3939"/>
                </a:solidFill>
                <a:latin typeface="Trebuchet MS"/>
                <a:cs typeface="Trebuchet MS"/>
              </a:rPr>
              <a:t> </a:t>
            </a:r>
            <a:r>
              <a:rPr sz="2400" spc="-10" dirty="0">
                <a:solidFill>
                  <a:srgbClr val="3B3939"/>
                </a:solidFill>
                <a:latin typeface="Trebuchet MS"/>
                <a:cs typeface="Trebuchet MS"/>
              </a:rPr>
              <a:t>Mitigation</a:t>
            </a:r>
            <a:endParaRPr sz="2400" dirty="0">
              <a:latin typeface="Trebuchet MS"/>
              <a:cs typeface="Trebuchet MS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3900804" y="2750692"/>
            <a:ext cx="433070" cy="433070"/>
            <a:chOff x="3900804" y="2750692"/>
            <a:chExt cx="433070" cy="433070"/>
          </a:xfrm>
        </p:grpSpPr>
        <p:sp>
          <p:nvSpPr>
            <p:cNvPr id="12" name="object 12"/>
            <p:cNvSpPr/>
            <p:nvPr/>
          </p:nvSpPr>
          <p:spPr>
            <a:xfrm>
              <a:off x="3904614" y="2754502"/>
              <a:ext cx="425450" cy="425450"/>
            </a:xfrm>
            <a:custGeom>
              <a:avLst/>
              <a:gdLst/>
              <a:ahLst/>
              <a:cxnLst/>
              <a:rect l="l" t="t" r="r" b="b"/>
              <a:pathLst>
                <a:path w="425450" h="425450">
                  <a:moveTo>
                    <a:pt x="345821" y="0"/>
                  </a:moveTo>
                  <a:lnTo>
                    <a:pt x="79375" y="0"/>
                  </a:lnTo>
                  <a:lnTo>
                    <a:pt x="48434" y="6240"/>
                  </a:lnTo>
                  <a:lnTo>
                    <a:pt x="23209" y="23256"/>
                  </a:lnTo>
                  <a:lnTo>
                    <a:pt x="6223" y="48488"/>
                  </a:lnTo>
                  <a:lnTo>
                    <a:pt x="0" y="79375"/>
                  </a:lnTo>
                  <a:lnTo>
                    <a:pt x="0" y="345821"/>
                  </a:lnTo>
                  <a:lnTo>
                    <a:pt x="6223" y="376761"/>
                  </a:lnTo>
                  <a:lnTo>
                    <a:pt x="23209" y="401986"/>
                  </a:lnTo>
                  <a:lnTo>
                    <a:pt x="48434" y="418973"/>
                  </a:lnTo>
                  <a:lnTo>
                    <a:pt x="79375" y="425196"/>
                  </a:lnTo>
                  <a:lnTo>
                    <a:pt x="345821" y="425196"/>
                  </a:lnTo>
                  <a:lnTo>
                    <a:pt x="376707" y="418972"/>
                  </a:lnTo>
                  <a:lnTo>
                    <a:pt x="401939" y="401986"/>
                  </a:lnTo>
                  <a:lnTo>
                    <a:pt x="418955" y="376761"/>
                  </a:lnTo>
                  <a:lnTo>
                    <a:pt x="425196" y="345821"/>
                  </a:lnTo>
                  <a:lnTo>
                    <a:pt x="425196" y="79375"/>
                  </a:lnTo>
                  <a:lnTo>
                    <a:pt x="418955" y="48488"/>
                  </a:lnTo>
                  <a:lnTo>
                    <a:pt x="401939" y="23256"/>
                  </a:lnTo>
                  <a:lnTo>
                    <a:pt x="376707" y="6240"/>
                  </a:lnTo>
                  <a:lnTo>
                    <a:pt x="345821" y="0"/>
                  </a:lnTo>
                  <a:close/>
                </a:path>
              </a:pathLst>
            </a:custGeom>
            <a:solidFill>
              <a:srgbClr val="E0E0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904614" y="2754502"/>
              <a:ext cx="425450" cy="425450"/>
            </a:xfrm>
            <a:custGeom>
              <a:avLst/>
              <a:gdLst/>
              <a:ahLst/>
              <a:cxnLst/>
              <a:rect l="l" t="t" r="r" b="b"/>
              <a:pathLst>
                <a:path w="425450" h="425450">
                  <a:moveTo>
                    <a:pt x="0" y="79375"/>
                  </a:moveTo>
                  <a:lnTo>
                    <a:pt x="6223" y="48488"/>
                  </a:lnTo>
                  <a:lnTo>
                    <a:pt x="23209" y="23256"/>
                  </a:lnTo>
                  <a:lnTo>
                    <a:pt x="48434" y="6240"/>
                  </a:lnTo>
                  <a:lnTo>
                    <a:pt x="79375" y="0"/>
                  </a:lnTo>
                  <a:lnTo>
                    <a:pt x="345821" y="0"/>
                  </a:lnTo>
                  <a:lnTo>
                    <a:pt x="376707" y="6240"/>
                  </a:lnTo>
                  <a:lnTo>
                    <a:pt x="401939" y="23256"/>
                  </a:lnTo>
                  <a:lnTo>
                    <a:pt x="418955" y="48488"/>
                  </a:lnTo>
                  <a:lnTo>
                    <a:pt x="425196" y="79375"/>
                  </a:lnTo>
                  <a:lnTo>
                    <a:pt x="425196" y="345821"/>
                  </a:lnTo>
                  <a:lnTo>
                    <a:pt x="418955" y="376761"/>
                  </a:lnTo>
                  <a:lnTo>
                    <a:pt x="401939" y="401986"/>
                  </a:lnTo>
                  <a:lnTo>
                    <a:pt x="376707" y="418972"/>
                  </a:lnTo>
                  <a:lnTo>
                    <a:pt x="345821" y="425196"/>
                  </a:lnTo>
                  <a:lnTo>
                    <a:pt x="79375" y="425196"/>
                  </a:lnTo>
                  <a:lnTo>
                    <a:pt x="48434" y="418973"/>
                  </a:lnTo>
                  <a:lnTo>
                    <a:pt x="23209" y="401986"/>
                  </a:lnTo>
                  <a:lnTo>
                    <a:pt x="6223" y="376761"/>
                  </a:lnTo>
                  <a:lnTo>
                    <a:pt x="0" y="345821"/>
                  </a:lnTo>
                  <a:lnTo>
                    <a:pt x="0" y="79375"/>
                  </a:lnTo>
                  <a:close/>
                </a:path>
              </a:pathLst>
            </a:custGeom>
            <a:ln w="7620">
              <a:solidFill>
                <a:srgbClr val="C6C6D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4031107" y="2743326"/>
            <a:ext cx="172085" cy="36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200" spc="-50" dirty="0">
                <a:solidFill>
                  <a:srgbClr val="3B3939"/>
                </a:solidFill>
                <a:latin typeface="Trebuchet MS"/>
                <a:cs typeface="Trebuchet MS"/>
              </a:rPr>
              <a:t>2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506595" y="2657094"/>
            <a:ext cx="2162810" cy="1998980"/>
          </a:xfrm>
          <a:prstGeom prst="rect">
            <a:avLst/>
          </a:prstGeom>
        </p:spPr>
        <p:txBody>
          <a:bodyPr vert="horz" wrap="square" lIns="0" tIns="86995" rIns="0" bIns="0" rtlCol="0">
            <a:spAutoFit/>
          </a:bodyPr>
          <a:lstStyle/>
          <a:p>
            <a:pPr marL="12700" marR="212090">
              <a:lnSpc>
                <a:spcPct val="79600"/>
              </a:lnSpc>
              <a:spcBef>
                <a:spcPts val="685"/>
              </a:spcBef>
            </a:pPr>
            <a:r>
              <a:rPr sz="2400" dirty="0">
                <a:solidFill>
                  <a:srgbClr val="3B3939"/>
                </a:solidFill>
                <a:latin typeface="Trebuchet MS"/>
                <a:cs typeface="Trebuchet MS"/>
              </a:rPr>
              <a:t>Attack</a:t>
            </a:r>
            <a:r>
              <a:rPr sz="2400" spc="-5" dirty="0">
                <a:solidFill>
                  <a:srgbClr val="3B3939"/>
                </a:solidFill>
                <a:latin typeface="Trebuchet MS"/>
                <a:cs typeface="Trebuchet MS"/>
              </a:rPr>
              <a:t> </a:t>
            </a:r>
            <a:r>
              <a:rPr sz="2400" spc="40" dirty="0">
                <a:solidFill>
                  <a:srgbClr val="3B3939"/>
                </a:solidFill>
                <a:latin typeface="Trebuchet MS"/>
                <a:cs typeface="Trebuchet MS"/>
              </a:rPr>
              <a:t>Vector </a:t>
            </a:r>
            <a:r>
              <a:rPr sz="2400" spc="-10" dirty="0">
                <a:solidFill>
                  <a:srgbClr val="3B3939"/>
                </a:solidFill>
                <a:latin typeface="Trebuchet MS"/>
                <a:cs typeface="Trebuchet MS"/>
              </a:rPr>
              <a:t>Identification</a:t>
            </a:r>
            <a:endParaRPr sz="2400" dirty="0">
              <a:latin typeface="Trebuchet MS"/>
              <a:cs typeface="Trebuchet MS"/>
            </a:endParaRPr>
          </a:p>
          <a:p>
            <a:pPr marL="12700" marR="5080">
              <a:lnSpc>
                <a:spcPct val="125000"/>
              </a:lnSpc>
              <a:spcBef>
                <a:spcPts val="765"/>
              </a:spcBef>
            </a:pP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You</a:t>
            </a:r>
            <a:r>
              <a:rPr sz="1600" spc="-5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can</a:t>
            </a:r>
            <a:r>
              <a:rPr sz="1600" spc="-5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20" dirty="0">
                <a:solidFill>
                  <a:srgbClr val="3B3939"/>
                </a:solidFill>
                <a:latin typeface="Roboto"/>
                <a:cs typeface="Roboto"/>
              </a:rPr>
              <a:t>pinpoint</a:t>
            </a:r>
            <a:r>
              <a:rPr sz="1600" spc="-4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25" dirty="0">
                <a:solidFill>
                  <a:srgbClr val="3B3939"/>
                </a:solidFill>
                <a:latin typeface="Roboto"/>
                <a:cs typeface="Roboto"/>
              </a:rPr>
              <a:t>how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attackers</a:t>
            </a:r>
            <a:r>
              <a:rPr sz="1600" spc="-3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might</a:t>
            </a:r>
            <a:r>
              <a:rPr sz="1600" spc="-4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20" dirty="0">
                <a:solidFill>
                  <a:srgbClr val="3B3939"/>
                </a:solidFill>
                <a:latin typeface="Roboto"/>
                <a:cs typeface="Roboto"/>
              </a:rPr>
              <a:t>gain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access</a:t>
            </a:r>
            <a:r>
              <a:rPr sz="1600" spc="-5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to</a:t>
            </a:r>
            <a:r>
              <a:rPr sz="1600" spc="-5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your</a:t>
            </a:r>
            <a:r>
              <a:rPr sz="1600" spc="-4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systems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and</a:t>
            </a:r>
            <a:r>
              <a:rPr sz="1600" spc="-4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data.</a:t>
            </a:r>
            <a:endParaRPr sz="1600" dirty="0">
              <a:latin typeface="Roboto"/>
              <a:cs typeface="Roboto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657682" y="4763515"/>
            <a:ext cx="433070" cy="433070"/>
            <a:chOff x="657682" y="4763515"/>
            <a:chExt cx="433070" cy="433070"/>
          </a:xfrm>
        </p:grpSpPr>
        <p:sp>
          <p:nvSpPr>
            <p:cNvPr id="17" name="object 17"/>
            <p:cNvSpPr/>
            <p:nvPr/>
          </p:nvSpPr>
          <p:spPr>
            <a:xfrm>
              <a:off x="661492" y="4767325"/>
              <a:ext cx="425450" cy="425450"/>
            </a:xfrm>
            <a:custGeom>
              <a:avLst/>
              <a:gdLst/>
              <a:ahLst/>
              <a:cxnLst/>
              <a:rect l="l" t="t" r="r" b="b"/>
              <a:pathLst>
                <a:path w="425450" h="425450">
                  <a:moveTo>
                    <a:pt x="345859" y="0"/>
                  </a:moveTo>
                  <a:lnTo>
                    <a:pt x="79387" y="0"/>
                  </a:lnTo>
                  <a:lnTo>
                    <a:pt x="48488" y="6240"/>
                  </a:lnTo>
                  <a:lnTo>
                    <a:pt x="23253" y="23256"/>
                  </a:lnTo>
                  <a:lnTo>
                    <a:pt x="6239" y="48488"/>
                  </a:lnTo>
                  <a:lnTo>
                    <a:pt x="0" y="79375"/>
                  </a:lnTo>
                  <a:lnTo>
                    <a:pt x="0" y="345948"/>
                  </a:lnTo>
                  <a:lnTo>
                    <a:pt x="6239" y="376834"/>
                  </a:lnTo>
                  <a:lnTo>
                    <a:pt x="23253" y="402066"/>
                  </a:lnTo>
                  <a:lnTo>
                    <a:pt x="48488" y="419082"/>
                  </a:lnTo>
                  <a:lnTo>
                    <a:pt x="79387" y="425323"/>
                  </a:lnTo>
                  <a:lnTo>
                    <a:pt x="345859" y="425323"/>
                  </a:lnTo>
                  <a:lnTo>
                    <a:pt x="376763" y="419082"/>
                  </a:lnTo>
                  <a:lnTo>
                    <a:pt x="401997" y="402066"/>
                  </a:lnTo>
                  <a:lnTo>
                    <a:pt x="419009" y="376834"/>
                  </a:lnTo>
                  <a:lnTo>
                    <a:pt x="425246" y="345948"/>
                  </a:lnTo>
                  <a:lnTo>
                    <a:pt x="425246" y="79375"/>
                  </a:lnTo>
                  <a:lnTo>
                    <a:pt x="419009" y="48488"/>
                  </a:lnTo>
                  <a:lnTo>
                    <a:pt x="401997" y="23256"/>
                  </a:lnTo>
                  <a:lnTo>
                    <a:pt x="376763" y="6240"/>
                  </a:lnTo>
                  <a:lnTo>
                    <a:pt x="345859" y="0"/>
                  </a:lnTo>
                  <a:close/>
                </a:path>
              </a:pathLst>
            </a:custGeom>
            <a:solidFill>
              <a:srgbClr val="E0E0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661492" y="4767325"/>
              <a:ext cx="425450" cy="425450"/>
            </a:xfrm>
            <a:custGeom>
              <a:avLst/>
              <a:gdLst/>
              <a:ahLst/>
              <a:cxnLst/>
              <a:rect l="l" t="t" r="r" b="b"/>
              <a:pathLst>
                <a:path w="425450" h="425450">
                  <a:moveTo>
                    <a:pt x="0" y="79375"/>
                  </a:moveTo>
                  <a:lnTo>
                    <a:pt x="6239" y="48488"/>
                  </a:lnTo>
                  <a:lnTo>
                    <a:pt x="23253" y="23256"/>
                  </a:lnTo>
                  <a:lnTo>
                    <a:pt x="48488" y="6240"/>
                  </a:lnTo>
                  <a:lnTo>
                    <a:pt x="79387" y="0"/>
                  </a:lnTo>
                  <a:lnTo>
                    <a:pt x="345859" y="0"/>
                  </a:lnTo>
                  <a:lnTo>
                    <a:pt x="376763" y="6240"/>
                  </a:lnTo>
                  <a:lnTo>
                    <a:pt x="401997" y="23256"/>
                  </a:lnTo>
                  <a:lnTo>
                    <a:pt x="419009" y="48488"/>
                  </a:lnTo>
                  <a:lnTo>
                    <a:pt x="425246" y="79375"/>
                  </a:lnTo>
                  <a:lnTo>
                    <a:pt x="425246" y="345948"/>
                  </a:lnTo>
                  <a:lnTo>
                    <a:pt x="419009" y="376834"/>
                  </a:lnTo>
                  <a:lnTo>
                    <a:pt x="401997" y="402066"/>
                  </a:lnTo>
                  <a:lnTo>
                    <a:pt x="376763" y="419082"/>
                  </a:lnTo>
                  <a:lnTo>
                    <a:pt x="345859" y="425323"/>
                  </a:lnTo>
                  <a:lnTo>
                    <a:pt x="79387" y="425323"/>
                  </a:lnTo>
                  <a:lnTo>
                    <a:pt x="48488" y="419082"/>
                  </a:lnTo>
                  <a:lnTo>
                    <a:pt x="23253" y="402066"/>
                  </a:lnTo>
                  <a:lnTo>
                    <a:pt x="6239" y="376834"/>
                  </a:lnTo>
                  <a:lnTo>
                    <a:pt x="0" y="345948"/>
                  </a:lnTo>
                  <a:lnTo>
                    <a:pt x="0" y="79375"/>
                  </a:lnTo>
                  <a:close/>
                </a:path>
              </a:pathLst>
            </a:custGeom>
            <a:ln w="7620">
              <a:solidFill>
                <a:srgbClr val="C6C6D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786180" y="4756530"/>
            <a:ext cx="175260" cy="36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200" spc="-50" dirty="0">
                <a:solidFill>
                  <a:srgbClr val="3B3939"/>
                </a:solidFill>
                <a:latin typeface="Trebuchet MS"/>
                <a:cs typeface="Trebuchet MS"/>
              </a:rPr>
              <a:t>3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263141" y="5129063"/>
            <a:ext cx="5534660" cy="635000"/>
          </a:xfrm>
          <a:prstGeom prst="rect">
            <a:avLst/>
          </a:prstGeom>
        </p:spPr>
        <p:txBody>
          <a:bodyPr vert="horz" wrap="square" lIns="0" tIns="730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75"/>
              </a:spcBef>
            </a:pPr>
            <a:r>
              <a:rPr sz="1600" spc="-25" dirty="0">
                <a:solidFill>
                  <a:srgbClr val="3B3939"/>
                </a:solidFill>
                <a:latin typeface="Roboto"/>
                <a:cs typeface="Roboto"/>
              </a:rPr>
              <a:t>Understanding</a:t>
            </a:r>
            <a:r>
              <a:rPr sz="1600" spc="-3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threats</a:t>
            </a:r>
            <a:r>
              <a:rPr sz="1600" spc="-5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allows</a:t>
            </a:r>
            <a:r>
              <a:rPr sz="1600" spc="-4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you</a:t>
            </a:r>
            <a:r>
              <a:rPr sz="1600" spc="-5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to</a:t>
            </a:r>
            <a:r>
              <a:rPr sz="1600" spc="-7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prioritize</a:t>
            </a:r>
            <a:r>
              <a:rPr sz="1600" spc="-6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20" dirty="0">
                <a:solidFill>
                  <a:srgbClr val="3B3939"/>
                </a:solidFill>
                <a:latin typeface="Roboto"/>
                <a:cs typeface="Roboto"/>
              </a:rPr>
              <a:t>security</a:t>
            </a:r>
            <a:r>
              <a:rPr sz="1600" spc="-6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efforts</a:t>
            </a:r>
            <a:endParaRPr sz="1600" dirty="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and</a:t>
            </a:r>
            <a:r>
              <a:rPr sz="1600" spc="-4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20" dirty="0">
                <a:solidFill>
                  <a:srgbClr val="3B3939"/>
                </a:solidFill>
                <a:latin typeface="Roboto"/>
                <a:cs typeface="Roboto"/>
              </a:rPr>
              <a:t>proactively</a:t>
            </a:r>
            <a:r>
              <a:rPr sz="1600" spc="-3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reduce</a:t>
            </a:r>
            <a:r>
              <a:rPr sz="1600" spc="-4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risk.</a:t>
            </a:r>
            <a:endParaRPr sz="1600" dirty="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519409" y="6397523"/>
            <a:ext cx="260628" cy="282777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0881994" y="6351422"/>
            <a:ext cx="487680" cy="3657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640"/>
              </a:lnSpc>
            </a:pPr>
            <a:r>
              <a:rPr sz="2400" spc="-325" dirty="0">
                <a:solidFill>
                  <a:srgbClr val="112C49"/>
                </a:solidFill>
                <a:latin typeface="Trebuchet MS"/>
                <a:cs typeface="Trebuchet MS"/>
              </a:rPr>
              <a:t>2022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0825353" y="6294686"/>
            <a:ext cx="755650" cy="523240"/>
          </a:xfrm>
          <a:custGeom>
            <a:avLst/>
            <a:gdLst/>
            <a:ahLst/>
            <a:cxnLst/>
            <a:rect l="l" t="t" r="r" b="b"/>
            <a:pathLst>
              <a:path w="755650" h="523240">
                <a:moveTo>
                  <a:pt x="755332" y="0"/>
                </a:moveTo>
                <a:lnTo>
                  <a:pt x="0" y="0"/>
                </a:lnTo>
                <a:lnTo>
                  <a:pt x="0" y="523214"/>
                </a:lnTo>
                <a:lnTo>
                  <a:pt x="755332" y="523214"/>
                </a:lnTo>
                <a:lnTo>
                  <a:pt x="75533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0905490" y="6286296"/>
            <a:ext cx="59245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380" dirty="0">
                <a:solidFill>
                  <a:srgbClr val="112C49"/>
                </a:solidFill>
                <a:latin typeface="Trebuchet MS"/>
                <a:cs typeface="Trebuchet MS"/>
              </a:rPr>
              <a:t>2024</a:t>
            </a:r>
            <a:endParaRPr sz="28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610920" y="2679014"/>
            <a:ext cx="6412230" cy="560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500" spc="165" dirty="0"/>
              <a:t>Types</a:t>
            </a:r>
            <a:r>
              <a:rPr sz="3500" spc="-105" dirty="0"/>
              <a:t> </a:t>
            </a:r>
            <a:r>
              <a:rPr sz="3500" dirty="0"/>
              <a:t>of</a:t>
            </a:r>
            <a:r>
              <a:rPr sz="3500" spc="-85" dirty="0"/>
              <a:t> </a:t>
            </a:r>
            <a:r>
              <a:rPr sz="3500" dirty="0"/>
              <a:t>Information</a:t>
            </a:r>
            <a:r>
              <a:rPr sz="3500" spc="-114" dirty="0"/>
              <a:t> </a:t>
            </a:r>
            <a:r>
              <a:rPr sz="3500" spc="-10" dirty="0"/>
              <a:t>Gathering</a:t>
            </a:r>
            <a:endParaRPr sz="3500" dirty="0"/>
          </a:p>
        </p:txBody>
      </p:sp>
      <p:grpSp>
        <p:nvGrpSpPr>
          <p:cNvPr id="7" name="object 7"/>
          <p:cNvGrpSpPr/>
          <p:nvPr/>
        </p:nvGrpSpPr>
        <p:grpSpPr>
          <a:xfrm>
            <a:off x="619582" y="3537458"/>
            <a:ext cx="5391785" cy="1331595"/>
            <a:chOff x="619582" y="3537458"/>
            <a:chExt cx="5391785" cy="1331595"/>
          </a:xfrm>
        </p:grpSpPr>
        <p:sp>
          <p:nvSpPr>
            <p:cNvPr id="8" name="object 8"/>
            <p:cNvSpPr/>
            <p:nvPr/>
          </p:nvSpPr>
          <p:spPr>
            <a:xfrm>
              <a:off x="623392" y="3541268"/>
              <a:ext cx="5384165" cy="1323975"/>
            </a:xfrm>
            <a:custGeom>
              <a:avLst/>
              <a:gdLst/>
              <a:ahLst/>
              <a:cxnLst/>
              <a:rect l="l" t="t" r="r" b="b"/>
              <a:pathLst>
                <a:path w="5384165" h="1323975">
                  <a:moveTo>
                    <a:pt x="5308777" y="0"/>
                  </a:moveTo>
                  <a:lnTo>
                    <a:pt x="74815" y="0"/>
                  </a:lnTo>
                  <a:lnTo>
                    <a:pt x="45696" y="5865"/>
                  </a:lnTo>
                  <a:lnTo>
                    <a:pt x="21915" y="21875"/>
                  </a:lnTo>
                  <a:lnTo>
                    <a:pt x="5880" y="45648"/>
                  </a:lnTo>
                  <a:lnTo>
                    <a:pt x="0" y="74803"/>
                  </a:lnTo>
                  <a:lnTo>
                    <a:pt x="0" y="1249045"/>
                  </a:lnTo>
                  <a:lnTo>
                    <a:pt x="5880" y="1278219"/>
                  </a:lnTo>
                  <a:lnTo>
                    <a:pt x="21915" y="1302035"/>
                  </a:lnTo>
                  <a:lnTo>
                    <a:pt x="45696" y="1318089"/>
                  </a:lnTo>
                  <a:lnTo>
                    <a:pt x="74815" y="1323975"/>
                  </a:lnTo>
                  <a:lnTo>
                    <a:pt x="5308777" y="1323975"/>
                  </a:lnTo>
                  <a:lnTo>
                    <a:pt x="5337878" y="1318089"/>
                  </a:lnTo>
                  <a:lnTo>
                    <a:pt x="5361657" y="1302035"/>
                  </a:lnTo>
                  <a:lnTo>
                    <a:pt x="5377697" y="1278219"/>
                  </a:lnTo>
                  <a:lnTo>
                    <a:pt x="5383580" y="1249045"/>
                  </a:lnTo>
                  <a:lnTo>
                    <a:pt x="5383580" y="74803"/>
                  </a:lnTo>
                  <a:lnTo>
                    <a:pt x="5377697" y="45648"/>
                  </a:lnTo>
                  <a:lnTo>
                    <a:pt x="5361657" y="21875"/>
                  </a:lnTo>
                  <a:lnTo>
                    <a:pt x="5337878" y="5865"/>
                  </a:lnTo>
                  <a:lnTo>
                    <a:pt x="5308777" y="0"/>
                  </a:lnTo>
                  <a:close/>
                </a:path>
              </a:pathLst>
            </a:custGeom>
            <a:solidFill>
              <a:srgbClr val="E0E0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23392" y="3541268"/>
              <a:ext cx="5384165" cy="1323975"/>
            </a:xfrm>
            <a:custGeom>
              <a:avLst/>
              <a:gdLst/>
              <a:ahLst/>
              <a:cxnLst/>
              <a:rect l="l" t="t" r="r" b="b"/>
              <a:pathLst>
                <a:path w="5384165" h="1323975">
                  <a:moveTo>
                    <a:pt x="0" y="74803"/>
                  </a:moveTo>
                  <a:lnTo>
                    <a:pt x="5880" y="45648"/>
                  </a:lnTo>
                  <a:lnTo>
                    <a:pt x="21915" y="21875"/>
                  </a:lnTo>
                  <a:lnTo>
                    <a:pt x="45696" y="5865"/>
                  </a:lnTo>
                  <a:lnTo>
                    <a:pt x="74815" y="0"/>
                  </a:lnTo>
                  <a:lnTo>
                    <a:pt x="5308777" y="0"/>
                  </a:lnTo>
                  <a:lnTo>
                    <a:pt x="5337878" y="5865"/>
                  </a:lnTo>
                  <a:lnTo>
                    <a:pt x="5361657" y="21875"/>
                  </a:lnTo>
                  <a:lnTo>
                    <a:pt x="5377697" y="45648"/>
                  </a:lnTo>
                  <a:lnTo>
                    <a:pt x="5383580" y="74803"/>
                  </a:lnTo>
                  <a:lnTo>
                    <a:pt x="5383580" y="1249045"/>
                  </a:lnTo>
                  <a:lnTo>
                    <a:pt x="5377697" y="1278219"/>
                  </a:lnTo>
                  <a:lnTo>
                    <a:pt x="5361657" y="1302035"/>
                  </a:lnTo>
                  <a:lnTo>
                    <a:pt x="5337878" y="1318089"/>
                  </a:lnTo>
                  <a:lnTo>
                    <a:pt x="5308777" y="1323975"/>
                  </a:lnTo>
                  <a:lnTo>
                    <a:pt x="74815" y="1323975"/>
                  </a:lnTo>
                  <a:lnTo>
                    <a:pt x="45696" y="1318089"/>
                  </a:lnTo>
                  <a:lnTo>
                    <a:pt x="21915" y="1302035"/>
                  </a:lnTo>
                  <a:lnTo>
                    <a:pt x="5880" y="1278219"/>
                  </a:lnTo>
                  <a:lnTo>
                    <a:pt x="0" y="1249045"/>
                  </a:lnTo>
                  <a:lnTo>
                    <a:pt x="0" y="74803"/>
                  </a:lnTo>
                  <a:close/>
                </a:path>
              </a:pathLst>
            </a:custGeom>
            <a:ln w="7620">
              <a:solidFill>
                <a:srgbClr val="C6C6D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795324" y="3436289"/>
            <a:ext cx="4497070" cy="1217930"/>
          </a:xfrm>
          <a:prstGeom prst="rect">
            <a:avLst/>
          </a:prstGeom>
        </p:spPr>
        <p:txBody>
          <a:bodyPr vert="horz" wrap="square" lIns="0" tIns="1955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40"/>
              </a:spcBef>
            </a:pPr>
            <a:r>
              <a:rPr sz="2400" spc="-10" dirty="0">
                <a:solidFill>
                  <a:srgbClr val="3B3939"/>
                </a:solidFill>
                <a:latin typeface="Trebuchet MS"/>
                <a:cs typeface="Trebuchet MS"/>
              </a:rPr>
              <a:t>Footprinting</a:t>
            </a:r>
            <a:endParaRPr sz="2400" dirty="0">
              <a:latin typeface="Trebuchet MS"/>
              <a:cs typeface="Trebuchet MS"/>
            </a:endParaRPr>
          </a:p>
          <a:p>
            <a:pPr marL="12700" marR="5080">
              <a:lnSpc>
                <a:spcPct val="114399"/>
              </a:lnSpc>
              <a:spcBef>
                <a:spcPts val="675"/>
              </a:spcBef>
            </a:pP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Initial</a:t>
            </a:r>
            <a:r>
              <a:rPr sz="1600" spc="-6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reconnaissance</a:t>
            </a:r>
            <a:r>
              <a:rPr sz="1600" spc="-5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to</a:t>
            </a:r>
            <a:r>
              <a:rPr sz="1600" spc="-8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gather</a:t>
            </a:r>
            <a:r>
              <a:rPr sz="1600" spc="-7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basic</a:t>
            </a:r>
            <a:r>
              <a:rPr sz="1600" spc="-7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information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about</a:t>
            </a:r>
            <a:r>
              <a:rPr sz="1600" spc="-3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a</a:t>
            </a:r>
            <a:r>
              <a:rPr sz="1600" spc="-5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target.</a:t>
            </a:r>
            <a:endParaRPr sz="1600" dirty="0">
              <a:latin typeface="Roboto"/>
              <a:cs typeface="Roboto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6181344" y="3537458"/>
            <a:ext cx="5391150" cy="1331595"/>
            <a:chOff x="6181344" y="3537458"/>
            <a:chExt cx="5391150" cy="1331595"/>
          </a:xfrm>
        </p:grpSpPr>
        <p:sp>
          <p:nvSpPr>
            <p:cNvPr id="12" name="object 12"/>
            <p:cNvSpPr/>
            <p:nvPr/>
          </p:nvSpPr>
          <p:spPr>
            <a:xfrm>
              <a:off x="6185154" y="3541268"/>
              <a:ext cx="5383530" cy="1323975"/>
            </a:xfrm>
            <a:custGeom>
              <a:avLst/>
              <a:gdLst/>
              <a:ahLst/>
              <a:cxnLst/>
              <a:rect l="l" t="t" r="r" b="b"/>
              <a:pathLst>
                <a:path w="5383530" h="1323975">
                  <a:moveTo>
                    <a:pt x="5308727" y="0"/>
                  </a:moveTo>
                  <a:lnTo>
                    <a:pt x="74803" y="0"/>
                  </a:lnTo>
                  <a:lnTo>
                    <a:pt x="45648" y="5865"/>
                  </a:lnTo>
                  <a:lnTo>
                    <a:pt x="21875" y="21875"/>
                  </a:lnTo>
                  <a:lnTo>
                    <a:pt x="5865" y="45648"/>
                  </a:lnTo>
                  <a:lnTo>
                    <a:pt x="0" y="74803"/>
                  </a:lnTo>
                  <a:lnTo>
                    <a:pt x="0" y="1249045"/>
                  </a:lnTo>
                  <a:lnTo>
                    <a:pt x="5865" y="1278219"/>
                  </a:lnTo>
                  <a:lnTo>
                    <a:pt x="21875" y="1302035"/>
                  </a:lnTo>
                  <a:lnTo>
                    <a:pt x="45648" y="1318089"/>
                  </a:lnTo>
                  <a:lnTo>
                    <a:pt x="74803" y="1323975"/>
                  </a:lnTo>
                  <a:lnTo>
                    <a:pt x="5308727" y="1323975"/>
                  </a:lnTo>
                  <a:lnTo>
                    <a:pt x="5337827" y="1318089"/>
                  </a:lnTo>
                  <a:lnTo>
                    <a:pt x="5361606" y="1302035"/>
                  </a:lnTo>
                  <a:lnTo>
                    <a:pt x="5377646" y="1278219"/>
                  </a:lnTo>
                  <a:lnTo>
                    <a:pt x="5383530" y="1249045"/>
                  </a:lnTo>
                  <a:lnTo>
                    <a:pt x="5383530" y="74803"/>
                  </a:lnTo>
                  <a:lnTo>
                    <a:pt x="5377646" y="45648"/>
                  </a:lnTo>
                  <a:lnTo>
                    <a:pt x="5361606" y="21875"/>
                  </a:lnTo>
                  <a:lnTo>
                    <a:pt x="5337827" y="5865"/>
                  </a:lnTo>
                  <a:lnTo>
                    <a:pt x="5308727" y="0"/>
                  </a:lnTo>
                  <a:close/>
                </a:path>
              </a:pathLst>
            </a:custGeom>
            <a:solidFill>
              <a:srgbClr val="E0E0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6185154" y="3541268"/>
              <a:ext cx="5383530" cy="1323975"/>
            </a:xfrm>
            <a:custGeom>
              <a:avLst/>
              <a:gdLst/>
              <a:ahLst/>
              <a:cxnLst/>
              <a:rect l="l" t="t" r="r" b="b"/>
              <a:pathLst>
                <a:path w="5383530" h="1323975">
                  <a:moveTo>
                    <a:pt x="0" y="74803"/>
                  </a:moveTo>
                  <a:lnTo>
                    <a:pt x="5865" y="45648"/>
                  </a:lnTo>
                  <a:lnTo>
                    <a:pt x="21875" y="21875"/>
                  </a:lnTo>
                  <a:lnTo>
                    <a:pt x="45648" y="5865"/>
                  </a:lnTo>
                  <a:lnTo>
                    <a:pt x="74803" y="0"/>
                  </a:lnTo>
                  <a:lnTo>
                    <a:pt x="5308727" y="0"/>
                  </a:lnTo>
                  <a:lnTo>
                    <a:pt x="5337827" y="5865"/>
                  </a:lnTo>
                  <a:lnTo>
                    <a:pt x="5361606" y="21875"/>
                  </a:lnTo>
                  <a:lnTo>
                    <a:pt x="5377646" y="45648"/>
                  </a:lnTo>
                  <a:lnTo>
                    <a:pt x="5383530" y="74803"/>
                  </a:lnTo>
                  <a:lnTo>
                    <a:pt x="5383530" y="1249045"/>
                  </a:lnTo>
                  <a:lnTo>
                    <a:pt x="5377646" y="1278219"/>
                  </a:lnTo>
                  <a:lnTo>
                    <a:pt x="5361606" y="1302035"/>
                  </a:lnTo>
                  <a:lnTo>
                    <a:pt x="5337827" y="1318089"/>
                  </a:lnTo>
                  <a:lnTo>
                    <a:pt x="5308727" y="1323975"/>
                  </a:lnTo>
                  <a:lnTo>
                    <a:pt x="74803" y="1323975"/>
                  </a:lnTo>
                  <a:lnTo>
                    <a:pt x="45648" y="1318089"/>
                  </a:lnTo>
                  <a:lnTo>
                    <a:pt x="21875" y="1302035"/>
                  </a:lnTo>
                  <a:lnTo>
                    <a:pt x="5865" y="1278219"/>
                  </a:lnTo>
                  <a:lnTo>
                    <a:pt x="0" y="1249045"/>
                  </a:lnTo>
                  <a:lnTo>
                    <a:pt x="0" y="74803"/>
                  </a:lnTo>
                  <a:close/>
                </a:path>
              </a:pathLst>
            </a:custGeom>
            <a:ln w="7620">
              <a:solidFill>
                <a:srgbClr val="C6C6D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6357620" y="3436289"/>
            <a:ext cx="4589780" cy="1217930"/>
          </a:xfrm>
          <a:prstGeom prst="rect">
            <a:avLst/>
          </a:prstGeom>
        </p:spPr>
        <p:txBody>
          <a:bodyPr vert="horz" wrap="square" lIns="0" tIns="1955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40"/>
              </a:spcBef>
            </a:pPr>
            <a:r>
              <a:rPr sz="2400" spc="90" dirty="0">
                <a:solidFill>
                  <a:srgbClr val="3B3939"/>
                </a:solidFill>
                <a:latin typeface="Trebuchet MS"/>
                <a:cs typeface="Trebuchet MS"/>
              </a:rPr>
              <a:t>Scanning</a:t>
            </a:r>
            <a:endParaRPr sz="2400" dirty="0">
              <a:latin typeface="Trebuchet MS"/>
              <a:cs typeface="Trebuchet MS"/>
            </a:endParaRPr>
          </a:p>
          <a:p>
            <a:pPr marL="12700" marR="5080">
              <a:lnSpc>
                <a:spcPct val="114399"/>
              </a:lnSpc>
              <a:spcBef>
                <a:spcPts val="675"/>
              </a:spcBef>
            </a:pP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Actively</a:t>
            </a:r>
            <a:r>
              <a:rPr sz="1600" spc="-3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probing</a:t>
            </a:r>
            <a:r>
              <a:rPr sz="1600" spc="-3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a</a:t>
            </a:r>
            <a:r>
              <a:rPr sz="1600" spc="-2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20" dirty="0">
                <a:solidFill>
                  <a:srgbClr val="3B3939"/>
                </a:solidFill>
                <a:latin typeface="Roboto"/>
                <a:cs typeface="Roboto"/>
              </a:rPr>
              <a:t>target's</a:t>
            </a:r>
            <a:r>
              <a:rPr sz="1600" spc="-4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network</a:t>
            </a:r>
            <a:r>
              <a:rPr sz="1600" spc="-3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to</a:t>
            </a:r>
            <a:r>
              <a:rPr sz="1600" spc="-4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identify </a:t>
            </a:r>
            <a:r>
              <a:rPr sz="1600" spc="-20" dirty="0">
                <a:solidFill>
                  <a:srgbClr val="3B3939"/>
                </a:solidFill>
                <a:latin typeface="Roboto"/>
                <a:cs typeface="Roboto"/>
              </a:rPr>
              <a:t>open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ports</a:t>
            </a:r>
            <a:r>
              <a:rPr sz="1600" spc="-6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and</a:t>
            </a:r>
            <a:r>
              <a:rPr sz="1600" spc="-4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services.</a:t>
            </a:r>
            <a:endParaRPr sz="1600" dirty="0">
              <a:latin typeface="Roboto"/>
              <a:cs typeface="Roboto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619582" y="5039486"/>
            <a:ext cx="5391785" cy="1331595"/>
            <a:chOff x="619582" y="5039486"/>
            <a:chExt cx="5391785" cy="1331595"/>
          </a:xfrm>
        </p:grpSpPr>
        <p:sp>
          <p:nvSpPr>
            <p:cNvPr id="16" name="object 16"/>
            <p:cNvSpPr/>
            <p:nvPr/>
          </p:nvSpPr>
          <p:spPr>
            <a:xfrm>
              <a:off x="623392" y="5043296"/>
              <a:ext cx="5384165" cy="1323975"/>
            </a:xfrm>
            <a:custGeom>
              <a:avLst/>
              <a:gdLst/>
              <a:ahLst/>
              <a:cxnLst/>
              <a:rect l="l" t="t" r="r" b="b"/>
              <a:pathLst>
                <a:path w="5384165" h="1323975">
                  <a:moveTo>
                    <a:pt x="5308777" y="0"/>
                  </a:moveTo>
                  <a:lnTo>
                    <a:pt x="74815" y="0"/>
                  </a:lnTo>
                  <a:lnTo>
                    <a:pt x="45696" y="5883"/>
                  </a:lnTo>
                  <a:lnTo>
                    <a:pt x="21915" y="21923"/>
                  </a:lnTo>
                  <a:lnTo>
                    <a:pt x="5880" y="45702"/>
                  </a:lnTo>
                  <a:lnTo>
                    <a:pt x="0" y="74802"/>
                  </a:lnTo>
                  <a:lnTo>
                    <a:pt x="0" y="1249146"/>
                  </a:lnTo>
                  <a:lnTo>
                    <a:pt x="5880" y="1278270"/>
                  </a:lnTo>
                  <a:lnTo>
                    <a:pt x="21915" y="1302051"/>
                  </a:lnTo>
                  <a:lnTo>
                    <a:pt x="45696" y="1318083"/>
                  </a:lnTo>
                  <a:lnTo>
                    <a:pt x="74815" y="1323962"/>
                  </a:lnTo>
                  <a:lnTo>
                    <a:pt x="5308777" y="1323962"/>
                  </a:lnTo>
                  <a:lnTo>
                    <a:pt x="5337878" y="1318083"/>
                  </a:lnTo>
                  <a:lnTo>
                    <a:pt x="5361657" y="1302051"/>
                  </a:lnTo>
                  <a:lnTo>
                    <a:pt x="5377697" y="1278270"/>
                  </a:lnTo>
                  <a:lnTo>
                    <a:pt x="5383580" y="1249146"/>
                  </a:lnTo>
                  <a:lnTo>
                    <a:pt x="5383580" y="74802"/>
                  </a:lnTo>
                  <a:lnTo>
                    <a:pt x="5377697" y="45702"/>
                  </a:lnTo>
                  <a:lnTo>
                    <a:pt x="5361657" y="21923"/>
                  </a:lnTo>
                  <a:lnTo>
                    <a:pt x="5337878" y="5883"/>
                  </a:lnTo>
                  <a:lnTo>
                    <a:pt x="5308777" y="0"/>
                  </a:lnTo>
                  <a:close/>
                </a:path>
              </a:pathLst>
            </a:custGeom>
            <a:solidFill>
              <a:srgbClr val="E0E0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623392" y="5043296"/>
              <a:ext cx="5384165" cy="1323975"/>
            </a:xfrm>
            <a:custGeom>
              <a:avLst/>
              <a:gdLst/>
              <a:ahLst/>
              <a:cxnLst/>
              <a:rect l="l" t="t" r="r" b="b"/>
              <a:pathLst>
                <a:path w="5384165" h="1323975">
                  <a:moveTo>
                    <a:pt x="0" y="74802"/>
                  </a:moveTo>
                  <a:lnTo>
                    <a:pt x="5880" y="45702"/>
                  </a:lnTo>
                  <a:lnTo>
                    <a:pt x="21915" y="21923"/>
                  </a:lnTo>
                  <a:lnTo>
                    <a:pt x="45696" y="5883"/>
                  </a:lnTo>
                  <a:lnTo>
                    <a:pt x="74815" y="0"/>
                  </a:lnTo>
                  <a:lnTo>
                    <a:pt x="5308777" y="0"/>
                  </a:lnTo>
                  <a:lnTo>
                    <a:pt x="5337878" y="5883"/>
                  </a:lnTo>
                  <a:lnTo>
                    <a:pt x="5361657" y="21923"/>
                  </a:lnTo>
                  <a:lnTo>
                    <a:pt x="5377697" y="45702"/>
                  </a:lnTo>
                  <a:lnTo>
                    <a:pt x="5383580" y="74802"/>
                  </a:lnTo>
                  <a:lnTo>
                    <a:pt x="5383580" y="1249146"/>
                  </a:lnTo>
                  <a:lnTo>
                    <a:pt x="5377697" y="1278270"/>
                  </a:lnTo>
                  <a:lnTo>
                    <a:pt x="5361657" y="1302051"/>
                  </a:lnTo>
                  <a:lnTo>
                    <a:pt x="5337878" y="1318083"/>
                  </a:lnTo>
                  <a:lnTo>
                    <a:pt x="5308777" y="1323962"/>
                  </a:lnTo>
                  <a:lnTo>
                    <a:pt x="74815" y="1323962"/>
                  </a:lnTo>
                  <a:lnTo>
                    <a:pt x="45696" y="1318083"/>
                  </a:lnTo>
                  <a:lnTo>
                    <a:pt x="21915" y="1302051"/>
                  </a:lnTo>
                  <a:lnTo>
                    <a:pt x="5880" y="1278270"/>
                  </a:lnTo>
                  <a:lnTo>
                    <a:pt x="0" y="1249146"/>
                  </a:lnTo>
                  <a:lnTo>
                    <a:pt x="0" y="74802"/>
                  </a:lnTo>
                  <a:close/>
                </a:path>
              </a:pathLst>
            </a:custGeom>
            <a:ln w="7620">
              <a:solidFill>
                <a:srgbClr val="C6C6D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795324" y="4938776"/>
            <a:ext cx="4197985" cy="1217930"/>
          </a:xfrm>
          <a:prstGeom prst="rect">
            <a:avLst/>
          </a:prstGeom>
        </p:spPr>
        <p:txBody>
          <a:bodyPr vert="horz" wrap="square" lIns="0" tIns="1955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40"/>
              </a:spcBef>
            </a:pPr>
            <a:r>
              <a:rPr sz="2400" spc="-10" dirty="0">
                <a:solidFill>
                  <a:srgbClr val="3B3939"/>
                </a:solidFill>
                <a:latin typeface="Trebuchet MS"/>
                <a:cs typeface="Trebuchet MS"/>
              </a:rPr>
              <a:t>Enumeration</a:t>
            </a:r>
            <a:endParaRPr sz="2400" dirty="0">
              <a:latin typeface="Trebuchet MS"/>
              <a:cs typeface="Trebuchet MS"/>
            </a:endParaRPr>
          </a:p>
          <a:p>
            <a:pPr marL="12700" marR="5080">
              <a:lnSpc>
                <a:spcPct val="114399"/>
              </a:lnSpc>
              <a:spcBef>
                <a:spcPts val="675"/>
              </a:spcBef>
            </a:pP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Gaining</a:t>
            </a:r>
            <a:r>
              <a:rPr sz="1600" spc="-2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a</a:t>
            </a:r>
            <a:r>
              <a:rPr sz="1600" spc="-3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deeper</a:t>
            </a:r>
            <a:r>
              <a:rPr sz="1600" spc="-6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20" dirty="0">
                <a:solidFill>
                  <a:srgbClr val="3B3939"/>
                </a:solidFill>
                <a:latin typeface="Roboto"/>
                <a:cs typeface="Roboto"/>
              </a:rPr>
              <a:t>understanding</a:t>
            </a:r>
            <a:r>
              <a:rPr sz="1600" spc="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of</a:t>
            </a:r>
            <a:r>
              <a:rPr sz="1600" spc="-4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the</a:t>
            </a:r>
            <a:r>
              <a:rPr sz="1600" spc="-4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target's systems,</a:t>
            </a:r>
            <a:r>
              <a:rPr sz="1600" spc="-9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users,</a:t>
            </a:r>
            <a:r>
              <a:rPr sz="1600" spc="-7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and</a:t>
            </a:r>
            <a:r>
              <a:rPr sz="1600" spc="-5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resources.</a:t>
            </a:r>
            <a:endParaRPr sz="1600" dirty="0">
              <a:latin typeface="Roboto"/>
              <a:cs typeface="Roboto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6181344" y="5039486"/>
            <a:ext cx="5391150" cy="1331595"/>
            <a:chOff x="6181344" y="5039486"/>
            <a:chExt cx="5391150" cy="1331595"/>
          </a:xfrm>
        </p:grpSpPr>
        <p:sp>
          <p:nvSpPr>
            <p:cNvPr id="20" name="object 20"/>
            <p:cNvSpPr/>
            <p:nvPr/>
          </p:nvSpPr>
          <p:spPr>
            <a:xfrm>
              <a:off x="6185154" y="5043296"/>
              <a:ext cx="5383530" cy="1323975"/>
            </a:xfrm>
            <a:custGeom>
              <a:avLst/>
              <a:gdLst/>
              <a:ahLst/>
              <a:cxnLst/>
              <a:rect l="l" t="t" r="r" b="b"/>
              <a:pathLst>
                <a:path w="5383530" h="1323975">
                  <a:moveTo>
                    <a:pt x="5308727" y="0"/>
                  </a:moveTo>
                  <a:lnTo>
                    <a:pt x="74803" y="0"/>
                  </a:lnTo>
                  <a:lnTo>
                    <a:pt x="45648" y="5883"/>
                  </a:lnTo>
                  <a:lnTo>
                    <a:pt x="21875" y="21923"/>
                  </a:lnTo>
                  <a:lnTo>
                    <a:pt x="5865" y="45702"/>
                  </a:lnTo>
                  <a:lnTo>
                    <a:pt x="0" y="74802"/>
                  </a:lnTo>
                  <a:lnTo>
                    <a:pt x="0" y="1249146"/>
                  </a:lnTo>
                  <a:lnTo>
                    <a:pt x="5865" y="1278270"/>
                  </a:lnTo>
                  <a:lnTo>
                    <a:pt x="21875" y="1302051"/>
                  </a:lnTo>
                  <a:lnTo>
                    <a:pt x="45648" y="1318083"/>
                  </a:lnTo>
                  <a:lnTo>
                    <a:pt x="74803" y="1323962"/>
                  </a:lnTo>
                  <a:lnTo>
                    <a:pt x="5308727" y="1323962"/>
                  </a:lnTo>
                  <a:lnTo>
                    <a:pt x="5337827" y="1318083"/>
                  </a:lnTo>
                  <a:lnTo>
                    <a:pt x="5361606" y="1302051"/>
                  </a:lnTo>
                  <a:lnTo>
                    <a:pt x="5377646" y="1278270"/>
                  </a:lnTo>
                  <a:lnTo>
                    <a:pt x="5383530" y="1249146"/>
                  </a:lnTo>
                  <a:lnTo>
                    <a:pt x="5383530" y="74802"/>
                  </a:lnTo>
                  <a:lnTo>
                    <a:pt x="5377646" y="45702"/>
                  </a:lnTo>
                  <a:lnTo>
                    <a:pt x="5361606" y="21923"/>
                  </a:lnTo>
                  <a:lnTo>
                    <a:pt x="5337827" y="5883"/>
                  </a:lnTo>
                  <a:lnTo>
                    <a:pt x="5308727" y="0"/>
                  </a:lnTo>
                  <a:close/>
                </a:path>
              </a:pathLst>
            </a:custGeom>
            <a:solidFill>
              <a:srgbClr val="E0E0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6185154" y="5043296"/>
              <a:ext cx="5383530" cy="1323975"/>
            </a:xfrm>
            <a:custGeom>
              <a:avLst/>
              <a:gdLst/>
              <a:ahLst/>
              <a:cxnLst/>
              <a:rect l="l" t="t" r="r" b="b"/>
              <a:pathLst>
                <a:path w="5383530" h="1323975">
                  <a:moveTo>
                    <a:pt x="0" y="74802"/>
                  </a:moveTo>
                  <a:lnTo>
                    <a:pt x="5865" y="45702"/>
                  </a:lnTo>
                  <a:lnTo>
                    <a:pt x="21875" y="21923"/>
                  </a:lnTo>
                  <a:lnTo>
                    <a:pt x="45648" y="5883"/>
                  </a:lnTo>
                  <a:lnTo>
                    <a:pt x="74803" y="0"/>
                  </a:lnTo>
                  <a:lnTo>
                    <a:pt x="5308727" y="0"/>
                  </a:lnTo>
                  <a:lnTo>
                    <a:pt x="5337827" y="5883"/>
                  </a:lnTo>
                  <a:lnTo>
                    <a:pt x="5361606" y="21923"/>
                  </a:lnTo>
                  <a:lnTo>
                    <a:pt x="5377646" y="45702"/>
                  </a:lnTo>
                  <a:lnTo>
                    <a:pt x="5383530" y="74802"/>
                  </a:lnTo>
                  <a:lnTo>
                    <a:pt x="5383530" y="1249146"/>
                  </a:lnTo>
                  <a:lnTo>
                    <a:pt x="5377646" y="1278270"/>
                  </a:lnTo>
                  <a:lnTo>
                    <a:pt x="5361606" y="1302051"/>
                  </a:lnTo>
                  <a:lnTo>
                    <a:pt x="5337827" y="1318083"/>
                  </a:lnTo>
                  <a:lnTo>
                    <a:pt x="5308727" y="1323962"/>
                  </a:lnTo>
                  <a:lnTo>
                    <a:pt x="74803" y="1323962"/>
                  </a:lnTo>
                  <a:lnTo>
                    <a:pt x="45648" y="1318083"/>
                  </a:lnTo>
                  <a:lnTo>
                    <a:pt x="21875" y="1302051"/>
                  </a:lnTo>
                  <a:lnTo>
                    <a:pt x="5865" y="1278270"/>
                  </a:lnTo>
                  <a:lnTo>
                    <a:pt x="0" y="1249146"/>
                  </a:lnTo>
                  <a:lnTo>
                    <a:pt x="0" y="74802"/>
                  </a:lnTo>
                  <a:close/>
                </a:path>
              </a:pathLst>
            </a:custGeom>
            <a:ln w="7620">
              <a:solidFill>
                <a:srgbClr val="C6C6D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6357620" y="4938776"/>
            <a:ext cx="4991735" cy="1217930"/>
          </a:xfrm>
          <a:prstGeom prst="rect">
            <a:avLst/>
          </a:prstGeom>
        </p:spPr>
        <p:txBody>
          <a:bodyPr vert="horz" wrap="square" lIns="0" tIns="1955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40"/>
              </a:spcBef>
            </a:pPr>
            <a:r>
              <a:rPr sz="2400" dirty="0">
                <a:solidFill>
                  <a:srgbClr val="3B3939"/>
                </a:solidFill>
                <a:latin typeface="Trebuchet MS"/>
                <a:cs typeface="Trebuchet MS"/>
              </a:rPr>
              <a:t>Vulnerability</a:t>
            </a:r>
            <a:r>
              <a:rPr sz="2400" spc="-114" dirty="0">
                <a:solidFill>
                  <a:srgbClr val="3B3939"/>
                </a:solidFill>
                <a:latin typeface="Trebuchet MS"/>
                <a:cs typeface="Trebuchet MS"/>
              </a:rPr>
              <a:t> </a:t>
            </a:r>
            <a:r>
              <a:rPr sz="2400" spc="105" dirty="0">
                <a:solidFill>
                  <a:srgbClr val="3B3939"/>
                </a:solidFill>
                <a:latin typeface="Trebuchet MS"/>
                <a:cs typeface="Trebuchet MS"/>
              </a:rPr>
              <a:t>Assessment</a:t>
            </a:r>
            <a:endParaRPr sz="2400" dirty="0">
              <a:latin typeface="Trebuchet MS"/>
              <a:cs typeface="Trebuchet MS"/>
            </a:endParaRPr>
          </a:p>
          <a:p>
            <a:pPr marL="12700" marR="5080">
              <a:lnSpc>
                <a:spcPct val="114399"/>
              </a:lnSpc>
              <a:spcBef>
                <a:spcPts val="675"/>
              </a:spcBef>
            </a:pP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Identifying</a:t>
            </a:r>
            <a:r>
              <a:rPr sz="1600" spc="-2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specific</a:t>
            </a:r>
            <a:r>
              <a:rPr sz="1600" spc="-5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weaknesses</a:t>
            </a:r>
            <a:r>
              <a:rPr sz="1600" spc="-3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in</a:t>
            </a:r>
            <a:r>
              <a:rPr sz="1600" spc="-5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the</a:t>
            </a:r>
            <a:r>
              <a:rPr sz="1600" spc="-6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20" dirty="0">
                <a:solidFill>
                  <a:srgbClr val="3B3939"/>
                </a:solidFill>
                <a:latin typeface="Roboto"/>
                <a:cs typeface="Roboto"/>
              </a:rPr>
              <a:t>target's</a:t>
            </a:r>
            <a:r>
              <a:rPr sz="1600" spc="-6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systems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and</a:t>
            </a:r>
            <a:r>
              <a:rPr sz="1600" spc="-7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applications.</a:t>
            </a:r>
            <a:endParaRPr sz="1600" dirty="0">
              <a:latin typeface="Roboto"/>
              <a:cs typeface="Roboto"/>
            </a:endParaRPr>
          </a:p>
        </p:txBody>
      </p:sp>
      <p:pic>
        <p:nvPicPr>
          <p:cNvPr id="23" name="object 2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" y="0"/>
            <a:ext cx="12191999" cy="2610485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620000" y="-1"/>
            <a:ext cx="4572000" cy="6858000"/>
            <a:chOff x="7620000" y="-1"/>
            <a:chExt cx="4572000" cy="6858000"/>
          </a:xfrm>
        </p:grpSpPr>
        <p:pic>
          <p:nvPicPr>
            <p:cNvPr id="3" name="object 3">
              <a:hlinkClick r:id="rId3"/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731472" y="6495019"/>
              <a:ext cx="1371274" cy="28265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620000" y="-1"/>
              <a:ext cx="4572000" cy="6857999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34696" rIns="0" bIns="0" rtlCol="0">
            <a:spAutoFit/>
          </a:bodyPr>
          <a:lstStyle/>
          <a:p>
            <a:pPr marL="31115">
              <a:lnSpc>
                <a:spcPct val="100000"/>
              </a:lnSpc>
              <a:spcBef>
                <a:spcPts val="105"/>
              </a:spcBef>
            </a:pPr>
            <a:r>
              <a:rPr spc="-10" dirty="0"/>
              <a:t>Footprinting</a:t>
            </a:r>
          </a:p>
        </p:txBody>
      </p:sp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61492" y="1605114"/>
            <a:ext cx="472478" cy="472478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649020" y="2169033"/>
            <a:ext cx="2914650" cy="13989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90" dirty="0">
                <a:solidFill>
                  <a:srgbClr val="3B3939"/>
                </a:solidFill>
                <a:latin typeface="Trebuchet MS"/>
                <a:cs typeface="Trebuchet MS"/>
              </a:rPr>
              <a:t>Domain</a:t>
            </a:r>
            <a:r>
              <a:rPr sz="2400" spc="-114" dirty="0">
                <a:solidFill>
                  <a:srgbClr val="3B3939"/>
                </a:solidFill>
                <a:latin typeface="Trebuchet MS"/>
                <a:cs typeface="Trebuchet MS"/>
              </a:rPr>
              <a:t> </a:t>
            </a:r>
            <a:r>
              <a:rPr sz="2400" spc="-10" dirty="0">
                <a:solidFill>
                  <a:srgbClr val="3B3939"/>
                </a:solidFill>
                <a:latin typeface="Trebuchet MS"/>
                <a:cs typeface="Trebuchet MS"/>
              </a:rPr>
              <a:t>Information</a:t>
            </a:r>
            <a:endParaRPr sz="2400" dirty="0">
              <a:latin typeface="Trebuchet MS"/>
              <a:cs typeface="Trebuchet MS"/>
            </a:endParaRPr>
          </a:p>
          <a:p>
            <a:pPr marL="12700" marR="5080">
              <a:lnSpc>
                <a:spcPct val="125000"/>
              </a:lnSpc>
              <a:spcBef>
                <a:spcPts val="730"/>
              </a:spcBef>
            </a:pPr>
            <a:r>
              <a:rPr sz="1600" spc="-20" dirty="0">
                <a:solidFill>
                  <a:srgbClr val="3B3939"/>
                </a:solidFill>
                <a:latin typeface="Roboto"/>
                <a:cs typeface="Roboto"/>
              </a:rPr>
              <a:t>Gathering</a:t>
            </a:r>
            <a:r>
              <a:rPr sz="1600" spc="-5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information</a:t>
            </a:r>
            <a:r>
              <a:rPr sz="1600" spc="-3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about</a:t>
            </a:r>
            <a:r>
              <a:rPr sz="1600" spc="-4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25" dirty="0">
                <a:solidFill>
                  <a:srgbClr val="3B3939"/>
                </a:solidFill>
                <a:latin typeface="Roboto"/>
                <a:cs typeface="Roboto"/>
              </a:rPr>
              <a:t>the </a:t>
            </a:r>
            <a:r>
              <a:rPr sz="1600" spc="-20" dirty="0">
                <a:solidFill>
                  <a:srgbClr val="3B3939"/>
                </a:solidFill>
                <a:latin typeface="Roboto"/>
                <a:cs typeface="Roboto"/>
              </a:rPr>
              <a:t>target's</a:t>
            </a:r>
            <a:r>
              <a:rPr sz="1600" spc="-6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domain</a:t>
            </a:r>
            <a:r>
              <a:rPr sz="1600" spc="-5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name,</a:t>
            </a:r>
            <a:r>
              <a:rPr sz="1600" spc="-4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website,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and</a:t>
            </a:r>
            <a:r>
              <a:rPr sz="1600" spc="-5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associated</a:t>
            </a:r>
            <a:r>
              <a:rPr sz="1600" spc="-5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DNS</a:t>
            </a:r>
            <a:r>
              <a:rPr sz="1600" spc="-7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records.</a:t>
            </a:r>
            <a:endParaRPr sz="1600" dirty="0">
              <a:latin typeface="Roboto"/>
              <a:cs typeface="Roboto"/>
            </a:endParaRPr>
          </a:p>
        </p:txBody>
      </p:sp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951732" y="1605114"/>
            <a:ext cx="472478" cy="472478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3939666" y="2169033"/>
            <a:ext cx="3027680" cy="13989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90" dirty="0">
                <a:solidFill>
                  <a:srgbClr val="3B3939"/>
                </a:solidFill>
                <a:latin typeface="Trebuchet MS"/>
                <a:cs typeface="Trebuchet MS"/>
              </a:rPr>
              <a:t>Website</a:t>
            </a:r>
            <a:r>
              <a:rPr sz="2400" spc="-105" dirty="0">
                <a:solidFill>
                  <a:srgbClr val="3B3939"/>
                </a:solidFill>
                <a:latin typeface="Trebuchet MS"/>
                <a:cs typeface="Trebuchet MS"/>
              </a:rPr>
              <a:t> </a:t>
            </a:r>
            <a:r>
              <a:rPr sz="2400" spc="55" dirty="0">
                <a:solidFill>
                  <a:srgbClr val="3B3939"/>
                </a:solidFill>
                <a:latin typeface="Trebuchet MS"/>
                <a:cs typeface="Trebuchet MS"/>
              </a:rPr>
              <a:t>Analysis</a:t>
            </a:r>
            <a:endParaRPr sz="2400" dirty="0">
              <a:latin typeface="Trebuchet MS"/>
              <a:cs typeface="Trebuchet MS"/>
            </a:endParaRPr>
          </a:p>
          <a:p>
            <a:pPr marL="12700" marR="5080">
              <a:lnSpc>
                <a:spcPct val="125000"/>
              </a:lnSpc>
              <a:spcBef>
                <a:spcPts val="730"/>
              </a:spcBef>
            </a:pP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Analyzing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the</a:t>
            </a:r>
            <a:r>
              <a:rPr sz="1600" spc="-5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20" dirty="0">
                <a:solidFill>
                  <a:srgbClr val="3B3939"/>
                </a:solidFill>
                <a:latin typeface="Roboto"/>
                <a:cs typeface="Roboto"/>
              </a:rPr>
              <a:t>target's</a:t>
            </a:r>
            <a:r>
              <a:rPr sz="1600" spc="-6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website</a:t>
            </a:r>
            <a:r>
              <a:rPr sz="1600" spc="-5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25" dirty="0">
                <a:solidFill>
                  <a:srgbClr val="3B3939"/>
                </a:solidFill>
                <a:latin typeface="Roboto"/>
                <a:cs typeface="Roboto"/>
              </a:rPr>
              <a:t>for </a:t>
            </a:r>
            <a:r>
              <a:rPr sz="1600" spc="-20" dirty="0">
                <a:solidFill>
                  <a:srgbClr val="3B3939"/>
                </a:solidFill>
                <a:latin typeface="Roboto"/>
                <a:cs typeface="Roboto"/>
              </a:rPr>
              <a:t>vulnerabilities,</a:t>
            </a:r>
            <a:r>
              <a:rPr sz="1600" spc="4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technologies</a:t>
            </a:r>
            <a:r>
              <a:rPr sz="1600" spc="50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used,</a:t>
            </a:r>
            <a:r>
              <a:rPr sz="1600" spc="-7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and</a:t>
            </a:r>
            <a:r>
              <a:rPr sz="1600" spc="-6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potential</a:t>
            </a:r>
            <a:r>
              <a:rPr sz="1600" spc="-6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entry</a:t>
            </a:r>
            <a:r>
              <a:rPr sz="1600" spc="-5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points.</a:t>
            </a:r>
            <a:endParaRPr sz="1600" dirty="0">
              <a:latin typeface="Roboto"/>
              <a:cs typeface="Roboto"/>
            </a:endParaRPr>
          </a:p>
        </p:txBody>
      </p:sp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61492" y="4149559"/>
            <a:ext cx="472478" cy="472478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649020" y="4713554"/>
            <a:ext cx="3057525" cy="13989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55" dirty="0">
                <a:solidFill>
                  <a:srgbClr val="3B3939"/>
                </a:solidFill>
                <a:latin typeface="Trebuchet MS"/>
                <a:cs typeface="Trebuchet MS"/>
              </a:rPr>
              <a:t>Social</a:t>
            </a:r>
            <a:r>
              <a:rPr sz="2400" spc="-100" dirty="0">
                <a:solidFill>
                  <a:srgbClr val="3B3939"/>
                </a:solidFill>
                <a:latin typeface="Trebuchet MS"/>
                <a:cs typeface="Trebuchet MS"/>
              </a:rPr>
              <a:t> </a:t>
            </a:r>
            <a:r>
              <a:rPr sz="2400" spc="95" dirty="0">
                <a:solidFill>
                  <a:srgbClr val="3B3939"/>
                </a:solidFill>
                <a:latin typeface="Trebuchet MS"/>
                <a:cs typeface="Trebuchet MS"/>
              </a:rPr>
              <a:t>Media</a:t>
            </a:r>
            <a:r>
              <a:rPr sz="2400" spc="-85" dirty="0">
                <a:solidFill>
                  <a:srgbClr val="3B3939"/>
                </a:solidFill>
                <a:latin typeface="Trebuchet MS"/>
                <a:cs typeface="Trebuchet MS"/>
              </a:rPr>
              <a:t> </a:t>
            </a:r>
            <a:r>
              <a:rPr sz="2400" spc="60" dirty="0">
                <a:solidFill>
                  <a:srgbClr val="3B3939"/>
                </a:solidFill>
                <a:latin typeface="Trebuchet MS"/>
                <a:cs typeface="Trebuchet MS"/>
              </a:rPr>
              <a:t>Analysis</a:t>
            </a:r>
            <a:endParaRPr sz="2400" dirty="0">
              <a:latin typeface="Trebuchet MS"/>
              <a:cs typeface="Trebuchet MS"/>
            </a:endParaRPr>
          </a:p>
          <a:p>
            <a:pPr marL="12700" marR="228600" algn="just">
              <a:lnSpc>
                <a:spcPct val="125000"/>
              </a:lnSpc>
              <a:spcBef>
                <a:spcPts val="735"/>
              </a:spcBef>
            </a:pP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Exploring</a:t>
            </a:r>
            <a:r>
              <a:rPr sz="1600" spc="-5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social</a:t>
            </a:r>
            <a:r>
              <a:rPr sz="1600" spc="-6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media</a:t>
            </a:r>
            <a:r>
              <a:rPr sz="1600" spc="-7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profiles,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employee</a:t>
            </a:r>
            <a:r>
              <a:rPr sz="1600" spc="-6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information,</a:t>
            </a:r>
            <a:r>
              <a:rPr sz="1600" spc="-2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and</a:t>
            </a:r>
            <a:r>
              <a:rPr sz="1600" spc="-3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25" dirty="0">
                <a:solidFill>
                  <a:srgbClr val="3B3939"/>
                </a:solidFill>
                <a:latin typeface="Roboto"/>
                <a:cs typeface="Roboto"/>
              </a:rPr>
              <a:t>any </a:t>
            </a:r>
            <a:r>
              <a:rPr sz="1600" spc="-20" dirty="0">
                <a:solidFill>
                  <a:srgbClr val="3B3939"/>
                </a:solidFill>
                <a:latin typeface="Roboto"/>
                <a:cs typeface="Roboto"/>
              </a:rPr>
              <a:t>publicly</a:t>
            </a:r>
            <a:r>
              <a:rPr sz="1600" spc="-5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available</a:t>
            </a:r>
            <a:r>
              <a:rPr sz="1600" spc="-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data.</a:t>
            </a:r>
            <a:endParaRPr sz="1600" dirty="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825353" y="6294686"/>
            <a:ext cx="755650" cy="523240"/>
          </a:xfrm>
          <a:custGeom>
            <a:avLst/>
            <a:gdLst/>
            <a:ahLst/>
            <a:cxnLst/>
            <a:rect l="l" t="t" r="r" b="b"/>
            <a:pathLst>
              <a:path w="755650" h="523240">
                <a:moveTo>
                  <a:pt x="755332" y="0"/>
                </a:moveTo>
                <a:lnTo>
                  <a:pt x="0" y="0"/>
                </a:lnTo>
                <a:lnTo>
                  <a:pt x="0" y="523214"/>
                </a:lnTo>
                <a:lnTo>
                  <a:pt x="755332" y="523214"/>
                </a:lnTo>
                <a:lnTo>
                  <a:pt x="75533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7810" rIns="0" bIns="0" rtlCol="0">
            <a:spAutoFit/>
          </a:bodyPr>
          <a:lstStyle/>
          <a:p>
            <a:pPr marL="299085">
              <a:lnSpc>
                <a:spcPct val="100000"/>
              </a:lnSpc>
              <a:spcBef>
                <a:spcPts val="105"/>
              </a:spcBef>
            </a:pPr>
            <a:r>
              <a:rPr sz="4400" dirty="0">
                <a:solidFill>
                  <a:srgbClr val="000000"/>
                </a:solidFill>
                <a:latin typeface="Calibri Light"/>
                <a:cs typeface="Calibri Light"/>
              </a:rPr>
              <a:t>Adaptive</a:t>
            </a:r>
            <a:r>
              <a:rPr sz="4400" spc="-70" dirty="0">
                <a:solidFill>
                  <a:srgbClr val="000000"/>
                </a:solidFill>
                <a:latin typeface="Calibri Light"/>
                <a:cs typeface="Calibri Light"/>
              </a:rPr>
              <a:t> </a:t>
            </a:r>
            <a:r>
              <a:rPr sz="4400" dirty="0">
                <a:solidFill>
                  <a:srgbClr val="000000"/>
                </a:solidFill>
                <a:latin typeface="Calibri Light"/>
                <a:cs typeface="Calibri Light"/>
              </a:rPr>
              <a:t>Security</a:t>
            </a:r>
            <a:r>
              <a:rPr sz="4400" spc="-65" dirty="0">
                <a:solidFill>
                  <a:srgbClr val="000000"/>
                </a:solidFill>
                <a:latin typeface="Calibri Light"/>
                <a:cs typeface="Calibri Light"/>
              </a:rPr>
              <a:t> </a:t>
            </a:r>
            <a:r>
              <a:rPr sz="4400" spc="-10" dirty="0">
                <a:solidFill>
                  <a:srgbClr val="000000"/>
                </a:solidFill>
                <a:latin typeface="Calibri Light"/>
                <a:cs typeface="Calibri Light"/>
              </a:rPr>
              <a:t>Strategy</a:t>
            </a:r>
            <a:r>
              <a:rPr sz="4400" spc="-105" dirty="0">
                <a:solidFill>
                  <a:srgbClr val="000000"/>
                </a:solidFill>
                <a:latin typeface="Calibri Light"/>
                <a:cs typeface="Calibri Light"/>
              </a:rPr>
              <a:t> </a:t>
            </a:r>
            <a:r>
              <a:rPr sz="4400" spc="-10" dirty="0">
                <a:solidFill>
                  <a:srgbClr val="000000"/>
                </a:solidFill>
                <a:latin typeface="Calibri Light"/>
                <a:cs typeface="Calibri Light"/>
              </a:rPr>
              <a:t>(Cont’d)</a:t>
            </a:r>
            <a:endParaRPr sz="4400" dirty="0">
              <a:latin typeface="Calibri Light"/>
              <a:cs typeface="Calibri Light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44659" y="1655619"/>
            <a:ext cx="9673484" cy="4524721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10881994" y="6294686"/>
            <a:ext cx="592454" cy="452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175"/>
              </a:lnSpc>
            </a:pPr>
            <a:r>
              <a:rPr spc="-380" dirty="0"/>
              <a:t>2024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2191999" cy="202412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54227" y="2435809"/>
            <a:ext cx="1751330" cy="508634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3150" spc="125" dirty="0"/>
              <a:t>Scanning</a:t>
            </a:r>
            <a:endParaRPr sz="3150" dirty="0"/>
          </a:p>
        </p:txBody>
      </p:sp>
      <p:grpSp>
        <p:nvGrpSpPr>
          <p:cNvPr id="4" name="object 4"/>
          <p:cNvGrpSpPr/>
          <p:nvPr/>
        </p:nvGrpSpPr>
        <p:grpSpPr>
          <a:xfrm>
            <a:off x="566737" y="4248784"/>
            <a:ext cx="11059160" cy="753110"/>
            <a:chOff x="566737" y="4248784"/>
            <a:chExt cx="11059160" cy="753110"/>
          </a:xfrm>
        </p:grpSpPr>
        <p:sp>
          <p:nvSpPr>
            <p:cNvPr id="5" name="object 5"/>
            <p:cNvSpPr/>
            <p:nvPr/>
          </p:nvSpPr>
          <p:spPr>
            <a:xfrm>
              <a:off x="566737" y="4248784"/>
              <a:ext cx="11059160" cy="586105"/>
            </a:xfrm>
            <a:custGeom>
              <a:avLst/>
              <a:gdLst/>
              <a:ahLst/>
              <a:cxnLst/>
              <a:rect l="l" t="t" r="r" b="b"/>
              <a:pathLst>
                <a:path w="11059160" h="586104">
                  <a:moveTo>
                    <a:pt x="11058589" y="570992"/>
                  </a:moveTo>
                  <a:lnTo>
                    <a:pt x="11054271" y="566674"/>
                  </a:lnTo>
                  <a:lnTo>
                    <a:pt x="2729420" y="566674"/>
                  </a:lnTo>
                  <a:lnTo>
                    <a:pt x="2733738" y="562483"/>
                  </a:lnTo>
                  <a:lnTo>
                    <a:pt x="2733738" y="4191"/>
                  </a:lnTo>
                  <a:lnTo>
                    <a:pt x="2729420" y="0"/>
                  </a:lnTo>
                  <a:lnTo>
                    <a:pt x="2718866" y="0"/>
                  </a:lnTo>
                  <a:lnTo>
                    <a:pt x="2714688" y="4191"/>
                  </a:lnTo>
                  <a:lnTo>
                    <a:pt x="2714688" y="9525"/>
                  </a:lnTo>
                  <a:lnTo>
                    <a:pt x="2714688" y="562483"/>
                  </a:lnTo>
                  <a:lnTo>
                    <a:pt x="2718866" y="566674"/>
                  </a:lnTo>
                  <a:lnTo>
                    <a:pt x="4267" y="566674"/>
                  </a:lnTo>
                  <a:lnTo>
                    <a:pt x="0" y="570992"/>
                  </a:lnTo>
                  <a:lnTo>
                    <a:pt x="0" y="576199"/>
                  </a:lnTo>
                  <a:lnTo>
                    <a:pt x="0" y="581533"/>
                  </a:lnTo>
                  <a:lnTo>
                    <a:pt x="4267" y="585724"/>
                  </a:lnTo>
                  <a:lnTo>
                    <a:pt x="11054271" y="585724"/>
                  </a:lnTo>
                  <a:lnTo>
                    <a:pt x="11058589" y="581533"/>
                  </a:lnTo>
                  <a:lnTo>
                    <a:pt x="11058589" y="570992"/>
                  </a:lnTo>
                  <a:close/>
                </a:path>
              </a:pathLst>
            </a:custGeom>
            <a:solidFill>
              <a:srgbClr val="C6C6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108705" y="4633340"/>
              <a:ext cx="364490" cy="364490"/>
            </a:xfrm>
            <a:custGeom>
              <a:avLst/>
              <a:gdLst/>
              <a:ahLst/>
              <a:cxnLst/>
              <a:rect l="l" t="t" r="r" b="b"/>
              <a:pathLst>
                <a:path w="364489" h="364489">
                  <a:moveTo>
                    <a:pt x="296291" y="0"/>
                  </a:moveTo>
                  <a:lnTo>
                    <a:pt x="68071" y="0"/>
                  </a:lnTo>
                  <a:lnTo>
                    <a:pt x="41576" y="5347"/>
                  </a:lnTo>
                  <a:lnTo>
                    <a:pt x="19939" y="19923"/>
                  </a:lnTo>
                  <a:lnTo>
                    <a:pt x="5349" y="41523"/>
                  </a:lnTo>
                  <a:lnTo>
                    <a:pt x="0" y="67944"/>
                  </a:lnTo>
                  <a:lnTo>
                    <a:pt x="0" y="296290"/>
                  </a:lnTo>
                  <a:lnTo>
                    <a:pt x="5349" y="322786"/>
                  </a:lnTo>
                  <a:lnTo>
                    <a:pt x="19939" y="344423"/>
                  </a:lnTo>
                  <a:lnTo>
                    <a:pt x="41576" y="359013"/>
                  </a:lnTo>
                  <a:lnTo>
                    <a:pt x="68071" y="364362"/>
                  </a:lnTo>
                  <a:lnTo>
                    <a:pt x="296291" y="364362"/>
                  </a:lnTo>
                  <a:lnTo>
                    <a:pt x="322786" y="359013"/>
                  </a:lnTo>
                  <a:lnTo>
                    <a:pt x="344424" y="344423"/>
                  </a:lnTo>
                  <a:lnTo>
                    <a:pt x="359013" y="322786"/>
                  </a:lnTo>
                  <a:lnTo>
                    <a:pt x="364363" y="296290"/>
                  </a:lnTo>
                  <a:lnTo>
                    <a:pt x="364363" y="67944"/>
                  </a:lnTo>
                  <a:lnTo>
                    <a:pt x="359013" y="41523"/>
                  </a:lnTo>
                  <a:lnTo>
                    <a:pt x="344424" y="19923"/>
                  </a:lnTo>
                  <a:lnTo>
                    <a:pt x="322786" y="5347"/>
                  </a:lnTo>
                  <a:lnTo>
                    <a:pt x="296291" y="0"/>
                  </a:lnTo>
                  <a:close/>
                </a:path>
              </a:pathLst>
            </a:custGeom>
            <a:solidFill>
              <a:srgbClr val="E0E0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108705" y="4633340"/>
              <a:ext cx="364490" cy="364490"/>
            </a:xfrm>
            <a:custGeom>
              <a:avLst/>
              <a:gdLst/>
              <a:ahLst/>
              <a:cxnLst/>
              <a:rect l="l" t="t" r="r" b="b"/>
              <a:pathLst>
                <a:path w="364489" h="364489">
                  <a:moveTo>
                    <a:pt x="0" y="67944"/>
                  </a:moveTo>
                  <a:lnTo>
                    <a:pt x="5349" y="41523"/>
                  </a:lnTo>
                  <a:lnTo>
                    <a:pt x="19939" y="19923"/>
                  </a:lnTo>
                  <a:lnTo>
                    <a:pt x="41576" y="5347"/>
                  </a:lnTo>
                  <a:lnTo>
                    <a:pt x="68071" y="0"/>
                  </a:lnTo>
                  <a:lnTo>
                    <a:pt x="296291" y="0"/>
                  </a:lnTo>
                  <a:lnTo>
                    <a:pt x="322786" y="5347"/>
                  </a:lnTo>
                  <a:lnTo>
                    <a:pt x="344424" y="19923"/>
                  </a:lnTo>
                  <a:lnTo>
                    <a:pt x="359013" y="41523"/>
                  </a:lnTo>
                  <a:lnTo>
                    <a:pt x="364363" y="67944"/>
                  </a:lnTo>
                  <a:lnTo>
                    <a:pt x="364363" y="296290"/>
                  </a:lnTo>
                  <a:lnTo>
                    <a:pt x="359013" y="322786"/>
                  </a:lnTo>
                  <a:lnTo>
                    <a:pt x="344424" y="344423"/>
                  </a:lnTo>
                  <a:lnTo>
                    <a:pt x="322786" y="359013"/>
                  </a:lnTo>
                  <a:lnTo>
                    <a:pt x="296291" y="364362"/>
                  </a:lnTo>
                  <a:lnTo>
                    <a:pt x="68071" y="364362"/>
                  </a:lnTo>
                  <a:lnTo>
                    <a:pt x="41576" y="359013"/>
                  </a:lnTo>
                  <a:lnTo>
                    <a:pt x="19939" y="344423"/>
                  </a:lnTo>
                  <a:lnTo>
                    <a:pt x="5349" y="322786"/>
                  </a:lnTo>
                  <a:lnTo>
                    <a:pt x="0" y="296290"/>
                  </a:lnTo>
                  <a:lnTo>
                    <a:pt x="0" y="67944"/>
                  </a:lnTo>
                  <a:close/>
                </a:path>
              </a:pathLst>
            </a:custGeom>
            <a:ln w="7620">
              <a:solidFill>
                <a:srgbClr val="C6C6D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3227070" y="4626102"/>
            <a:ext cx="127635" cy="3111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850" spc="-120" dirty="0">
                <a:solidFill>
                  <a:srgbClr val="3B3939"/>
                </a:solidFill>
                <a:latin typeface="Trebuchet MS"/>
                <a:cs typeface="Trebuchet MS"/>
              </a:rPr>
              <a:t>1</a:t>
            </a:r>
            <a:endParaRPr sz="185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78560" y="2962267"/>
            <a:ext cx="5021580" cy="1105535"/>
          </a:xfrm>
          <a:prstGeom prst="rect">
            <a:avLst/>
          </a:prstGeom>
        </p:spPr>
        <p:txBody>
          <a:bodyPr vert="horz" wrap="square" lIns="0" tIns="142875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1125"/>
              </a:spcBef>
            </a:pPr>
            <a:r>
              <a:rPr sz="2400" dirty="0">
                <a:solidFill>
                  <a:srgbClr val="3B3939"/>
                </a:solidFill>
                <a:latin typeface="Trebuchet MS"/>
                <a:cs typeface="Trebuchet MS"/>
              </a:rPr>
              <a:t>Port</a:t>
            </a:r>
            <a:r>
              <a:rPr sz="2400" spc="-110" dirty="0">
                <a:solidFill>
                  <a:srgbClr val="3B3939"/>
                </a:solidFill>
                <a:latin typeface="Trebuchet MS"/>
                <a:cs typeface="Trebuchet MS"/>
              </a:rPr>
              <a:t> </a:t>
            </a:r>
            <a:r>
              <a:rPr sz="2400" spc="90" dirty="0">
                <a:solidFill>
                  <a:srgbClr val="3B3939"/>
                </a:solidFill>
                <a:latin typeface="Trebuchet MS"/>
                <a:cs typeface="Trebuchet MS"/>
              </a:rPr>
              <a:t>Scanning</a:t>
            </a:r>
            <a:endParaRPr sz="2400" dirty="0">
              <a:latin typeface="Trebuchet MS"/>
              <a:cs typeface="Trebuchet MS"/>
            </a:endParaRPr>
          </a:p>
          <a:p>
            <a:pPr marL="12065" marR="5080" algn="ctr">
              <a:lnSpc>
                <a:spcPct val="104400"/>
              </a:lnSpc>
              <a:spcBef>
                <a:spcPts val="590"/>
              </a:spcBef>
            </a:pP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Identifying</a:t>
            </a:r>
            <a:r>
              <a:rPr sz="1600" spc="-2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open</a:t>
            </a:r>
            <a:r>
              <a:rPr sz="1600" spc="-5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ports</a:t>
            </a:r>
            <a:r>
              <a:rPr sz="1600" spc="-6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on</a:t>
            </a:r>
            <a:r>
              <a:rPr sz="1600" spc="-6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the</a:t>
            </a:r>
            <a:r>
              <a:rPr sz="1600" spc="-5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20" dirty="0">
                <a:solidFill>
                  <a:srgbClr val="3B3939"/>
                </a:solidFill>
                <a:latin typeface="Roboto"/>
                <a:cs typeface="Roboto"/>
              </a:rPr>
              <a:t>target's</a:t>
            </a:r>
            <a:r>
              <a:rPr sz="1600" spc="-6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network,</a:t>
            </a:r>
            <a:r>
              <a:rPr sz="1600" spc="-4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revealing services</a:t>
            </a:r>
            <a:r>
              <a:rPr sz="1600" spc="-6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that</a:t>
            </a:r>
            <a:r>
              <a:rPr sz="1600" spc="-3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could</a:t>
            </a:r>
            <a:r>
              <a:rPr sz="1600" spc="-5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be</a:t>
            </a:r>
            <a:r>
              <a:rPr sz="1600" spc="-5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exploited.</a:t>
            </a:r>
            <a:endParaRPr sz="1600" dirty="0">
              <a:latin typeface="Roboto"/>
              <a:cs typeface="Roboto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5910071" y="4629530"/>
            <a:ext cx="372110" cy="753110"/>
            <a:chOff x="5910071" y="4629530"/>
            <a:chExt cx="372110" cy="753110"/>
          </a:xfrm>
        </p:grpSpPr>
        <p:sp>
          <p:nvSpPr>
            <p:cNvPr id="11" name="object 11"/>
            <p:cNvSpPr/>
            <p:nvPr/>
          </p:nvSpPr>
          <p:spPr>
            <a:xfrm>
              <a:off x="6086474" y="4815458"/>
              <a:ext cx="19050" cy="567055"/>
            </a:xfrm>
            <a:custGeom>
              <a:avLst/>
              <a:gdLst/>
              <a:ahLst/>
              <a:cxnLst/>
              <a:rect l="l" t="t" r="r" b="b"/>
              <a:pathLst>
                <a:path w="19050" h="567054">
                  <a:moveTo>
                    <a:pt x="14732" y="0"/>
                  </a:moveTo>
                  <a:lnTo>
                    <a:pt x="4317" y="0"/>
                  </a:lnTo>
                  <a:lnTo>
                    <a:pt x="0" y="4318"/>
                  </a:lnTo>
                  <a:lnTo>
                    <a:pt x="0" y="9525"/>
                  </a:lnTo>
                  <a:lnTo>
                    <a:pt x="0" y="562483"/>
                  </a:lnTo>
                  <a:lnTo>
                    <a:pt x="4317" y="566801"/>
                  </a:lnTo>
                  <a:lnTo>
                    <a:pt x="14732" y="566801"/>
                  </a:lnTo>
                  <a:lnTo>
                    <a:pt x="19050" y="562483"/>
                  </a:lnTo>
                  <a:lnTo>
                    <a:pt x="19050" y="4318"/>
                  </a:lnTo>
                  <a:lnTo>
                    <a:pt x="14732" y="0"/>
                  </a:lnTo>
                  <a:close/>
                </a:path>
              </a:pathLst>
            </a:custGeom>
            <a:solidFill>
              <a:srgbClr val="C6C6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913881" y="4633340"/>
              <a:ext cx="364490" cy="364490"/>
            </a:xfrm>
            <a:custGeom>
              <a:avLst/>
              <a:gdLst/>
              <a:ahLst/>
              <a:cxnLst/>
              <a:rect l="l" t="t" r="r" b="b"/>
              <a:pathLst>
                <a:path w="364489" h="364489">
                  <a:moveTo>
                    <a:pt x="296290" y="0"/>
                  </a:moveTo>
                  <a:lnTo>
                    <a:pt x="67944" y="0"/>
                  </a:lnTo>
                  <a:lnTo>
                    <a:pt x="41469" y="5347"/>
                  </a:lnTo>
                  <a:lnTo>
                    <a:pt x="19875" y="19923"/>
                  </a:lnTo>
                  <a:lnTo>
                    <a:pt x="5330" y="41523"/>
                  </a:lnTo>
                  <a:lnTo>
                    <a:pt x="0" y="67944"/>
                  </a:lnTo>
                  <a:lnTo>
                    <a:pt x="0" y="296290"/>
                  </a:lnTo>
                  <a:lnTo>
                    <a:pt x="5330" y="322786"/>
                  </a:lnTo>
                  <a:lnTo>
                    <a:pt x="19875" y="344423"/>
                  </a:lnTo>
                  <a:lnTo>
                    <a:pt x="41469" y="359013"/>
                  </a:lnTo>
                  <a:lnTo>
                    <a:pt x="67944" y="364362"/>
                  </a:lnTo>
                  <a:lnTo>
                    <a:pt x="296290" y="364362"/>
                  </a:lnTo>
                  <a:lnTo>
                    <a:pt x="322766" y="359013"/>
                  </a:lnTo>
                  <a:lnTo>
                    <a:pt x="344360" y="344423"/>
                  </a:lnTo>
                  <a:lnTo>
                    <a:pt x="358905" y="322786"/>
                  </a:lnTo>
                  <a:lnTo>
                    <a:pt x="364235" y="296290"/>
                  </a:lnTo>
                  <a:lnTo>
                    <a:pt x="364235" y="67944"/>
                  </a:lnTo>
                  <a:lnTo>
                    <a:pt x="358905" y="41523"/>
                  </a:lnTo>
                  <a:lnTo>
                    <a:pt x="344360" y="19923"/>
                  </a:lnTo>
                  <a:lnTo>
                    <a:pt x="322766" y="5347"/>
                  </a:lnTo>
                  <a:lnTo>
                    <a:pt x="296290" y="0"/>
                  </a:lnTo>
                  <a:close/>
                </a:path>
              </a:pathLst>
            </a:custGeom>
            <a:solidFill>
              <a:srgbClr val="E0E0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913881" y="4633340"/>
              <a:ext cx="364490" cy="364490"/>
            </a:xfrm>
            <a:custGeom>
              <a:avLst/>
              <a:gdLst/>
              <a:ahLst/>
              <a:cxnLst/>
              <a:rect l="l" t="t" r="r" b="b"/>
              <a:pathLst>
                <a:path w="364489" h="364489">
                  <a:moveTo>
                    <a:pt x="0" y="67944"/>
                  </a:moveTo>
                  <a:lnTo>
                    <a:pt x="5330" y="41523"/>
                  </a:lnTo>
                  <a:lnTo>
                    <a:pt x="19875" y="19923"/>
                  </a:lnTo>
                  <a:lnTo>
                    <a:pt x="41469" y="5347"/>
                  </a:lnTo>
                  <a:lnTo>
                    <a:pt x="67944" y="0"/>
                  </a:lnTo>
                  <a:lnTo>
                    <a:pt x="296290" y="0"/>
                  </a:lnTo>
                  <a:lnTo>
                    <a:pt x="322766" y="5347"/>
                  </a:lnTo>
                  <a:lnTo>
                    <a:pt x="344360" y="19923"/>
                  </a:lnTo>
                  <a:lnTo>
                    <a:pt x="358905" y="41523"/>
                  </a:lnTo>
                  <a:lnTo>
                    <a:pt x="364235" y="67944"/>
                  </a:lnTo>
                  <a:lnTo>
                    <a:pt x="364235" y="296290"/>
                  </a:lnTo>
                  <a:lnTo>
                    <a:pt x="358905" y="322786"/>
                  </a:lnTo>
                  <a:lnTo>
                    <a:pt x="344360" y="344423"/>
                  </a:lnTo>
                  <a:lnTo>
                    <a:pt x="322766" y="359013"/>
                  </a:lnTo>
                  <a:lnTo>
                    <a:pt x="296290" y="364362"/>
                  </a:lnTo>
                  <a:lnTo>
                    <a:pt x="67944" y="364362"/>
                  </a:lnTo>
                  <a:lnTo>
                    <a:pt x="41469" y="359013"/>
                  </a:lnTo>
                  <a:lnTo>
                    <a:pt x="19875" y="344423"/>
                  </a:lnTo>
                  <a:lnTo>
                    <a:pt x="5330" y="322786"/>
                  </a:lnTo>
                  <a:lnTo>
                    <a:pt x="0" y="296290"/>
                  </a:lnTo>
                  <a:lnTo>
                    <a:pt x="0" y="67944"/>
                  </a:lnTo>
                  <a:close/>
                </a:path>
              </a:pathLst>
            </a:custGeom>
            <a:ln w="7620">
              <a:solidFill>
                <a:srgbClr val="C6C6D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6021451" y="4626102"/>
            <a:ext cx="149860" cy="3111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850" spc="-50" dirty="0">
                <a:solidFill>
                  <a:srgbClr val="3B3939"/>
                </a:solidFill>
                <a:latin typeface="Trebuchet MS"/>
                <a:cs typeface="Trebuchet MS"/>
              </a:rPr>
              <a:t>2</a:t>
            </a:r>
            <a:endParaRPr sz="1850">
              <a:latin typeface="Trebuchet MS"/>
              <a:cs typeface="Trebuchet M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898138" y="5288056"/>
            <a:ext cx="4392930" cy="1106170"/>
          </a:xfrm>
          <a:prstGeom prst="rect">
            <a:avLst/>
          </a:prstGeom>
        </p:spPr>
        <p:txBody>
          <a:bodyPr vert="horz" wrap="square" lIns="0" tIns="142875" rIns="0" bIns="0" rtlCol="0">
            <a:spAutoFit/>
          </a:bodyPr>
          <a:lstStyle/>
          <a:p>
            <a:pPr marL="8890" algn="ctr">
              <a:lnSpc>
                <a:spcPct val="100000"/>
              </a:lnSpc>
              <a:spcBef>
                <a:spcPts val="1125"/>
              </a:spcBef>
            </a:pPr>
            <a:r>
              <a:rPr sz="2400" dirty="0">
                <a:solidFill>
                  <a:srgbClr val="3B3939"/>
                </a:solidFill>
                <a:latin typeface="Trebuchet MS"/>
                <a:cs typeface="Trebuchet MS"/>
              </a:rPr>
              <a:t>Vulnerability</a:t>
            </a:r>
            <a:r>
              <a:rPr sz="2400" spc="-70" dirty="0">
                <a:solidFill>
                  <a:srgbClr val="3B3939"/>
                </a:solidFill>
                <a:latin typeface="Trebuchet MS"/>
                <a:cs typeface="Trebuchet MS"/>
              </a:rPr>
              <a:t> </a:t>
            </a:r>
            <a:r>
              <a:rPr sz="2400" spc="90" dirty="0">
                <a:solidFill>
                  <a:srgbClr val="3B3939"/>
                </a:solidFill>
                <a:latin typeface="Trebuchet MS"/>
                <a:cs typeface="Trebuchet MS"/>
              </a:rPr>
              <a:t>Scanning</a:t>
            </a:r>
            <a:endParaRPr sz="2400" dirty="0">
              <a:latin typeface="Trebuchet MS"/>
              <a:cs typeface="Trebuchet MS"/>
            </a:endParaRPr>
          </a:p>
          <a:p>
            <a:pPr marL="12700" marR="5080" algn="ctr">
              <a:lnSpc>
                <a:spcPct val="104400"/>
              </a:lnSpc>
              <a:spcBef>
                <a:spcPts val="590"/>
              </a:spcBef>
            </a:pP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Checking</a:t>
            </a:r>
            <a:r>
              <a:rPr sz="1600" spc="-3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for</a:t>
            </a:r>
            <a:r>
              <a:rPr sz="1600" spc="-4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known</a:t>
            </a:r>
            <a:r>
              <a:rPr sz="1600" spc="-1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20" dirty="0">
                <a:solidFill>
                  <a:srgbClr val="3B3939"/>
                </a:solidFill>
                <a:latin typeface="Roboto"/>
                <a:cs typeface="Roboto"/>
              </a:rPr>
              <a:t>vulnerabilities</a:t>
            </a:r>
            <a:r>
              <a:rPr sz="1600" spc="1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in</a:t>
            </a:r>
            <a:r>
              <a:rPr sz="1600" spc="-5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the</a:t>
            </a:r>
            <a:r>
              <a:rPr sz="1600" spc="-3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target's systems</a:t>
            </a:r>
            <a:r>
              <a:rPr sz="1600" spc="-8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and</a:t>
            </a:r>
            <a:r>
              <a:rPr sz="1600" spc="-4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applications.</a:t>
            </a:r>
            <a:endParaRPr sz="1600" dirty="0">
              <a:latin typeface="Roboto"/>
              <a:cs typeface="Roboto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8715120" y="4248784"/>
            <a:ext cx="372110" cy="753110"/>
            <a:chOff x="8715120" y="4248784"/>
            <a:chExt cx="372110" cy="753110"/>
          </a:xfrm>
        </p:grpSpPr>
        <p:sp>
          <p:nvSpPr>
            <p:cNvPr id="17" name="object 17"/>
            <p:cNvSpPr/>
            <p:nvPr/>
          </p:nvSpPr>
          <p:spPr>
            <a:xfrm>
              <a:off x="8891650" y="4248784"/>
              <a:ext cx="19050" cy="567055"/>
            </a:xfrm>
            <a:custGeom>
              <a:avLst/>
              <a:gdLst/>
              <a:ahLst/>
              <a:cxnLst/>
              <a:rect l="l" t="t" r="r" b="b"/>
              <a:pathLst>
                <a:path w="19050" h="567054">
                  <a:moveTo>
                    <a:pt x="14731" y="0"/>
                  </a:moveTo>
                  <a:lnTo>
                    <a:pt x="4191" y="0"/>
                  </a:lnTo>
                  <a:lnTo>
                    <a:pt x="0" y="4190"/>
                  </a:lnTo>
                  <a:lnTo>
                    <a:pt x="0" y="9525"/>
                  </a:lnTo>
                  <a:lnTo>
                    <a:pt x="0" y="562482"/>
                  </a:lnTo>
                  <a:lnTo>
                    <a:pt x="4191" y="566673"/>
                  </a:lnTo>
                  <a:lnTo>
                    <a:pt x="14731" y="566673"/>
                  </a:lnTo>
                  <a:lnTo>
                    <a:pt x="19050" y="562482"/>
                  </a:lnTo>
                  <a:lnTo>
                    <a:pt x="19050" y="4190"/>
                  </a:lnTo>
                  <a:lnTo>
                    <a:pt x="14731" y="0"/>
                  </a:lnTo>
                  <a:close/>
                </a:path>
              </a:pathLst>
            </a:custGeom>
            <a:solidFill>
              <a:srgbClr val="C6C6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8718930" y="4633340"/>
              <a:ext cx="364490" cy="364490"/>
            </a:xfrm>
            <a:custGeom>
              <a:avLst/>
              <a:gdLst/>
              <a:ahLst/>
              <a:cxnLst/>
              <a:rect l="l" t="t" r="r" b="b"/>
              <a:pathLst>
                <a:path w="364490" h="364489">
                  <a:moveTo>
                    <a:pt x="296291" y="0"/>
                  </a:moveTo>
                  <a:lnTo>
                    <a:pt x="68072" y="0"/>
                  </a:lnTo>
                  <a:lnTo>
                    <a:pt x="41576" y="5347"/>
                  </a:lnTo>
                  <a:lnTo>
                    <a:pt x="19938" y="19923"/>
                  </a:lnTo>
                  <a:lnTo>
                    <a:pt x="5349" y="41523"/>
                  </a:lnTo>
                  <a:lnTo>
                    <a:pt x="0" y="67944"/>
                  </a:lnTo>
                  <a:lnTo>
                    <a:pt x="0" y="296290"/>
                  </a:lnTo>
                  <a:lnTo>
                    <a:pt x="5349" y="322786"/>
                  </a:lnTo>
                  <a:lnTo>
                    <a:pt x="19938" y="344423"/>
                  </a:lnTo>
                  <a:lnTo>
                    <a:pt x="41576" y="359013"/>
                  </a:lnTo>
                  <a:lnTo>
                    <a:pt x="68072" y="364362"/>
                  </a:lnTo>
                  <a:lnTo>
                    <a:pt x="296291" y="364362"/>
                  </a:lnTo>
                  <a:lnTo>
                    <a:pt x="322786" y="359013"/>
                  </a:lnTo>
                  <a:lnTo>
                    <a:pt x="344424" y="344423"/>
                  </a:lnTo>
                  <a:lnTo>
                    <a:pt x="359013" y="322786"/>
                  </a:lnTo>
                  <a:lnTo>
                    <a:pt x="364363" y="296290"/>
                  </a:lnTo>
                  <a:lnTo>
                    <a:pt x="364363" y="67944"/>
                  </a:lnTo>
                  <a:lnTo>
                    <a:pt x="359013" y="41523"/>
                  </a:lnTo>
                  <a:lnTo>
                    <a:pt x="344424" y="19923"/>
                  </a:lnTo>
                  <a:lnTo>
                    <a:pt x="322786" y="5347"/>
                  </a:lnTo>
                  <a:lnTo>
                    <a:pt x="296291" y="0"/>
                  </a:lnTo>
                  <a:close/>
                </a:path>
              </a:pathLst>
            </a:custGeom>
            <a:solidFill>
              <a:srgbClr val="E0E0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8718930" y="4633340"/>
              <a:ext cx="364490" cy="364490"/>
            </a:xfrm>
            <a:custGeom>
              <a:avLst/>
              <a:gdLst/>
              <a:ahLst/>
              <a:cxnLst/>
              <a:rect l="l" t="t" r="r" b="b"/>
              <a:pathLst>
                <a:path w="364490" h="364489">
                  <a:moveTo>
                    <a:pt x="0" y="67944"/>
                  </a:moveTo>
                  <a:lnTo>
                    <a:pt x="5349" y="41523"/>
                  </a:lnTo>
                  <a:lnTo>
                    <a:pt x="19938" y="19923"/>
                  </a:lnTo>
                  <a:lnTo>
                    <a:pt x="41576" y="5347"/>
                  </a:lnTo>
                  <a:lnTo>
                    <a:pt x="68072" y="0"/>
                  </a:lnTo>
                  <a:lnTo>
                    <a:pt x="296291" y="0"/>
                  </a:lnTo>
                  <a:lnTo>
                    <a:pt x="322786" y="5347"/>
                  </a:lnTo>
                  <a:lnTo>
                    <a:pt x="344424" y="19923"/>
                  </a:lnTo>
                  <a:lnTo>
                    <a:pt x="359013" y="41523"/>
                  </a:lnTo>
                  <a:lnTo>
                    <a:pt x="364363" y="67944"/>
                  </a:lnTo>
                  <a:lnTo>
                    <a:pt x="364363" y="296290"/>
                  </a:lnTo>
                  <a:lnTo>
                    <a:pt x="359013" y="322786"/>
                  </a:lnTo>
                  <a:lnTo>
                    <a:pt x="344424" y="344423"/>
                  </a:lnTo>
                  <a:lnTo>
                    <a:pt x="322786" y="359013"/>
                  </a:lnTo>
                  <a:lnTo>
                    <a:pt x="296291" y="364362"/>
                  </a:lnTo>
                  <a:lnTo>
                    <a:pt x="68072" y="364362"/>
                  </a:lnTo>
                  <a:lnTo>
                    <a:pt x="41576" y="359013"/>
                  </a:lnTo>
                  <a:lnTo>
                    <a:pt x="19938" y="344423"/>
                  </a:lnTo>
                  <a:lnTo>
                    <a:pt x="5349" y="322786"/>
                  </a:lnTo>
                  <a:lnTo>
                    <a:pt x="0" y="296290"/>
                  </a:lnTo>
                  <a:lnTo>
                    <a:pt x="0" y="67944"/>
                  </a:lnTo>
                  <a:close/>
                </a:path>
              </a:pathLst>
            </a:custGeom>
            <a:ln w="7620">
              <a:solidFill>
                <a:srgbClr val="C6C6D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8825230" y="4626102"/>
            <a:ext cx="152400" cy="3111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850" spc="-50" dirty="0">
                <a:solidFill>
                  <a:srgbClr val="3B3939"/>
                </a:solidFill>
                <a:latin typeface="Trebuchet MS"/>
                <a:cs typeface="Trebuchet MS"/>
              </a:rPr>
              <a:t>3</a:t>
            </a:r>
            <a:endParaRPr sz="1850">
              <a:latin typeface="Trebuchet MS"/>
              <a:cs typeface="Trebuchet MS"/>
            </a:endParaRPr>
          </a:p>
        </p:txBody>
      </p:sp>
      <p:sp>
        <p:nvSpPr>
          <p:cNvPr id="22" name="object 22"/>
          <p:cNvSpPr txBox="1">
            <a:spLocks noGrp="1"/>
          </p:cNvSpPr>
          <p:nvPr>
            <p:ph type="dt" sz="half" idx="6"/>
          </p:nvPr>
        </p:nvSpPr>
        <p:spPr>
          <a:xfrm>
            <a:off x="10881994" y="6351422"/>
            <a:ext cx="487679" cy="3334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640"/>
              </a:lnSpc>
            </a:pPr>
            <a:r>
              <a:rPr spc="-325" dirty="0"/>
              <a:t>202</a:t>
            </a:r>
            <a:r>
              <a:rPr lang="en-US" spc="-325" dirty="0"/>
              <a:t>4</a:t>
            </a:r>
            <a:endParaRPr spc="-325" dirty="0"/>
          </a:p>
        </p:txBody>
      </p:sp>
      <p:sp>
        <p:nvSpPr>
          <p:cNvPr id="21" name="object 21"/>
          <p:cNvSpPr txBox="1"/>
          <p:nvPr/>
        </p:nvSpPr>
        <p:spPr>
          <a:xfrm>
            <a:off x="6439915" y="2962267"/>
            <a:ext cx="4919980" cy="1105535"/>
          </a:xfrm>
          <a:prstGeom prst="rect">
            <a:avLst/>
          </a:prstGeom>
        </p:spPr>
        <p:txBody>
          <a:bodyPr vert="horz" wrap="square" lIns="0" tIns="142875" rIns="0" bIns="0" rtlCol="0">
            <a:spAutoFit/>
          </a:bodyPr>
          <a:lstStyle/>
          <a:p>
            <a:pPr marL="1905" algn="ctr">
              <a:lnSpc>
                <a:spcPct val="100000"/>
              </a:lnSpc>
              <a:spcBef>
                <a:spcPts val="1125"/>
              </a:spcBef>
            </a:pPr>
            <a:r>
              <a:rPr sz="2400" spc="60" dirty="0">
                <a:solidFill>
                  <a:srgbClr val="3B3939"/>
                </a:solidFill>
                <a:latin typeface="Trebuchet MS"/>
                <a:cs typeface="Trebuchet MS"/>
              </a:rPr>
              <a:t>Service</a:t>
            </a:r>
            <a:r>
              <a:rPr sz="2400" spc="-95" dirty="0">
                <a:solidFill>
                  <a:srgbClr val="3B3939"/>
                </a:solidFill>
                <a:latin typeface="Trebuchet MS"/>
                <a:cs typeface="Trebuchet MS"/>
              </a:rPr>
              <a:t> </a:t>
            </a:r>
            <a:r>
              <a:rPr sz="2400" spc="-10" dirty="0">
                <a:solidFill>
                  <a:srgbClr val="3B3939"/>
                </a:solidFill>
                <a:latin typeface="Trebuchet MS"/>
                <a:cs typeface="Trebuchet MS"/>
              </a:rPr>
              <a:t>Identification</a:t>
            </a:r>
            <a:endParaRPr sz="2400" dirty="0">
              <a:latin typeface="Trebuchet MS"/>
              <a:cs typeface="Trebuchet MS"/>
            </a:endParaRPr>
          </a:p>
          <a:p>
            <a:pPr marL="12700" marR="5080" algn="ctr">
              <a:lnSpc>
                <a:spcPct val="104400"/>
              </a:lnSpc>
              <a:spcBef>
                <a:spcPts val="590"/>
              </a:spcBef>
            </a:pPr>
            <a:r>
              <a:rPr sz="1600" spc="-20" dirty="0">
                <a:solidFill>
                  <a:srgbClr val="3B3939"/>
                </a:solidFill>
                <a:latin typeface="Roboto"/>
                <a:cs typeface="Roboto"/>
              </a:rPr>
              <a:t>Determining</a:t>
            </a:r>
            <a:r>
              <a:rPr sz="1600" spc="-3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which</a:t>
            </a:r>
            <a:r>
              <a:rPr sz="1600" spc="-3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services</a:t>
            </a:r>
            <a:r>
              <a:rPr sz="1600" spc="-5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are</a:t>
            </a:r>
            <a:r>
              <a:rPr sz="1600" spc="-5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20" dirty="0">
                <a:solidFill>
                  <a:srgbClr val="3B3939"/>
                </a:solidFill>
                <a:latin typeface="Roboto"/>
                <a:cs typeface="Roboto"/>
              </a:rPr>
              <a:t>running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 on</a:t>
            </a:r>
            <a:r>
              <a:rPr sz="1600" spc="-5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the</a:t>
            </a:r>
            <a:r>
              <a:rPr sz="1600" spc="-4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target's network,</a:t>
            </a:r>
            <a:r>
              <a:rPr sz="1600" spc="-8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and</a:t>
            </a:r>
            <a:r>
              <a:rPr sz="1600" spc="-5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their</a:t>
            </a:r>
            <a:r>
              <a:rPr sz="1600" spc="-7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versions.</a:t>
            </a:r>
            <a:endParaRPr sz="1600" dirty="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2191999" cy="227431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24027" y="2741498"/>
            <a:ext cx="2689860" cy="5657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3550" spc="45" dirty="0"/>
              <a:t>Enumeration</a:t>
            </a:r>
            <a:endParaRPr sz="3550" dirty="0"/>
          </a:p>
        </p:txBody>
      </p:sp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36790" y="3616769"/>
            <a:ext cx="10918304" cy="727773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805992" y="4302237"/>
            <a:ext cx="3169285" cy="1566545"/>
          </a:xfrm>
          <a:prstGeom prst="rect">
            <a:avLst/>
          </a:prstGeom>
        </p:spPr>
        <p:txBody>
          <a:bodyPr vert="horz" wrap="square" lIns="0" tIns="2216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745"/>
              </a:spcBef>
            </a:pPr>
            <a:r>
              <a:rPr sz="2400" spc="105" dirty="0">
                <a:solidFill>
                  <a:srgbClr val="3B3939"/>
                </a:solidFill>
                <a:latin typeface="Trebuchet MS"/>
                <a:cs typeface="Trebuchet MS"/>
              </a:rPr>
              <a:t>User</a:t>
            </a:r>
            <a:r>
              <a:rPr sz="2400" spc="-105" dirty="0">
                <a:solidFill>
                  <a:srgbClr val="3B3939"/>
                </a:solidFill>
                <a:latin typeface="Trebuchet MS"/>
                <a:cs typeface="Trebuchet MS"/>
              </a:rPr>
              <a:t> </a:t>
            </a:r>
            <a:r>
              <a:rPr sz="2400" spc="-10" dirty="0">
                <a:solidFill>
                  <a:srgbClr val="3B3939"/>
                </a:solidFill>
                <a:latin typeface="Trebuchet MS"/>
                <a:cs typeface="Trebuchet MS"/>
              </a:rPr>
              <a:t>Enumeration</a:t>
            </a:r>
            <a:endParaRPr sz="2400" dirty="0">
              <a:latin typeface="Trebuchet MS"/>
              <a:cs typeface="Trebuchet MS"/>
            </a:endParaRPr>
          </a:p>
          <a:p>
            <a:pPr marL="12700" marR="5080">
              <a:lnSpc>
                <a:spcPct val="119700"/>
              </a:lnSpc>
              <a:spcBef>
                <a:spcPts val="710"/>
              </a:spcBef>
            </a:pP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Identifying</a:t>
            </a:r>
            <a:r>
              <a:rPr sz="1600" spc="-6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users</a:t>
            </a:r>
            <a:r>
              <a:rPr sz="1600" spc="-9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and</a:t>
            </a:r>
            <a:r>
              <a:rPr sz="1600" spc="-8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accounts</a:t>
            </a:r>
            <a:r>
              <a:rPr sz="1600" spc="-7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25" dirty="0">
                <a:solidFill>
                  <a:srgbClr val="3B3939"/>
                </a:solidFill>
                <a:latin typeface="Roboto"/>
                <a:cs typeface="Roboto"/>
              </a:rPr>
              <a:t>on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the</a:t>
            </a:r>
            <a:r>
              <a:rPr sz="1600" spc="-3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20" dirty="0">
                <a:solidFill>
                  <a:srgbClr val="3B3939"/>
                </a:solidFill>
                <a:latin typeface="Roboto"/>
                <a:cs typeface="Roboto"/>
              </a:rPr>
              <a:t>target's</a:t>
            </a:r>
            <a:r>
              <a:rPr sz="1600" spc="-4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network,</a:t>
            </a:r>
            <a:r>
              <a:rPr sz="1600" spc="-4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potentially gaining</a:t>
            </a:r>
            <a:r>
              <a:rPr sz="1600" spc="-4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access</a:t>
            </a:r>
            <a:r>
              <a:rPr sz="1600" spc="-7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to</a:t>
            </a:r>
            <a:r>
              <a:rPr sz="1600" spc="-7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their</a:t>
            </a:r>
            <a:r>
              <a:rPr sz="1600" spc="-7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credentials.</a:t>
            </a:r>
            <a:endParaRPr sz="1600" dirty="0">
              <a:latin typeface="Roboto"/>
              <a:cs typeface="Roboto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dt" sz="half" idx="6"/>
          </p:nvPr>
        </p:nvSpPr>
        <p:spPr>
          <a:xfrm>
            <a:off x="10881994" y="6351422"/>
            <a:ext cx="487679" cy="3334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640"/>
              </a:lnSpc>
            </a:pPr>
            <a:r>
              <a:rPr spc="-325" dirty="0"/>
              <a:t>202</a:t>
            </a:r>
            <a:r>
              <a:rPr lang="en-US" spc="-325" dirty="0"/>
              <a:t>4</a:t>
            </a:r>
            <a:endParaRPr spc="-325" dirty="0"/>
          </a:p>
        </p:txBody>
      </p:sp>
      <p:sp>
        <p:nvSpPr>
          <p:cNvPr id="6" name="object 6"/>
          <p:cNvSpPr txBox="1"/>
          <p:nvPr/>
        </p:nvSpPr>
        <p:spPr>
          <a:xfrm>
            <a:off x="4445889" y="4302237"/>
            <a:ext cx="3240405" cy="1566545"/>
          </a:xfrm>
          <a:prstGeom prst="rect">
            <a:avLst/>
          </a:prstGeom>
        </p:spPr>
        <p:txBody>
          <a:bodyPr vert="horz" wrap="square" lIns="0" tIns="2216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745"/>
              </a:spcBef>
            </a:pPr>
            <a:r>
              <a:rPr sz="2400" dirty="0">
                <a:solidFill>
                  <a:srgbClr val="3B3939"/>
                </a:solidFill>
                <a:latin typeface="Trebuchet MS"/>
                <a:cs typeface="Trebuchet MS"/>
              </a:rPr>
              <a:t>Directory</a:t>
            </a:r>
            <a:r>
              <a:rPr sz="2400" spc="60" dirty="0">
                <a:solidFill>
                  <a:srgbClr val="3B3939"/>
                </a:solidFill>
                <a:latin typeface="Trebuchet MS"/>
                <a:cs typeface="Trebuchet MS"/>
              </a:rPr>
              <a:t> </a:t>
            </a:r>
            <a:r>
              <a:rPr sz="2400" spc="-10" dirty="0">
                <a:solidFill>
                  <a:srgbClr val="3B3939"/>
                </a:solidFill>
                <a:latin typeface="Trebuchet MS"/>
                <a:cs typeface="Trebuchet MS"/>
              </a:rPr>
              <a:t>Enumeration</a:t>
            </a:r>
            <a:endParaRPr sz="2400" dirty="0">
              <a:latin typeface="Trebuchet MS"/>
              <a:cs typeface="Trebuchet MS"/>
            </a:endParaRPr>
          </a:p>
          <a:p>
            <a:pPr marL="12700" marR="5080">
              <a:lnSpc>
                <a:spcPct val="119700"/>
              </a:lnSpc>
              <a:spcBef>
                <a:spcPts val="710"/>
              </a:spcBef>
            </a:pPr>
            <a:r>
              <a:rPr sz="1600" spc="-20" dirty="0">
                <a:solidFill>
                  <a:srgbClr val="3B3939"/>
                </a:solidFill>
                <a:latin typeface="Roboto"/>
                <a:cs typeface="Roboto"/>
              </a:rPr>
              <a:t>Discovering</a:t>
            </a:r>
            <a:r>
              <a:rPr sz="1600" spc="-3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directories</a:t>
            </a:r>
            <a:r>
              <a:rPr sz="1600" spc="-5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and</a:t>
            </a:r>
            <a:r>
              <a:rPr sz="1600" spc="-3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20" dirty="0">
                <a:solidFill>
                  <a:srgbClr val="3B3939"/>
                </a:solidFill>
                <a:latin typeface="Roboto"/>
                <a:cs typeface="Roboto"/>
              </a:rPr>
              <a:t>files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available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on</a:t>
            </a:r>
            <a:r>
              <a:rPr sz="1600" spc="-3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the</a:t>
            </a:r>
            <a:r>
              <a:rPr sz="1600" spc="-3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20" dirty="0">
                <a:solidFill>
                  <a:srgbClr val="3B3939"/>
                </a:solidFill>
                <a:latin typeface="Roboto"/>
                <a:cs typeface="Roboto"/>
              </a:rPr>
              <a:t>target's</a:t>
            </a:r>
            <a:r>
              <a:rPr sz="1600" spc="-5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web</a:t>
            </a:r>
            <a:r>
              <a:rPr sz="1600" spc="-5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server, revealing</a:t>
            </a:r>
            <a:r>
              <a:rPr sz="1600" spc="-6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sensitive</a:t>
            </a:r>
            <a:r>
              <a:rPr sz="1600" spc="-8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information.</a:t>
            </a:r>
            <a:endParaRPr sz="1600" dirty="0">
              <a:latin typeface="Roboto"/>
              <a:cs typeface="Roboto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085835" y="4302237"/>
            <a:ext cx="3185160" cy="1858645"/>
          </a:xfrm>
          <a:prstGeom prst="rect">
            <a:avLst/>
          </a:prstGeom>
        </p:spPr>
        <p:txBody>
          <a:bodyPr vert="horz" wrap="square" lIns="0" tIns="2216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745"/>
              </a:spcBef>
            </a:pPr>
            <a:r>
              <a:rPr sz="2400" spc="60" dirty="0">
                <a:solidFill>
                  <a:srgbClr val="3B3939"/>
                </a:solidFill>
                <a:latin typeface="Trebuchet MS"/>
                <a:cs typeface="Trebuchet MS"/>
              </a:rPr>
              <a:t>Service</a:t>
            </a:r>
            <a:r>
              <a:rPr sz="2400" spc="-95" dirty="0">
                <a:solidFill>
                  <a:srgbClr val="3B3939"/>
                </a:solidFill>
                <a:latin typeface="Trebuchet MS"/>
                <a:cs typeface="Trebuchet MS"/>
              </a:rPr>
              <a:t> </a:t>
            </a:r>
            <a:r>
              <a:rPr sz="2400" spc="-10" dirty="0">
                <a:solidFill>
                  <a:srgbClr val="3B3939"/>
                </a:solidFill>
                <a:latin typeface="Trebuchet MS"/>
                <a:cs typeface="Trebuchet MS"/>
              </a:rPr>
              <a:t>Enumeration</a:t>
            </a:r>
            <a:endParaRPr sz="2400" dirty="0">
              <a:latin typeface="Trebuchet MS"/>
              <a:cs typeface="Trebuchet MS"/>
            </a:endParaRPr>
          </a:p>
          <a:p>
            <a:pPr marL="12700" marR="5080">
              <a:lnSpc>
                <a:spcPct val="119800"/>
              </a:lnSpc>
              <a:spcBef>
                <a:spcPts val="710"/>
              </a:spcBef>
            </a:pP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Gaining</a:t>
            </a:r>
            <a:r>
              <a:rPr sz="1600" spc="-6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detailed</a:t>
            </a:r>
            <a:r>
              <a:rPr sz="1600" spc="-7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information</a:t>
            </a:r>
            <a:r>
              <a:rPr sz="1600" spc="-5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about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the</a:t>
            </a:r>
            <a:r>
              <a:rPr sz="1600" spc="-5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services</a:t>
            </a:r>
            <a:r>
              <a:rPr sz="1600" spc="-6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20" dirty="0">
                <a:solidFill>
                  <a:srgbClr val="3B3939"/>
                </a:solidFill>
                <a:latin typeface="Roboto"/>
                <a:cs typeface="Roboto"/>
              </a:rPr>
              <a:t>running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on</a:t>
            </a:r>
            <a:r>
              <a:rPr sz="1600" spc="-5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the</a:t>
            </a:r>
            <a:r>
              <a:rPr sz="1600" spc="-5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target's network,</a:t>
            </a:r>
            <a:r>
              <a:rPr sz="1600" spc="-7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20" dirty="0">
                <a:solidFill>
                  <a:srgbClr val="3B3939"/>
                </a:solidFill>
                <a:latin typeface="Roboto"/>
                <a:cs typeface="Roboto"/>
              </a:rPr>
              <a:t>including</a:t>
            </a:r>
            <a:r>
              <a:rPr sz="1600" spc="-3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their</a:t>
            </a:r>
            <a:r>
              <a:rPr sz="1600" spc="-6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versions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and</a:t>
            </a:r>
            <a:r>
              <a:rPr sz="1600" spc="-7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configuration</a:t>
            </a:r>
            <a:r>
              <a:rPr sz="1600" spc="-4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settings.</a:t>
            </a:r>
            <a:endParaRPr sz="1600" dirty="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78256" rIns="0" bIns="0" rtlCol="0">
            <a:spAutoFit/>
          </a:bodyPr>
          <a:lstStyle/>
          <a:p>
            <a:pPr marL="31115">
              <a:lnSpc>
                <a:spcPct val="100000"/>
              </a:lnSpc>
              <a:spcBef>
                <a:spcPts val="105"/>
              </a:spcBef>
            </a:pPr>
            <a:r>
              <a:rPr spc="125" dirty="0"/>
              <a:t>Techniques</a:t>
            </a:r>
            <a:r>
              <a:rPr spc="-70" dirty="0"/>
              <a:t> </a:t>
            </a:r>
            <a:r>
              <a:rPr dirty="0"/>
              <a:t>of</a:t>
            </a:r>
            <a:r>
              <a:rPr spc="-70" dirty="0"/>
              <a:t> </a:t>
            </a:r>
            <a:r>
              <a:rPr dirty="0"/>
              <a:t>Information</a:t>
            </a:r>
            <a:r>
              <a:rPr spc="-60" dirty="0"/>
              <a:t> </a:t>
            </a:r>
            <a:r>
              <a:rPr spc="-10" dirty="0"/>
              <a:t>Gathering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5247259" y="1743329"/>
            <a:ext cx="1065530" cy="4340225"/>
            <a:chOff x="5247259" y="1743329"/>
            <a:chExt cx="1065530" cy="4340225"/>
          </a:xfrm>
        </p:grpSpPr>
        <p:sp>
          <p:nvSpPr>
            <p:cNvPr id="4" name="object 4"/>
            <p:cNvSpPr/>
            <p:nvPr/>
          </p:nvSpPr>
          <p:spPr>
            <a:xfrm>
              <a:off x="5247259" y="1743328"/>
              <a:ext cx="861694" cy="4340225"/>
            </a:xfrm>
            <a:custGeom>
              <a:avLst/>
              <a:gdLst/>
              <a:ahLst/>
              <a:cxnLst/>
              <a:rect l="l" t="t" r="r" b="b"/>
              <a:pathLst>
                <a:path w="861695" h="4340225">
                  <a:moveTo>
                    <a:pt x="661543" y="418211"/>
                  </a:moveTo>
                  <a:lnTo>
                    <a:pt x="655828" y="412496"/>
                  </a:lnTo>
                  <a:lnTo>
                    <a:pt x="5715" y="412496"/>
                  </a:lnTo>
                  <a:lnTo>
                    <a:pt x="0" y="418211"/>
                  </a:lnTo>
                  <a:lnTo>
                    <a:pt x="0" y="425196"/>
                  </a:lnTo>
                  <a:lnTo>
                    <a:pt x="0" y="432181"/>
                  </a:lnTo>
                  <a:lnTo>
                    <a:pt x="5715" y="437896"/>
                  </a:lnTo>
                  <a:lnTo>
                    <a:pt x="655828" y="437896"/>
                  </a:lnTo>
                  <a:lnTo>
                    <a:pt x="661543" y="432181"/>
                  </a:lnTo>
                  <a:lnTo>
                    <a:pt x="661543" y="418211"/>
                  </a:lnTo>
                  <a:close/>
                </a:path>
                <a:path w="861695" h="4340225">
                  <a:moveTo>
                    <a:pt x="861441" y="5588"/>
                  </a:moveTo>
                  <a:lnTo>
                    <a:pt x="855726" y="0"/>
                  </a:lnTo>
                  <a:lnTo>
                    <a:pt x="841756" y="0"/>
                  </a:lnTo>
                  <a:lnTo>
                    <a:pt x="836041" y="5588"/>
                  </a:lnTo>
                  <a:lnTo>
                    <a:pt x="836041" y="12700"/>
                  </a:lnTo>
                  <a:lnTo>
                    <a:pt x="836041" y="4334383"/>
                  </a:lnTo>
                  <a:lnTo>
                    <a:pt x="841756" y="4340072"/>
                  </a:lnTo>
                  <a:lnTo>
                    <a:pt x="855726" y="4340072"/>
                  </a:lnTo>
                  <a:lnTo>
                    <a:pt x="861441" y="4334383"/>
                  </a:lnTo>
                  <a:lnTo>
                    <a:pt x="861441" y="5588"/>
                  </a:lnTo>
                  <a:close/>
                </a:path>
              </a:pathLst>
            </a:custGeom>
            <a:solidFill>
              <a:srgbClr val="C6C6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883402" y="1955927"/>
              <a:ext cx="425450" cy="425450"/>
            </a:xfrm>
            <a:custGeom>
              <a:avLst/>
              <a:gdLst/>
              <a:ahLst/>
              <a:cxnLst/>
              <a:rect l="l" t="t" r="r" b="b"/>
              <a:pathLst>
                <a:path w="425450" h="425450">
                  <a:moveTo>
                    <a:pt x="345821" y="0"/>
                  </a:moveTo>
                  <a:lnTo>
                    <a:pt x="79375" y="0"/>
                  </a:lnTo>
                  <a:lnTo>
                    <a:pt x="48488" y="6240"/>
                  </a:lnTo>
                  <a:lnTo>
                    <a:pt x="23256" y="23256"/>
                  </a:lnTo>
                  <a:lnTo>
                    <a:pt x="6240" y="48488"/>
                  </a:lnTo>
                  <a:lnTo>
                    <a:pt x="0" y="79375"/>
                  </a:lnTo>
                  <a:lnTo>
                    <a:pt x="0" y="345821"/>
                  </a:lnTo>
                  <a:lnTo>
                    <a:pt x="6240" y="376707"/>
                  </a:lnTo>
                  <a:lnTo>
                    <a:pt x="23256" y="401939"/>
                  </a:lnTo>
                  <a:lnTo>
                    <a:pt x="48488" y="418955"/>
                  </a:lnTo>
                  <a:lnTo>
                    <a:pt x="79375" y="425196"/>
                  </a:lnTo>
                  <a:lnTo>
                    <a:pt x="345821" y="425196"/>
                  </a:lnTo>
                  <a:lnTo>
                    <a:pt x="376707" y="418955"/>
                  </a:lnTo>
                  <a:lnTo>
                    <a:pt x="401939" y="401939"/>
                  </a:lnTo>
                  <a:lnTo>
                    <a:pt x="418955" y="376707"/>
                  </a:lnTo>
                  <a:lnTo>
                    <a:pt x="425196" y="345821"/>
                  </a:lnTo>
                  <a:lnTo>
                    <a:pt x="425196" y="79375"/>
                  </a:lnTo>
                  <a:lnTo>
                    <a:pt x="418955" y="48488"/>
                  </a:lnTo>
                  <a:lnTo>
                    <a:pt x="401939" y="23256"/>
                  </a:lnTo>
                  <a:lnTo>
                    <a:pt x="376707" y="6240"/>
                  </a:lnTo>
                  <a:lnTo>
                    <a:pt x="345821" y="0"/>
                  </a:lnTo>
                  <a:close/>
                </a:path>
              </a:pathLst>
            </a:custGeom>
            <a:solidFill>
              <a:srgbClr val="E0E0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883402" y="1955927"/>
              <a:ext cx="425450" cy="425450"/>
            </a:xfrm>
            <a:custGeom>
              <a:avLst/>
              <a:gdLst/>
              <a:ahLst/>
              <a:cxnLst/>
              <a:rect l="l" t="t" r="r" b="b"/>
              <a:pathLst>
                <a:path w="425450" h="425450">
                  <a:moveTo>
                    <a:pt x="0" y="79375"/>
                  </a:moveTo>
                  <a:lnTo>
                    <a:pt x="6240" y="48488"/>
                  </a:lnTo>
                  <a:lnTo>
                    <a:pt x="23256" y="23256"/>
                  </a:lnTo>
                  <a:lnTo>
                    <a:pt x="48488" y="6240"/>
                  </a:lnTo>
                  <a:lnTo>
                    <a:pt x="79375" y="0"/>
                  </a:lnTo>
                  <a:lnTo>
                    <a:pt x="345821" y="0"/>
                  </a:lnTo>
                  <a:lnTo>
                    <a:pt x="376707" y="6240"/>
                  </a:lnTo>
                  <a:lnTo>
                    <a:pt x="401939" y="23256"/>
                  </a:lnTo>
                  <a:lnTo>
                    <a:pt x="418955" y="48488"/>
                  </a:lnTo>
                  <a:lnTo>
                    <a:pt x="425196" y="79375"/>
                  </a:lnTo>
                  <a:lnTo>
                    <a:pt x="425196" y="345821"/>
                  </a:lnTo>
                  <a:lnTo>
                    <a:pt x="418955" y="376707"/>
                  </a:lnTo>
                  <a:lnTo>
                    <a:pt x="401939" y="401939"/>
                  </a:lnTo>
                  <a:lnTo>
                    <a:pt x="376707" y="418955"/>
                  </a:lnTo>
                  <a:lnTo>
                    <a:pt x="345821" y="425196"/>
                  </a:lnTo>
                  <a:lnTo>
                    <a:pt x="79375" y="425196"/>
                  </a:lnTo>
                  <a:lnTo>
                    <a:pt x="48488" y="418955"/>
                  </a:lnTo>
                  <a:lnTo>
                    <a:pt x="23256" y="401939"/>
                  </a:lnTo>
                  <a:lnTo>
                    <a:pt x="6240" y="376707"/>
                  </a:lnTo>
                  <a:lnTo>
                    <a:pt x="0" y="345821"/>
                  </a:lnTo>
                  <a:lnTo>
                    <a:pt x="0" y="79375"/>
                  </a:lnTo>
                  <a:close/>
                </a:path>
              </a:pathLst>
            </a:custGeom>
            <a:ln w="7620">
              <a:solidFill>
                <a:srgbClr val="C6C6D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6023864" y="1944369"/>
            <a:ext cx="145415" cy="36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200" spc="-155" dirty="0">
                <a:solidFill>
                  <a:srgbClr val="3B3939"/>
                </a:solidFill>
                <a:latin typeface="Trebuchet MS"/>
                <a:cs typeface="Trebuchet MS"/>
              </a:rPr>
              <a:t>1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29767" y="1834641"/>
            <a:ext cx="4236085" cy="10941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80" dirty="0">
                <a:solidFill>
                  <a:srgbClr val="3B3939"/>
                </a:solidFill>
                <a:latin typeface="Trebuchet MS"/>
                <a:cs typeface="Trebuchet MS"/>
              </a:rPr>
              <a:t>Passive</a:t>
            </a:r>
            <a:r>
              <a:rPr sz="2400" spc="-55" dirty="0">
                <a:solidFill>
                  <a:srgbClr val="3B3939"/>
                </a:solidFill>
                <a:latin typeface="Trebuchet MS"/>
                <a:cs typeface="Trebuchet MS"/>
              </a:rPr>
              <a:t> </a:t>
            </a:r>
            <a:r>
              <a:rPr sz="2400" dirty="0">
                <a:solidFill>
                  <a:srgbClr val="3B3939"/>
                </a:solidFill>
                <a:latin typeface="Trebuchet MS"/>
                <a:cs typeface="Trebuchet MS"/>
              </a:rPr>
              <a:t>Information</a:t>
            </a:r>
            <a:r>
              <a:rPr sz="2400" spc="-80" dirty="0">
                <a:solidFill>
                  <a:srgbClr val="3B3939"/>
                </a:solidFill>
                <a:latin typeface="Trebuchet MS"/>
                <a:cs typeface="Trebuchet MS"/>
              </a:rPr>
              <a:t> </a:t>
            </a:r>
            <a:r>
              <a:rPr sz="2400" spc="-10" dirty="0">
                <a:solidFill>
                  <a:srgbClr val="3B3939"/>
                </a:solidFill>
                <a:latin typeface="Trebuchet MS"/>
                <a:cs typeface="Trebuchet MS"/>
              </a:rPr>
              <a:t>Gathering</a:t>
            </a:r>
            <a:endParaRPr sz="2400" dirty="0">
              <a:latin typeface="Trebuchet MS"/>
              <a:cs typeface="Trebuchet MS"/>
            </a:endParaRPr>
          </a:p>
          <a:p>
            <a:pPr marL="353060" marR="5080" indent="-184785">
              <a:lnSpc>
                <a:spcPct val="125000"/>
              </a:lnSpc>
              <a:spcBef>
                <a:spcPts val="730"/>
              </a:spcBef>
            </a:pPr>
            <a:r>
              <a:rPr sz="1600" spc="-20" dirty="0">
                <a:solidFill>
                  <a:srgbClr val="3B3939"/>
                </a:solidFill>
                <a:latin typeface="Roboto"/>
                <a:cs typeface="Roboto"/>
              </a:rPr>
              <a:t>Gathering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information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 from</a:t>
            </a:r>
            <a:r>
              <a:rPr sz="1600" spc="-2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20" dirty="0">
                <a:solidFill>
                  <a:srgbClr val="3B3939"/>
                </a:solidFill>
                <a:latin typeface="Roboto"/>
                <a:cs typeface="Roboto"/>
              </a:rPr>
              <a:t>publicly</a:t>
            </a:r>
            <a:r>
              <a:rPr sz="1600" spc="-1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available sources</a:t>
            </a:r>
            <a:r>
              <a:rPr sz="1600" spc="-8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without</a:t>
            </a:r>
            <a:r>
              <a:rPr sz="1600" spc="-6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interacting</a:t>
            </a:r>
            <a:r>
              <a:rPr sz="1600" spc="-5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with</a:t>
            </a:r>
            <a:r>
              <a:rPr sz="1600" spc="-7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the</a:t>
            </a:r>
            <a:r>
              <a:rPr sz="1600" spc="-7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target.</a:t>
            </a:r>
            <a:endParaRPr sz="1600" dirty="0">
              <a:latin typeface="Roboto"/>
              <a:cs typeface="Roboto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5879591" y="2897123"/>
            <a:ext cx="1065530" cy="433070"/>
            <a:chOff x="5879591" y="2897123"/>
            <a:chExt cx="1065530" cy="433070"/>
          </a:xfrm>
        </p:grpSpPr>
        <p:sp>
          <p:nvSpPr>
            <p:cNvPr id="10" name="object 10"/>
            <p:cNvSpPr/>
            <p:nvPr/>
          </p:nvSpPr>
          <p:spPr>
            <a:xfrm>
              <a:off x="6283197" y="3100831"/>
              <a:ext cx="661670" cy="25400"/>
            </a:xfrm>
            <a:custGeom>
              <a:avLst/>
              <a:gdLst/>
              <a:ahLst/>
              <a:cxnLst/>
              <a:rect l="l" t="t" r="r" b="b"/>
              <a:pathLst>
                <a:path w="661670" h="25400">
                  <a:moveTo>
                    <a:pt x="655827" y="0"/>
                  </a:moveTo>
                  <a:lnTo>
                    <a:pt x="5714" y="0"/>
                  </a:lnTo>
                  <a:lnTo>
                    <a:pt x="0" y="5714"/>
                  </a:lnTo>
                  <a:lnTo>
                    <a:pt x="0" y="12700"/>
                  </a:lnTo>
                  <a:lnTo>
                    <a:pt x="0" y="19812"/>
                  </a:lnTo>
                  <a:lnTo>
                    <a:pt x="5714" y="25400"/>
                  </a:lnTo>
                  <a:lnTo>
                    <a:pt x="655827" y="25400"/>
                  </a:lnTo>
                  <a:lnTo>
                    <a:pt x="661543" y="19812"/>
                  </a:lnTo>
                  <a:lnTo>
                    <a:pt x="661543" y="5714"/>
                  </a:lnTo>
                  <a:lnTo>
                    <a:pt x="655827" y="0"/>
                  </a:lnTo>
                  <a:close/>
                </a:path>
              </a:pathLst>
            </a:custGeom>
            <a:solidFill>
              <a:srgbClr val="C6C6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883401" y="2900933"/>
              <a:ext cx="425450" cy="425450"/>
            </a:xfrm>
            <a:custGeom>
              <a:avLst/>
              <a:gdLst/>
              <a:ahLst/>
              <a:cxnLst/>
              <a:rect l="l" t="t" r="r" b="b"/>
              <a:pathLst>
                <a:path w="425450" h="425450">
                  <a:moveTo>
                    <a:pt x="345821" y="0"/>
                  </a:moveTo>
                  <a:lnTo>
                    <a:pt x="79375" y="0"/>
                  </a:lnTo>
                  <a:lnTo>
                    <a:pt x="48488" y="6240"/>
                  </a:lnTo>
                  <a:lnTo>
                    <a:pt x="23256" y="23256"/>
                  </a:lnTo>
                  <a:lnTo>
                    <a:pt x="6240" y="48488"/>
                  </a:lnTo>
                  <a:lnTo>
                    <a:pt x="0" y="79375"/>
                  </a:lnTo>
                  <a:lnTo>
                    <a:pt x="0" y="345948"/>
                  </a:lnTo>
                  <a:lnTo>
                    <a:pt x="6240" y="376834"/>
                  </a:lnTo>
                  <a:lnTo>
                    <a:pt x="23256" y="402066"/>
                  </a:lnTo>
                  <a:lnTo>
                    <a:pt x="48488" y="419082"/>
                  </a:lnTo>
                  <a:lnTo>
                    <a:pt x="79375" y="425323"/>
                  </a:lnTo>
                  <a:lnTo>
                    <a:pt x="345821" y="425323"/>
                  </a:lnTo>
                  <a:lnTo>
                    <a:pt x="376707" y="419082"/>
                  </a:lnTo>
                  <a:lnTo>
                    <a:pt x="401939" y="402066"/>
                  </a:lnTo>
                  <a:lnTo>
                    <a:pt x="418955" y="376834"/>
                  </a:lnTo>
                  <a:lnTo>
                    <a:pt x="425196" y="345948"/>
                  </a:lnTo>
                  <a:lnTo>
                    <a:pt x="425196" y="79375"/>
                  </a:lnTo>
                  <a:lnTo>
                    <a:pt x="418955" y="48488"/>
                  </a:lnTo>
                  <a:lnTo>
                    <a:pt x="401939" y="23256"/>
                  </a:lnTo>
                  <a:lnTo>
                    <a:pt x="376707" y="6240"/>
                  </a:lnTo>
                  <a:lnTo>
                    <a:pt x="345821" y="0"/>
                  </a:lnTo>
                  <a:close/>
                </a:path>
              </a:pathLst>
            </a:custGeom>
            <a:solidFill>
              <a:srgbClr val="E0E0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883401" y="2900933"/>
              <a:ext cx="425450" cy="425450"/>
            </a:xfrm>
            <a:custGeom>
              <a:avLst/>
              <a:gdLst/>
              <a:ahLst/>
              <a:cxnLst/>
              <a:rect l="l" t="t" r="r" b="b"/>
              <a:pathLst>
                <a:path w="425450" h="425450">
                  <a:moveTo>
                    <a:pt x="0" y="79375"/>
                  </a:moveTo>
                  <a:lnTo>
                    <a:pt x="6240" y="48488"/>
                  </a:lnTo>
                  <a:lnTo>
                    <a:pt x="23256" y="23256"/>
                  </a:lnTo>
                  <a:lnTo>
                    <a:pt x="48488" y="6240"/>
                  </a:lnTo>
                  <a:lnTo>
                    <a:pt x="79375" y="0"/>
                  </a:lnTo>
                  <a:lnTo>
                    <a:pt x="345821" y="0"/>
                  </a:lnTo>
                  <a:lnTo>
                    <a:pt x="376707" y="6240"/>
                  </a:lnTo>
                  <a:lnTo>
                    <a:pt x="401939" y="23256"/>
                  </a:lnTo>
                  <a:lnTo>
                    <a:pt x="418955" y="48488"/>
                  </a:lnTo>
                  <a:lnTo>
                    <a:pt x="425196" y="79375"/>
                  </a:lnTo>
                  <a:lnTo>
                    <a:pt x="425196" y="345948"/>
                  </a:lnTo>
                  <a:lnTo>
                    <a:pt x="418955" y="376834"/>
                  </a:lnTo>
                  <a:lnTo>
                    <a:pt x="401939" y="402066"/>
                  </a:lnTo>
                  <a:lnTo>
                    <a:pt x="376707" y="419082"/>
                  </a:lnTo>
                  <a:lnTo>
                    <a:pt x="345821" y="425323"/>
                  </a:lnTo>
                  <a:lnTo>
                    <a:pt x="79375" y="425323"/>
                  </a:lnTo>
                  <a:lnTo>
                    <a:pt x="48488" y="419082"/>
                  </a:lnTo>
                  <a:lnTo>
                    <a:pt x="23256" y="402066"/>
                  </a:lnTo>
                  <a:lnTo>
                    <a:pt x="6240" y="376834"/>
                  </a:lnTo>
                  <a:lnTo>
                    <a:pt x="0" y="345948"/>
                  </a:lnTo>
                  <a:lnTo>
                    <a:pt x="0" y="79375"/>
                  </a:lnTo>
                  <a:close/>
                </a:path>
              </a:pathLst>
            </a:custGeom>
            <a:ln w="7620">
              <a:solidFill>
                <a:srgbClr val="C6C6D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6010147" y="2889630"/>
            <a:ext cx="172085" cy="36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200" spc="-50" dirty="0">
                <a:solidFill>
                  <a:srgbClr val="3B3939"/>
                </a:solidFill>
                <a:latin typeface="Trebuchet MS"/>
                <a:cs typeface="Trebuchet MS"/>
              </a:rPr>
              <a:t>2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123938" y="2779903"/>
            <a:ext cx="4120515" cy="10934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3B3939"/>
                </a:solidFill>
                <a:latin typeface="Trebuchet MS"/>
                <a:cs typeface="Trebuchet MS"/>
              </a:rPr>
              <a:t>Active</a:t>
            </a:r>
            <a:r>
              <a:rPr sz="2400" spc="25" dirty="0">
                <a:solidFill>
                  <a:srgbClr val="3B3939"/>
                </a:solidFill>
                <a:latin typeface="Trebuchet MS"/>
                <a:cs typeface="Trebuchet MS"/>
              </a:rPr>
              <a:t> </a:t>
            </a:r>
            <a:r>
              <a:rPr sz="2400" dirty="0">
                <a:solidFill>
                  <a:srgbClr val="3B3939"/>
                </a:solidFill>
                <a:latin typeface="Trebuchet MS"/>
                <a:cs typeface="Trebuchet MS"/>
              </a:rPr>
              <a:t>Information</a:t>
            </a:r>
            <a:r>
              <a:rPr sz="2400" spc="30" dirty="0">
                <a:solidFill>
                  <a:srgbClr val="3B3939"/>
                </a:solidFill>
                <a:latin typeface="Trebuchet MS"/>
                <a:cs typeface="Trebuchet MS"/>
              </a:rPr>
              <a:t> </a:t>
            </a:r>
            <a:r>
              <a:rPr sz="2400" spc="-10" dirty="0">
                <a:solidFill>
                  <a:srgbClr val="3B3939"/>
                </a:solidFill>
                <a:latin typeface="Trebuchet MS"/>
                <a:cs typeface="Trebuchet MS"/>
              </a:rPr>
              <a:t>Gathering</a:t>
            </a:r>
            <a:endParaRPr sz="2400" dirty="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210"/>
              </a:spcBef>
            </a:pP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Interacting</a:t>
            </a:r>
            <a:r>
              <a:rPr sz="1600" spc="-3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with</a:t>
            </a:r>
            <a:r>
              <a:rPr sz="1600" spc="-5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the</a:t>
            </a:r>
            <a:r>
              <a:rPr sz="1600" spc="-5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20" dirty="0">
                <a:solidFill>
                  <a:srgbClr val="3B3939"/>
                </a:solidFill>
                <a:latin typeface="Roboto"/>
                <a:cs typeface="Roboto"/>
              </a:rPr>
              <a:t>target's</a:t>
            </a:r>
            <a:r>
              <a:rPr sz="1600" spc="-6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network</a:t>
            </a:r>
            <a:r>
              <a:rPr sz="1600" spc="-4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to</a:t>
            </a:r>
            <a:r>
              <a:rPr sz="1600" spc="-6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obtain</a:t>
            </a:r>
            <a:endParaRPr sz="1600" dirty="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information,</a:t>
            </a:r>
            <a:r>
              <a:rPr sz="1600" spc="-7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potentially</a:t>
            </a:r>
            <a:r>
              <a:rPr sz="1600" spc="-7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raising</a:t>
            </a:r>
            <a:r>
              <a:rPr sz="1600" spc="-8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alarms.</a:t>
            </a:r>
            <a:endParaRPr sz="1600" dirty="0">
              <a:latin typeface="Roboto"/>
              <a:cs typeface="Roboto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5247259" y="3747642"/>
            <a:ext cx="1065530" cy="433070"/>
            <a:chOff x="5247259" y="3747642"/>
            <a:chExt cx="1065530" cy="433070"/>
          </a:xfrm>
        </p:grpSpPr>
        <p:sp>
          <p:nvSpPr>
            <p:cNvPr id="16" name="object 16"/>
            <p:cNvSpPr/>
            <p:nvPr/>
          </p:nvSpPr>
          <p:spPr>
            <a:xfrm>
              <a:off x="5247259" y="3951350"/>
              <a:ext cx="661670" cy="25400"/>
            </a:xfrm>
            <a:custGeom>
              <a:avLst/>
              <a:gdLst/>
              <a:ahLst/>
              <a:cxnLst/>
              <a:rect l="l" t="t" r="r" b="b"/>
              <a:pathLst>
                <a:path w="661670" h="25400">
                  <a:moveTo>
                    <a:pt x="655827" y="0"/>
                  </a:moveTo>
                  <a:lnTo>
                    <a:pt x="5714" y="0"/>
                  </a:lnTo>
                  <a:lnTo>
                    <a:pt x="0" y="5715"/>
                  </a:lnTo>
                  <a:lnTo>
                    <a:pt x="0" y="12700"/>
                  </a:lnTo>
                  <a:lnTo>
                    <a:pt x="0" y="19812"/>
                  </a:lnTo>
                  <a:lnTo>
                    <a:pt x="5714" y="25400"/>
                  </a:lnTo>
                  <a:lnTo>
                    <a:pt x="655827" y="25400"/>
                  </a:lnTo>
                  <a:lnTo>
                    <a:pt x="661542" y="19812"/>
                  </a:lnTo>
                  <a:lnTo>
                    <a:pt x="661542" y="5715"/>
                  </a:lnTo>
                  <a:lnTo>
                    <a:pt x="655827" y="0"/>
                  </a:lnTo>
                  <a:close/>
                </a:path>
              </a:pathLst>
            </a:custGeom>
            <a:solidFill>
              <a:srgbClr val="C6C6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883402" y="3751452"/>
              <a:ext cx="425450" cy="425450"/>
            </a:xfrm>
            <a:custGeom>
              <a:avLst/>
              <a:gdLst/>
              <a:ahLst/>
              <a:cxnLst/>
              <a:rect l="l" t="t" r="r" b="b"/>
              <a:pathLst>
                <a:path w="425450" h="425450">
                  <a:moveTo>
                    <a:pt x="345821" y="0"/>
                  </a:moveTo>
                  <a:lnTo>
                    <a:pt x="79375" y="0"/>
                  </a:lnTo>
                  <a:lnTo>
                    <a:pt x="48488" y="6240"/>
                  </a:lnTo>
                  <a:lnTo>
                    <a:pt x="23256" y="23256"/>
                  </a:lnTo>
                  <a:lnTo>
                    <a:pt x="6240" y="48488"/>
                  </a:lnTo>
                  <a:lnTo>
                    <a:pt x="0" y="79375"/>
                  </a:lnTo>
                  <a:lnTo>
                    <a:pt x="0" y="345821"/>
                  </a:lnTo>
                  <a:lnTo>
                    <a:pt x="6240" y="376781"/>
                  </a:lnTo>
                  <a:lnTo>
                    <a:pt x="23256" y="402050"/>
                  </a:lnTo>
                  <a:lnTo>
                    <a:pt x="48488" y="419080"/>
                  </a:lnTo>
                  <a:lnTo>
                    <a:pt x="79375" y="425323"/>
                  </a:lnTo>
                  <a:lnTo>
                    <a:pt x="345821" y="425323"/>
                  </a:lnTo>
                  <a:lnTo>
                    <a:pt x="376707" y="419080"/>
                  </a:lnTo>
                  <a:lnTo>
                    <a:pt x="401939" y="402050"/>
                  </a:lnTo>
                  <a:lnTo>
                    <a:pt x="418955" y="376781"/>
                  </a:lnTo>
                  <a:lnTo>
                    <a:pt x="425196" y="345821"/>
                  </a:lnTo>
                  <a:lnTo>
                    <a:pt x="425196" y="79375"/>
                  </a:lnTo>
                  <a:lnTo>
                    <a:pt x="418955" y="48488"/>
                  </a:lnTo>
                  <a:lnTo>
                    <a:pt x="401939" y="23256"/>
                  </a:lnTo>
                  <a:lnTo>
                    <a:pt x="376707" y="6240"/>
                  </a:lnTo>
                  <a:lnTo>
                    <a:pt x="345821" y="0"/>
                  </a:lnTo>
                  <a:close/>
                </a:path>
              </a:pathLst>
            </a:custGeom>
            <a:solidFill>
              <a:srgbClr val="E0E0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5883402" y="3751452"/>
              <a:ext cx="425450" cy="425450"/>
            </a:xfrm>
            <a:custGeom>
              <a:avLst/>
              <a:gdLst/>
              <a:ahLst/>
              <a:cxnLst/>
              <a:rect l="l" t="t" r="r" b="b"/>
              <a:pathLst>
                <a:path w="425450" h="425450">
                  <a:moveTo>
                    <a:pt x="0" y="79375"/>
                  </a:moveTo>
                  <a:lnTo>
                    <a:pt x="6240" y="48488"/>
                  </a:lnTo>
                  <a:lnTo>
                    <a:pt x="23256" y="23256"/>
                  </a:lnTo>
                  <a:lnTo>
                    <a:pt x="48488" y="6240"/>
                  </a:lnTo>
                  <a:lnTo>
                    <a:pt x="79375" y="0"/>
                  </a:lnTo>
                  <a:lnTo>
                    <a:pt x="345821" y="0"/>
                  </a:lnTo>
                  <a:lnTo>
                    <a:pt x="376707" y="6240"/>
                  </a:lnTo>
                  <a:lnTo>
                    <a:pt x="401939" y="23256"/>
                  </a:lnTo>
                  <a:lnTo>
                    <a:pt x="418955" y="48488"/>
                  </a:lnTo>
                  <a:lnTo>
                    <a:pt x="425196" y="79375"/>
                  </a:lnTo>
                  <a:lnTo>
                    <a:pt x="425196" y="345821"/>
                  </a:lnTo>
                  <a:lnTo>
                    <a:pt x="418955" y="376781"/>
                  </a:lnTo>
                  <a:lnTo>
                    <a:pt x="401939" y="402050"/>
                  </a:lnTo>
                  <a:lnTo>
                    <a:pt x="376707" y="419080"/>
                  </a:lnTo>
                  <a:lnTo>
                    <a:pt x="345821" y="425323"/>
                  </a:lnTo>
                  <a:lnTo>
                    <a:pt x="79375" y="425323"/>
                  </a:lnTo>
                  <a:lnTo>
                    <a:pt x="48488" y="419080"/>
                  </a:lnTo>
                  <a:lnTo>
                    <a:pt x="23256" y="402050"/>
                  </a:lnTo>
                  <a:lnTo>
                    <a:pt x="6240" y="376781"/>
                  </a:lnTo>
                  <a:lnTo>
                    <a:pt x="0" y="345821"/>
                  </a:lnTo>
                  <a:lnTo>
                    <a:pt x="0" y="79375"/>
                  </a:lnTo>
                  <a:close/>
                </a:path>
              </a:pathLst>
            </a:custGeom>
            <a:ln w="7620">
              <a:solidFill>
                <a:srgbClr val="C6C6D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6008623" y="3740277"/>
            <a:ext cx="175260" cy="36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200" spc="-50" dirty="0">
                <a:solidFill>
                  <a:srgbClr val="3B3939"/>
                </a:solidFill>
                <a:latin typeface="Trebuchet MS"/>
                <a:cs typeface="Trebuchet MS"/>
              </a:rPr>
              <a:t>3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80084" y="3630548"/>
            <a:ext cx="4289425" cy="13989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100"/>
              </a:spcBef>
            </a:pPr>
            <a:r>
              <a:rPr sz="2400" spc="145" dirty="0">
                <a:solidFill>
                  <a:srgbClr val="3B3939"/>
                </a:solidFill>
                <a:latin typeface="Trebuchet MS"/>
                <a:cs typeface="Trebuchet MS"/>
              </a:rPr>
              <a:t>OSINT</a:t>
            </a:r>
            <a:endParaRPr sz="2400" dirty="0">
              <a:latin typeface="Trebuchet MS"/>
              <a:cs typeface="Trebuchet MS"/>
            </a:endParaRPr>
          </a:p>
          <a:p>
            <a:pPr marL="518159" marR="8890" indent="-506095" algn="r">
              <a:lnSpc>
                <a:spcPct val="125000"/>
              </a:lnSpc>
              <a:spcBef>
                <a:spcPts val="730"/>
              </a:spcBef>
            </a:pPr>
            <a:r>
              <a:rPr sz="1600" spc="-20" dirty="0">
                <a:solidFill>
                  <a:srgbClr val="3B3939"/>
                </a:solidFill>
                <a:latin typeface="Roboto"/>
                <a:cs typeface="Roboto"/>
              </a:rPr>
              <a:t>Utilizing</a:t>
            </a:r>
            <a:r>
              <a:rPr sz="1600" spc="-4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80" dirty="0">
                <a:solidFill>
                  <a:srgbClr val="3B3939"/>
                </a:solidFill>
                <a:latin typeface="Roboto"/>
                <a:cs typeface="Roboto"/>
              </a:rPr>
              <a:t>open-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source</a:t>
            </a:r>
            <a:r>
              <a:rPr sz="1600" spc="-6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intelligence</a:t>
            </a:r>
            <a:r>
              <a:rPr sz="1600" spc="-4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techniques</a:t>
            </a:r>
            <a:r>
              <a:rPr sz="1600" spc="-5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25" dirty="0">
                <a:solidFill>
                  <a:srgbClr val="3B3939"/>
                </a:solidFill>
                <a:latin typeface="Roboto"/>
                <a:cs typeface="Roboto"/>
              </a:rPr>
              <a:t>to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gather</a:t>
            </a:r>
            <a:r>
              <a:rPr sz="1600" spc="-2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information</a:t>
            </a:r>
            <a:r>
              <a:rPr sz="1600" spc="-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from</a:t>
            </a:r>
            <a:r>
              <a:rPr sz="1600" spc="-4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20" dirty="0">
                <a:solidFill>
                  <a:srgbClr val="3B3939"/>
                </a:solidFill>
                <a:latin typeface="Roboto"/>
                <a:cs typeface="Roboto"/>
              </a:rPr>
              <a:t>publicly</a:t>
            </a:r>
            <a:r>
              <a:rPr sz="1600" spc="-1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available</a:t>
            </a:r>
            <a:endParaRPr sz="1600" dirty="0">
              <a:latin typeface="Roboto"/>
              <a:cs typeface="Roboto"/>
            </a:endParaRPr>
          </a:p>
          <a:p>
            <a:pPr marR="7620" algn="r">
              <a:lnSpc>
                <a:spcPct val="100000"/>
              </a:lnSpc>
              <a:spcBef>
                <a:spcPts val="480"/>
              </a:spcBef>
            </a:pP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databases</a:t>
            </a:r>
            <a:r>
              <a:rPr sz="1600" spc="-7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and</a:t>
            </a:r>
            <a:r>
              <a:rPr sz="1600" spc="-7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platforms.</a:t>
            </a:r>
            <a:endParaRPr sz="1600" dirty="0">
              <a:latin typeface="Roboto"/>
              <a:cs typeface="Roboto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5879591" y="4689094"/>
            <a:ext cx="1065530" cy="433070"/>
            <a:chOff x="5879591" y="4689094"/>
            <a:chExt cx="1065530" cy="433070"/>
          </a:xfrm>
        </p:grpSpPr>
        <p:sp>
          <p:nvSpPr>
            <p:cNvPr id="22" name="object 22"/>
            <p:cNvSpPr/>
            <p:nvPr/>
          </p:nvSpPr>
          <p:spPr>
            <a:xfrm>
              <a:off x="6283197" y="4892929"/>
              <a:ext cx="661670" cy="25400"/>
            </a:xfrm>
            <a:custGeom>
              <a:avLst/>
              <a:gdLst/>
              <a:ahLst/>
              <a:cxnLst/>
              <a:rect l="l" t="t" r="r" b="b"/>
              <a:pathLst>
                <a:path w="661670" h="25400">
                  <a:moveTo>
                    <a:pt x="655827" y="0"/>
                  </a:moveTo>
                  <a:lnTo>
                    <a:pt x="5714" y="0"/>
                  </a:lnTo>
                  <a:lnTo>
                    <a:pt x="0" y="5588"/>
                  </a:lnTo>
                  <a:lnTo>
                    <a:pt x="0" y="12700"/>
                  </a:lnTo>
                  <a:lnTo>
                    <a:pt x="0" y="19685"/>
                  </a:lnTo>
                  <a:lnTo>
                    <a:pt x="5714" y="25400"/>
                  </a:lnTo>
                  <a:lnTo>
                    <a:pt x="655827" y="25400"/>
                  </a:lnTo>
                  <a:lnTo>
                    <a:pt x="661543" y="19685"/>
                  </a:lnTo>
                  <a:lnTo>
                    <a:pt x="661543" y="5588"/>
                  </a:lnTo>
                  <a:lnTo>
                    <a:pt x="655827" y="0"/>
                  </a:lnTo>
                  <a:close/>
                </a:path>
              </a:pathLst>
            </a:custGeom>
            <a:solidFill>
              <a:srgbClr val="C6C6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5883401" y="4692904"/>
              <a:ext cx="425450" cy="425450"/>
            </a:xfrm>
            <a:custGeom>
              <a:avLst/>
              <a:gdLst/>
              <a:ahLst/>
              <a:cxnLst/>
              <a:rect l="l" t="t" r="r" b="b"/>
              <a:pathLst>
                <a:path w="425450" h="425450">
                  <a:moveTo>
                    <a:pt x="345821" y="0"/>
                  </a:moveTo>
                  <a:lnTo>
                    <a:pt x="79375" y="0"/>
                  </a:lnTo>
                  <a:lnTo>
                    <a:pt x="48488" y="6240"/>
                  </a:lnTo>
                  <a:lnTo>
                    <a:pt x="23256" y="23256"/>
                  </a:lnTo>
                  <a:lnTo>
                    <a:pt x="6240" y="48488"/>
                  </a:lnTo>
                  <a:lnTo>
                    <a:pt x="0" y="79375"/>
                  </a:lnTo>
                  <a:lnTo>
                    <a:pt x="0" y="345948"/>
                  </a:lnTo>
                  <a:lnTo>
                    <a:pt x="6240" y="376834"/>
                  </a:lnTo>
                  <a:lnTo>
                    <a:pt x="23256" y="402066"/>
                  </a:lnTo>
                  <a:lnTo>
                    <a:pt x="48488" y="419082"/>
                  </a:lnTo>
                  <a:lnTo>
                    <a:pt x="79375" y="425323"/>
                  </a:lnTo>
                  <a:lnTo>
                    <a:pt x="345821" y="425323"/>
                  </a:lnTo>
                  <a:lnTo>
                    <a:pt x="376707" y="419082"/>
                  </a:lnTo>
                  <a:lnTo>
                    <a:pt x="401939" y="402066"/>
                  </a:lnTo>
                  <a:lnTo>
                    <a:pt x="418955" y="376834"/>
                  </a:lnTo>
                  <a:lnTo>
                    <a:pt x="425196" y="345948"/>
                  </a:lnTo>
                  <a:lnTo>
                    <a:pt x="425196" y="79375"/>
                  </a:lnTo>
                  <a:lnTo>
                    <a:pt x="418955" y="48488"/>
                  </a:lnTo>
                  <a:lnTo>
                    <a:pt x="401939" y="23256"/>
                  </a:lnTo>
                  <a:lnTo>
                    <a:pt x="376707" y="6240"/>
                  </a:lnTo>
                  <a:lnTo>
                    <a:pt x="345821" y="0"/>
                  </a:lnTo>
                  <a:close/>
                </a:path>
              </a:pathLst>
            </a:custGeom>
            <a:solidFill>
              <a:srgbClr val="E0E0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5883401" y="4692904"/>
              <a:ext cx="425450" cy="425450"/>
            </a:xfrm>
            <a:custGeom>
              <a:avLst/>
              <a:gdLst/>
              <a:ahLst/>
              <a:cxnLst/>
              <a:rect l="l" t="t" r="r" b="b"/>
              <a:pathLst>
                <a:path w="425450" h="425450">
                  <a:moveTo>
                    <a:pt x="0" y="79375"/>
                  </a:moveTo>
                  <a:lnTo>
                    <a:pt x="6240" y="48488"/>
                  </a:lnTo>
                  <a:lnTo>
                    <a:pt x="23256" y="23256"/>
                  </a:lnTo>
                  <a:lnTo>
                    <a:pt x="48488" y="6240"/>
                  </a:lnTo>
                  <a:lnTo>
                    <a:pt x="79375" y="0"/>
                  </a:lnTo>
                  <a:lnTo>
                    <a:pt x="345821" y="0"/>
                  </a:lnTo>
                  <a:lnTo>
                    <a:pt x="376707" y="6240"/>
                  </a:lnTo>
                  <a:lnTo>
                    <a:pt x="401939" y="23256"/>
                  </a:lnTo>
                  <a:lnTo>
                    <a:pt x="418955" y="48488"/>
                  </a:lnTo>
                  <a:lnTo>
                    <a:pt x="425196" y="79375"/>
                  </a:lnTo>
                  <a:lnTo>
                    <a:pt x="425196" y="345948"/>
                  </a:lnTo>
                  <a:lnTo>
                    <a:pt x="418955" y="376834"/>
                  </a:lnTo>
                  <a:lnTo>
                    <a:pt x="401939" y="402066"/>
                  </a:lnTo>
                  <a:lnTo>
                    <a:pt x="376707" y="419082"/>
                  </a:lnTo>
                  <a:lnTo>
                    <a:pt x="345821" y="425323"/>
                  </a:lnTo>
                  <a:lnTo>
                    <a:pt x="79375" y="425323"/>
                  </a:lnTo>
                  <a:lnTo>
                    <a:pt x="48488" y="419082"/>
                  </a:lnTo>
                  <a:lnTo>
                    <a:pt x="23256" y="402066"/>
                  </a:lnTo>
                  <a:lnTo>
                    <a:pt x="6240" y="376834"/>
                  </a:lnTo>
                  <a:lnTo>
                    <a:pt x="0" y="345948"/>
                  </a:lnTo>
                  <a:lnTo>
                    <a:pt x="0" y="79375"/>
                  </a:lnTo>
                  <a:close/>
                </a:path>
              </a:pathLst>
            </a:custGeom>
            <a:ln w="7620">
              <a:solidFill>
                <a:srgbClr val="C6C6D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6007100" y="4681550"/>
            <a:ext cx="179070" cy="3625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200" spc="-50" dirty="0">
                <a:solidFill>
                  <a:srgbClr val="3B3939"/>
                </a:solidFill>
                <a:latin typeface="Trebuchet MS"/>
                <a:cs typeface="Trebuchet MS"/>
              </a:rPr>
              <a:t>4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27" name="object 27"/>
          <p:cNvSpPr txBox="1">
            <a:spLocks noGrp="1"/>
          </p:cNvSpPr>
          <p:nvPr>
            <p:ph type="dt" sz="half" idx="6"/>
          </p:nvPr>
        </p:nvSpPr>
        <p:spPr>
          <a:xfrm>
            <a:off x="10881994" y="6351422"/>
            <a:ext cx="487679" cy="3334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640"/>
              </a:lnSpc>
            </a:pPr>
            <a:r>
              <a:rPr spc="-325" dirty="0"/>
              <a:t>202</a:t>
            </a:r>
            <a:r>
              <a:rPr lang="en-US" spc="-325" dirty="0"/>
              <a:t>4</a:t>
            </a:r>
            <a:endParaRPr spc="-325" dirty="0"/>
          </a:p>
        </p:txBody>
      </p:sp>
      <p:sp>
        <p:nvSpPr>
          <p:cNvPr id="26" name="object 26"/>
          <p:cNvSpPr txBox="1"/>
          <p:nvPr/>
        </p:nvSpPr>
        <p:spPr>
          <a:xfrm>
            <a:off x="7123938" y="4572380"/>
            <a:ext cx="3815715" cy="10934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60" dirty="0">
                <a:solidFill>
                  <a:srgbClr val="3B3939"/>
                </a:solidFill>
                <a:latin typeface="Trebuchet MS"/>
                <a:cs typeface="Trebuchet MS"/>
              </a:rPr>
              <a:t>Social</a:t>
            </a:r>
            <a:r>
              <a:rPr sz="2400" spc="-100" dirty="0">
                <a:solidFill>
                  <a:srgbClr val="3B3939"/>
                </a:solidFill>
                <a:latin typeface="Trebuchet MS"/>
                <a:cs typeface="Trebuchet MS"/>
              </a:rPr>
              <a:t> </a:t>
            </a:r>
            <a:r>
              <a:rPr sz="2400" spc="55" dirty="0">
                <a:solidFill>
                  <a:srgbClr val="3B3939"/>
                </a:solidFill>
                <a:latin typeface="Trebuchet MS"/>
                <a:cs typeface="Trebuchet MS"/>
              </a:rPr>
              <a:t>Engineering</a:t>
            </a:r>
            <a:endParaRPr sz="2400" dirty="0">
              <a:latin typeface="Trebuchet MS"/>
              <a:cs typeface="Trebuchet MS"/>
            </a:endParaRPr>
          </a:p>
          <a:p>
            <a:pPr marL="12700" marR="5080">
              <a:lnSpc>
                <a:spcPct val="125000"/>
              </a:lnSpc>
              <a:spcBef>
                <a:spcPts val="730"/>
              </a:spcBef>
            </a:pPr>
            <a:r>
              <a:rPr sz="1600" spc="-20" dirty="0">
                <a:solidFill>
                  <a:srgbClr val="3B3939"/>
                </a:solidFill>
                <a:latin typeface="Roboto"/>
                <a:cs typeface="Roboto"/>
              </a:rPr>
              <a:t>Manipulating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 people</a:t>
            </a:r>
            <a:r>
              <a:rPr sz="1600" spc="-4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to</a:t>
            </a:r>
            <a:r>
              <a:rPr sz="1600" spc="-5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obtain</a:t>
            </a:r>
            <a:r>
              <a:rPr sz="1600" spc="-4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information </a:t>
            </a:r>
            <a:r>
              <a:rPr sz="1600" spc="-20" dirty="0">
                <a:solidFill>
                  <a:srgbClr val="3B3939"/>
                </a:solidFill>
                <a:latin typeface="Roboto"/>
                <a:cs typeface="Roboto"/>
              </a:rPr>
              <a:t>through</a:t>
            </a:r>
            <a:r>
              <a:rPr sz="1600" spc="-4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social</a:t>
            </a:r>
            <a:r>
              <a:rPr sz="1600" spc="-6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interactions.</a:t>
            </a:r>
            <a:endParaRPr sz="1600" dirty="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3054" y="452704"/>
            <a:ext cx="6440170" cy="560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500" spc="130" dirty="0"/>
              <a:t>Tools</a:t>
            </a:r>
            <a:r>
              <a:rPr sz="3500" spc="-150" dirty="0"/>
              <a:t> </a:t>
            </a:r>
            <a:r>
              <a:rPr sz="3500" spc="-10" dirty="0"/>
              <a:t>for</a:t>
            </a:r>
            <a:r>
              <a:rPr sz="3500" spc="-155" dirty="0"/>
              <a:t> </a:t>
            </a:r>
            <a:r>
              <a:rPr sz="3500" dirty="0"/>
              <a:t>Information</a:t>
            </a:r>
            <a:r>
              <a:rPr sz="3500" spc="-165" dirty="0"/>
              <a:t> </a:t>
            </a:r>
            <a:r>
              <a:rPr sz="3500" spc="-10" dirty="0"/>
              <a:t>Gathering</a:t>
            </a:r>
            <a:endParaRPr sz="3500" dirty="0"/>
          </a:p>
        </p:txBody>
      </p:sp>
      <p:grpSp>
        <p:nvGrpSpPr>
          <p:cNvPr id="3" name="object 3"/>
          <p:cNvGrpSpPr/>
          <p:nvPr/>
        </p:nvGrpSpPr>
        <p:grpSpPr>
          <a:xfrm>
            <a:off x="621766" y="1403858"/>
            <a:ext cx="1375410" cy="1037590"/>
            <a:chOff x="621766" y="1403858"/>
            <a:chExt cx="1375410" cy="1037590"/>
          </a:xfrm>
        </p:grpSpPr>
        <p:sp>
          <p:nvSpPr>
            <p:cNvPr id="4" name="object 4"/>
            <p:cNvSpPr/>
            <p:nvPr/>
          </p:nvSpPr>
          <p:spPr>
            <a:xfrm>
              <a:off x="625576" y="1407668"/>
              <a:ext cx="1367790" cy="1029969"/>
            </a:xfrm>
            <a:custGeom>
              <a:avLst/>
              <a:gdLst/>
              <a:ahLst/>
              <a:cxnLst/>
              <a:rect l="l" t="t" r="r" b="b"/>
              <a:pathLst>
                <a:path w="1367789" h="1029969">
                  <a:moveTo>
                    <a:pt x="1292504" y="0"/>
                  </a:moveTo>
                  <a:lnTo>
                    <a:pt x="75069" y="0"/>
                  </a:lnTo>
                  <a:lnTo>
                    <a:pt x="45846" y="5887"/>
                  </a:lnTo>
                  <a:lnTo>
                    <a:pt x="21985" y="21955"/>
                  </a:lnTo>
                  <a:lnTo>
                    <a:pt x="5898" y="45809"/>
                  </a:lnTo>
                  <a:lnTo>
                    <a:pt x="0" y="75057"/>
                  </a:lnTo>
                  <a:lnTo>
                    <a:pt x="0" y="954913"/>
                  </a:lnTo>
                  <a:lnTo>
                    <a:pt x="5898" y="984107"/>
                  </a:lnTo>
                  <a:lnTo>
                    <a:pt x="21985" y="1007967"/>
                  </a:lnTo>
                  <a:lnTo>
                    <a:pt x="45846" y="1024064"/>
                  </a:lnTo>
                  <a:lnTo>
                    <a:pt x="75069" y="1029970"/>
                  </a:lnTo>
                  <a:lnTo>
                    <a:pt x="1292504" y="1029970"/>
                  </a:lnTo>
                  <a:lnTo>
                    <a:pt x="1321698" y="1024064"/>
                  </a:lnTo>
                  <a:lnTo>
                    <a:pt x="1345558" y="1007967"/>
                  </a:lnTo>
                  <a:lnTo>
                    <a:pt x="1361655" y="984107"/>
                  </a:lnTo>
                  <a:lnTo>
                    <a:pt x="1367561" y="954913"/>
                  </a:lnTo>
                  <a:lnTo>
                    <a:pt x="1367561" y="75057"/>
                  </a:lnTo>
                  <a:lnTo>
                    <a:pt x="1361655" y="45809"/>
                  </a:lnTo>
                  <a:lnTo>
                    <a:pt x="1345558" y="21955"/>
                  </a:lnTo>
                  <a:lnTo>
                    <a:pt x="1321698" y="5887"/>
                  </a:lnTo>
                  <a:lnTo>
                    <a:pt x="1292504" y="0"/>
                  </a:lnTo>
                  <a:close/>
                </a:path>
              </a:pathLst>
            </a:custGeom>
            <a:solidFill>
              <a:srgbClr val="E0E0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25576" y="1407668"/>
              <a:ext cx="1367790" cy="1029969"/>
            </a:xfrm>
            <a:custGeom>
              <a:avLst/>
              <a:gdLst/>
              <a:ahLst/>
              <a:cxnLst/>
              <a:rect l="l" t="t" r="r" b="b"/>
              <a:pathLst>
                <a:path w="1367789" h="1029969">
                  <a:moveTo>
                    <a:pt x="0" y="75057"/>
                  </a:moveTo>
                  <a:lnTo>
                    <a:pt x="5898" y="45809"/>
                  </a:lnTo>
                  <a:lnTo>
                    <a:pt x="21985" y="21955"/>
                  </a:lnTo>
                  <a:lnTo>
                    <a:pt x="45846" y="5887"/>
                  </a:lnTo>
                  <a:lnTo>
                    <a:pt x="75069" y="0"/>
                  </a:lnTo>
                  <a:lnTo>
                    <a:pt x="1292504" y="0"/>
                  </a:lnTo>
                  <a:lnTo>
                    <a:pt x="1321698" y="5887"/>
                  </a:lnTo>
                  <a:lnTo>
                    <a:pt x="1345558" y="21955"/>
                  </a:lnTo>
                  <a:lnTo>
                    <a:pt x="1361655" y="45809"/>
                  </a:lnTo>
                  <a:lnTo>
                    <a:pt x="1367561" y="75057"/>
                  </a:lnTo>
                  <a:lnTo>
                    <a:pt x="1367561" y="954913"/>
                  </a:lnTo>
                  <a:lnTo>
                    <a:pt x="1361655" y="984107"/>
                  </a:lnTo>
                  <a:lnTo>
                    <a:pt x="1345558" y="1007967"/>
                  </a:lnTo>
                  <a:lnTo>
                    <a:pt x="1321698" y="1024064"/>
                  </a:lnTo>
                  <a:lnTo>
                    <a:pt x="1292504" y="1029970"/>
                  </a:lnTo>
                  <a:lnTo>
                    <a:pt x="75069" y="1029970"/>
                  </a:lnTo>
                  <a:lnTo>
                    <a:pt x="45846" y="1024064"/>
                  </a:lnTo>
                  <a:lnTo>
                    <a:pt x="21985" y="1007967"/>
                  </a:lnTo>
                  <a:lnTo>
                    <a:pt x="5898" y="984107"/>
                  </a:lnTo>
                  <a:lnTo>
                    <a:pt x="0" y="954913"/>
                  </a:lnTo>
                  <a:lnTo>
                    <a:pt x="0" y="75057"/>
                  </a:lnTo>
                  <a:close/>
                </a:path>
              </a:pathLst>
            </a:custGeom>
            <a:ln w="7619">
              <a:solidFill>
                <a:srgbClr val="C6C6D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798372" y="1775841"/>
            <a:ext cx="120650" cy="292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50" spc="-120" dirty="0">
                <a:solidFill>
                  <a:srgbClr val="3B3939"/>
                </a:solidFill>
                <a:latin typeface="Trebuchet MS"/>
                <a:cs typeface="Trebuchet MS"/>
              </a:rPr>
              <a:t>1</a:t>
            </a:r>
            <a:endParaRPr sz="175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159254" y="1280933"/>
            <a:ext cx="7489825" cy="965200"/>
          </a:xfrm>
          <a:prstGeom prst="rect">
            <a:avLst/>
          </a:prstGeom>
        </p:spPr>
        <p:txBody>
          <a:bodyPr vert="horz" wrap="square" lIns="0" tIns="2108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60"/>
              </a:spcBef>
            </a:pPr>
            <a:r>
              <a:rPr sz="2400" spc="145" dirty="0">
                <a:solidFill>
                  <a:srgbClr val="3B3939"/>
                </a:solidFill>
                <a:latin typeface="Trebuchet MS"/>
                <a:cs typeface="Trebuchet MS"/>
              </a:rPr>
              <a:t>Nmap</a:t>
            </a:r>
            <a:endParaRPr sz="2400" dirty="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040"/>
              </a:spcBef>
            </a:pP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A</a:t>
            </a:r>
            <a:r>
              <a:rPr sz="1600" spc="-4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powerful</a:t>
            </a:r>
            <a:r>
              <a:rPr sz="1600" spc="-4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network</a:t>
            </a:r>
            <a:r>
              <a:rPr sz="1600" spc="-4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scanner</a:t>
            </a:r>
            <a:r>
              <a:rPr sz="1600" spc="-2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for</a:t>
            </a:r>
            <a:r>
              <a:rPr sz="1600" spc="-4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identifying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open</a:t>
            </a:r>
            <a:r>
              <a:rPr sz="1600" spc="-5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ports,</a:t>
            </a:r>
            <a:r>
              <a:rPr sz="1600" spc="-5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services,</a:t>
            </a:r>
            <a:r>
              <a:rPr sz="1600" spc="-5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and</a:t>
            </a:r>
            <a:r>
              <a:rPr sz="1600" spc="-3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vulnerabilities.</a:t>
            </a:r>
            <a:endParaRPr sz="1600" dirty="0">
              <a:latin typeface="Roboto"/>
              <a:cs typeface="Roboto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082419" y="2424938"/>
            <a:ext cx="9394825" cy="12700"/>
          </a:xfrm>
          <a:custGeom>
            <a:avLst/>
            <a:gdLst/>
            <a:ahLst/>
            <a:cxnLst/>
            <a:rect l="l" t="t" r="r" b="b"/>
            <a:pathLst>
              <a:path w="9394825" h="12700">
                <a:moveTo>
                  <a:pt x="9391904" y="0"/>
                </a:moveTo>
                <a:lnTo>
                  <a:pt x="2793" y="0"/>
                </a:lnTo>
                <a:lnTo>
                  <a:pt x="0" y="2794"/>
                </a:lnTo>
                <a:lnTo>
                  <a:pt x="0" y="6350"/>
                </a:lnTo>
                <a:lnTo>
                  <a:pt x="0" y="9778"/>
                </a:lnTo>
                <a:lnTo>
                  <a:pt x="2793" y="12700"/>
                </a:lnTo>
                <a:lnTo>
                  <a:pt x="9391904" y="12700"/>
                </a:lnTo>
                <a:lnTo>
                  <a:pt x="9394698" y="9778"/>
                </a:lnTo>
                <a:lnTo>
                  <a:pt x="9394698" y="2794"/>
                </a:lnTo>
                <a:lnTo>
                  <a:pt x="9391904" y="0"/>
                </a:lnTo>
                <a:close/>
              </a:path>
            </a:pathLst>
          </a:custGeom>
          <a:solidFill>
            <a:srgbClr val="C6C6D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" name="object 9"/>
          <p:cNvGrpSpPr/>
          <p:nvPr/>
        </p:nvGrpSpPr>
        <p:grpSpPr>
          <a:xfrm>
            <a:off x="621766" y="2523108"/>
            <a:ext cx="2743200" cy="1037590"/>
            <a:chOff x="621766" y="2523108"/>
            <a:chExt cx="2743200" cy="1037590"/>
          </a:xfrm>
        </p:grpSpPr>
        <p:sp>
          <p:nvSpPr>
            <p:cNvPr id="10" name="object 10"/>
            <p:cNvSpPr/>
            <p:nvPr/>
          </p:nvSpPr>
          <p:spPr>
            <a:xfrm>
              <a:off x="625576" y="2526918"/>
              <a:ext cx="2735580" cy="1029969"/>
            </a:xfrm>
            <a:custGeom>
              <a:avLst/>
              <a:gdLst/>
              <a:ahLst/>
              <a:cxnLst/>
              <a:rect l="l" t="t" r="r" b="b"/>
              <a:pathLst>
                <a:path w="2735579" h="1029970">
                  <a:moveTo>
                    <a:pt x="2660040" y="0"/>
                  </a:moveTo>
                  <a:lnTo>
                    <a:pt x="75069" y="0"/>
                  </a:lnTo>
                  <a:lnTo>
                    <a:pt x="45846" y="5905"/>
                  </a:lnTo>
                  <a:lnTo>
                    <a:pt x="21985" y="22002"/>
                  </a:lnTo>
                  <a:lnTo>
                    <a:pt x="5898" y="45862"/>
                  </a:lnTo>
                  <a:lnTo>
                    <a:pt x="0" y="75056"/>
                  </a:lnTo>
                  <a:lnTo>
                    <a:pt x="0" y="954913"/>
                  </a:lnTo>
                  <a:lnTo>
                    <a:pt x="5898" y="984107"/>
                  </a:lnTo>
                  <a:lnTo>
                    <a:pt x="21985" y="1007967"/>
                  </a:lnTo>
                  <a:lnTo>
                    <a:pt x="45846" y="1024064"/>
                  </a:lnTo>
                  <a:lnTo>
                    <a:pt x="75069" y="1029969"/>
                  </a:lnTo>
                  <a:lnTo>
                    <a:pt x="2660040" y="1029969"/>
                  </a:lnTo>
                  <a:lnTo>
                    <a:pt x="2689288" y="1024064"/>
                  </a:lnTo>
                  <a:lnTo>
                    <a:pt x="2713142" y="1007967"/>
                  </a:lnTo>
                  <a:lnTo>
                    <a:pt x="2729209" y="984107"/>
                  </a:lnTo>
                  <a:lnTo>
                    <a:pt x="2735097" y="954913"/>
                  </a:lnTo>
                  <a:lnTo>
                    <a:pt x="2735097" y="75056"/>
                  </a:lnTo>
                  <a:lnTo>
                    <a:pt x="2729209" y="45862"/>
                  </a:lnTo>
                  <a:lnTo>
                    <a:pt x="2713142" y="22002"/>
                  </a:lnTo>
                  <a:lnTo>
                    <a:pt x="2689288" y="5905"/>
                  </a:lnTo>
                  <a:lnTo>
                    <a:pt x="2660040" y="0"/>
                  </a:lnTo>
                  <a:close/>
                </a:path>
              </a:pathLst>
            </a:custGeom>
            <a:solidFill>
              <a:srgbClr val="E0E0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25576" y="2526918"/>
              <a:ext cx="2735580" cy="1029969"/>
            </a:xfrm>
            <a:custGeom>
              <a:avLst/>
              <a:gdLst/>
              <a:ahLst/>
              <a:cxnLst/>
              <a:rect l="l" t="t" r="r" b="b"/>
              <a:pathLst>
                <a:path w="2735579" h="1029970">
                  <a:moveTo>
                    <a:pt x="0" y="75056"/>
                  </a:moveTo>
                  <a:lnTo>
                    <a:pt x="5898" y="45862"/>
                  </a:lnTo>
                  <a:lnTo>
                    <a:pt x="21985" y="22002"/>
                  </a:lnTo>
                  <a:lnTo>
                    <a:pt x="45846" y="5905"/>
                  </a:lnTo>
                  <a:lnTo>
                    <a:pt x="75069" y="0"/>
                  </a:lnTo>
                  <a:lnTo>
                    <a:pt x="2660040" y="0"/>
                  </a:lnTo>
                  <a:lnTo>
                    <a:pt x="2689288" y="5905"/>
                  </a:lnTo>
                  <a:lnTo>
                    <a:pt x="2713142" y="22002"/>
                  </a:lnTo>
                  <a:lnTo>
                    <a:pt x="2729209" y="45862"/>
                  </a:lnTo>
                  <a:lnTo>
                    <a:pt x="2735097" y="75056"/>
                  </a:lnTo>
                  <a:lnTo>
                    <a:pt x="2735097" y="954913"/>
                  </a:lnTo>
                  <a:lnTo>
                    <a:pt x="2729209" y="984107"/>
                  </a:lnTo>
                  <a:lnTo>
                    <a:pt x="2713142" y="1007967"/>
                  </a:lnTo>
                  <a:lnTo>
                    <a:pt x="2689288" y="1024064"/>
                  </a:lnTo>
                  <a:lnTo>
                    <a:pt x="2660040" y="1029969"/>
                  </a:lnTo>
                  <a:lnTo>
                    <a:pt x="75069" y="1029969"/>
                  </a:lnTo>
                  <a:lnTo>
                    <a:pt x="45846" y="1024064"/>
                  </a:lnTo>
                  <a:lnTo>
                    <a:pt x="21985" y="1007967"/>
                  </a:lnTo>
                  <a:lnTo>
                    <a:pt x="5898" y="984107"/>
                  </a:lnTo>
                  <a:lnTo>
                    <a:pt x="0" y="954913"/>
                  </a:lnTo>
                  <a:lnTo>
                    <a:pt x="0" y="75056"/>
                  </a:lnTo>
                  <a:close/>
                </a:path>
              </a:pathLst>
            </a:custGeom>
            <a:ln w="7620">
              <a:solidFill>
                <a:srgbClr val="C6C6D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798372" y="2895345"/>
            <a:ext cx="141605" cy="292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50" spc="-50" dirty="0">
                <a:solidFill>
                  <a:srgbClr val="3B3939"/>
                </a:solidFill>
                <a:latin typeface="Trebuchet MS"/>
                <a:cs typeface="Trebuchet MS"/>
              </a:rPr>
              <a:t>2</a:t>
            </a:r>
            <a:endParaRPr sz="1750">
              <a:latin typeface="Trebuchet MS"/>
              <a:cs typeface="Trebuchet M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527297" y="2400756"/>
            <a:ext cx="8112125" cy="965200"/>
          </a:xfrm>
          <a:prstGeom prst="rect">
            <a:avLst/>
          </a:prstGeom>
        </p:spPr>
        <p:txBody>
          <a:bodyPr vert="horz" wrap="square" lIns="0" tIns="2108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60"/>
              </a:spcBef>
            </a:pPr>
            <a:r>
              <a:rPr sz="2400" spc="114" dirty="0">
                <a:solidFill>
                  <a:srgbClr val="3B3939"/>
                </a:solidFill>
                <a:latin typeface="Trebuchet MS"/>
                <a:cs typeface="Trebuchet MS"/>
              </a:rPr>
              <a:t>Shodan</a:t>
            </a:r>
            <a:endParaRPr sz="2400" dirty="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035"/>
              </a:spcBef>
            </a:pP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A</a:t>
            </a:r>
            <a:r>
              <a:rPr sz="1600" spc="-4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search</a:t>
            </a:r>
            <a:r>
              <a:rPr sz="1600" spc="-5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engine</a:t>
            </a:r>
            <a:r>
              <a:rPr sz="1600" spc="-3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for</a:t>
            </a:r>
            <a:r>
              <a:rPr sz="1600" spc="-4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connected</a:t>
            </a:r>
            <a:r>
              <a:rPr sz="1600" spc="-3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devices,</a:t>
            </a:r>
            <a:r>
              <a:rPr sz="1600" spc="-5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allowing</a:t>
            </a:r>
            <a:r>
              <a:rPr sz="1600" spc="-2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you</a:t>
            </a:r>
            <a:r>
              <a:rPr sz="1600" spc="-3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to</a:t>
            </a:r>
            <a:r>
              <a:rPr sz="1600" spc="-5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find</a:t>
            </a:r>
            <a:r>
              <a:rPr sz="1600" spc="-2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specific</a:t>
            </a:r>
            <a:r>
              <a:rPr sz="1600" spc="-4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devices</a:t>
            </a:r>
            <a:r>
              <a:rPr sz="1600" spc="-5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and</a:t>
            </a:r>
            <a:r>
              <a:rPr sz="1600" spc="-4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services.</a:t>
            </a:r>
            <a:endParaRPr sz="1600" dirty="0">
              <a:latin typeface="Roboto"/>
              <a:cs typeface="Roboto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450082" y="3544189"/>
            <a:ext cx="8027034" cy="12700"/>
          </a:xfrm>
          <a:custGeom>
            <a:avLst/>
            <a:gdLst/>
            <a:ahLst/>
            <a:cxnLst/>
            <a:rect l="l" t="t" r="r" b="b"/>
            <a:pathLst>
              <a:path w="8027034" h="12700">
                <a:moveTo>
                  <a:pt x="8024240" y="0"/>
                </a:moveTo>
                <a:lnTo>
                  <a:pt x="2793" y="0"/>
                </a:lnTo>
                <a:lnTo>
                  <a:pt x="0" y="2794"/>
                </a:lnTo>
                <a:lnTo>
                  <a:pt x="0" y="6350"/>
                </a:lnTo>
                <a:lnTo>
                  <a:pt x="0" y="9906"/>
                </a:lnTo>
                <a:lnTo>
                  <a:pt x="2793" y="12700"/>
                </a:lnTo>
                <a:lnTo>
                  <a:pt x="8024240" y="12700"/>
                </a:lnTo>
                <a:lnTo>
                  <a:pt x="8027034" y="9906"/>
                </a:lnTo>
                <a:lnTo>
                  <a:pt x="8027034" y="2794"/>
                </a:lnTo>
                <a:lnTo>
                  <a:pt x="8024240" y="0"/>
                </a:lnTo>
                <a:close/>
              </a:path>
            </a:pathLst>
          </a:custGeom>
          <a:solidFill>
            <a:srgbClr val="C6C6D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5" name="object 15"/>
          <p:cNvGrpSpPr/>
          <p:nvPr/>
        </p:nvGrpSpPr>
        <p:grpSpPr>
          <a:xfrm>
            <a:off x="621766" y="3642359"/>
            <a:ext cx="4110990" cy="1323975"/>
            <a:chOff x="621766" y="3642359"/>
            <a:chExt cx="4110990" cy="1323975"/>
          </a:xfrm>
        </p:grpSpPr>
        <p:sp>
          <p:nvSpPr>
            <p:cNvPr id="16" name="object 16"/>
            <p:cNvSpPr/>
            <p:nvPr/>
          </p:nvSpPr>
          <p:spPr>
            <a:xfrm>
              <a:off x="625576" y="3646169"/>
              <a:ext cx="4103370" cy="1316355"/>
            </a:xfrm>
            <a:custGeom>
              <a:avLst/>
              <a:gdLst/>
              <a:ahLst/>
              <a:cxnLst/>
              <a:rect l="l" t="t" r="r" b="b"/>
              <a:pathLst>
                <a:path w="4103370" h="1316354">
                  <a:moveTo>
                    <a:pt x="4027703" y="0"/>
                  </a:moveTo>
                  <a:lnTo>
                    <a:pt x="75082" y="0"/>
                  </a:lnTo>
                  <a:lnTo>
                    <a:pt x="45857" y="5905"/>
                  </a:lnTo>
                  <a:lnTo>
                    <a:pt x="21991" y="22002"/>
                  </a:lnTo>
                  <a:lnTo>
                    <a:pt x="5900" y="45862"/>
                  </a:lnTo>
                  <a:lnTo>
                    <a:pt x="0" y="75056"/>
                  </a:lnTo>
                  <a:lnTo>
                    <a:pt x="0" y="1240916"/>
                  </a:lnTo>
                  <a:lnTo>
                    <a:pt x="5900" y="1270184"/>
                  </a:lnTo>
                  <a:lnTo>
                    <a:pt x="21991" y="1294082"/>
                  </a:lnTo>
                  <a:lnTo>
                    <a:pt x="45857" y="1310193"/>
                  </a:lnTo>
                  <a:lnTo>
                    <a:pt x="75082" y="1316100"/>
                  </a:lnTo>
                  <a:lnTo>
                    <a:pt x="4027703" y="1316100"/>
                  </a:lnTo>
                  <a:lnTo>
                    <a:pt x="4056951" y="1310193"/>
                  </a:lnTo>
                  <a:lnTo>
                    <a:pt x="4080805" y="1294082"/>
                  </a:lnTo>
                  <a:lnTo>
                    <a:pt x="4096872" y="1270184"/>
                  </a:lnTo>
                  <a:lnTo>
                    <a:pt x="4102760" y="1240916"/>
                  </a:lnTo>
                  <a:lnTo>
                    <a:pt x="4102760" y="75056"/>
                  </a:lnTo>
                  <a:lnTo>
                    <a:pt x="4096872" y="45862"/>
                  </a:lnTo>
                  <a:lnTo>
                    <a:pt x="4080805" y="22002"/>
                  </a:lnTo>
                  <a:lnTo>
                    <a:pt x="4056951" y="5905"/>
                  </a:lnTo>
                  <a:lnTo>
                    <a:pt x="4027703" y="0"/>
                  </a:lnTo>
                  <a:close/>
                </a:path>
              </a:pathLst>
            </a:custGeom>
            <a:solidFill>
              <a:srgbClr val="E0E0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625576" y="3646169"/>
              <a:ext cx="4103370" cy="1316355"/>
            </a:xfrm>
            <a:custGeom>
              <a:avLst/>
              <a:gdLst/>
              <a:ahLst/>
              <a:cxnLst/>
              <a:rect l="l" t="t" r="r" b="b"/>
              <a:pathLst>
                <a:path w="4103370" h="1316354">
                  <a:moveTo>
                    <a:pt x="0" y="75056"/>
                  </a:moveTo>
                  <a:lnTo>
                    <a:pt x="5900" y="45862"/>
                  </a:lnTo>
                  <a:lnTo>
                    <a:pt x="21991" y="22002"/>
                  </a:lnTo>
                  <a:lnTo>
                    <a:pt x="45857" y="5905"/>
                  </a:lnTo>
                  <a:lnTo>
                    <a:pt x="75082" y="0"/>
                  </a:lnTo>
                  <a:lnTo>
                    <a:pt x="4027703" y="0"/>
                  </a:lnTo>
                  <a:lnTo>
                    <a:pt x="4056951" y="5905"/>
                  </a:lnTo>
                  <a:lnTo>
                    <a:pt x="4080805" y="22002"/>
                  </a:lnTo>
                  <a:lnTo>
                    <a:pt x="4096872" y="45862"/>
                  </a:lnTo>
                  <a:lnTo>
                    <a:pt x="4102760" y="75056"/>
                  </a:lnTo>
                  <a:lnTo>
                    <a:pt x="4102760" y="1240916"/>
                  </a:lnTo>
                  <a:lnTo>
                    <a:pt x="4096872" y="1270184"/>
                  </a:lnTo>
                  <a:lnTo>
                    <a:pt x="4080805" y="1294082"/>
                  </a:lnTo>
                  <a:lnTo>
                    <a:pt x="4056951" y="1310193"/>
                  </a:lnTo>
                  <a:lnTo>
                    <a:pt x="4027703" y="1316100"/>
                  </a:lnTo>
                  <a:lnTo>
                    <a:pt x="75082" y="1316100"/>
                  </a:lnTo>
                  <a:lnTo>
                    <a:pt x="45857" y="1310193"/>
                  </a:lnTo>
                  <a:lnTo>
                    <a:pt x="21991" y="1294082"/>
                  </a:lnTo>
                  <a:lnTo>
                    <a:pt x="5900" y="1270184"/>
                  </a:lnTo>
                  <a:lnTo>
                    <a:pt x="0" y="1240916"/>
                  </a:lnTo>
                  <a:lnTo>
                    <a:pt x="0" y="75056"/>
                  </a:lnTo>
                  <a:close/>
                </a:path>
              </a:pathLst>
            </a:custGeom>
            <a:ln w="7620">
              <a:solidFill>
                <a:srgbClr val="C6C6D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798068" y="4157853"/>
            <a:ext cx="144780" cy="292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50" spc="-50" dirty="0">
                <a:solidFill>
                  <a:srgbClr val="3B3939"/>
                </a:solidFill>
                <a:latin typeface="Trebuchet MS"/>
                <a:cs typeface="Trebuchet MS"/>
              </a:rPr>
              <a:t>3</a:t>
            </a:r>
            <a:endParaRPr sz="1750">
              <a:latin typeface="Trebuchet MS"/>
              <a:cs typeface="Trebuchet M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894834" y="3518895"/>
            <a:ext cx="6106160" cy="1257300"/>
          </a:xfrm>
          <a:prstGeom prst="rect">
            <a:avLst/>
          </a:prstGeom>
        </p:spPr>
        <p:txBody>
          <a:bodyPr vert="horz" wrap="square" lIns="0" tIns="2120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70"/>
              </a:spcBef>
            </a:pPr>
            <a:r>
              <a:rPr sz="2400" spc="85" dirty="0">
                <a:solidFill>
                  <a:srgbClr val="3B3939"/>
                </a:solidFill>
                <a:latin typeface="Trebuchet MS"/>
                <a:cs typeface="Trebuchet MS"/>
              </a:rPr>
              <a:t>Maltego</a:t>
            </a:r>
            <a:endParaRPr sz="2400" dirty="0">
              <a:latin typeface="Trebuchet MS"/>
              <a:cs typeface="Trebuchet MS"/>
            </a:endParaRPr>
          </a:p>
          <a:p>
            <a:pPr marL="12700" marR="5080">
              <a:lnSpc>
                <a:spcPct val="119400"/>
              </a:lnSpc>
              <a:spcBef>
                <a:spcPts val="665"/>
              </a:spcBef>
            </a:pP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A</a:t>
            </a:r>
            <a:r>
              <a:rPr sz="1600" spc="-6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data</a:t>
            </a:r>
            <a:r>
              <a:rPr sz="1600" spc="-6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20" dirty="0">
                <a:solidFill>
                  <a:srgbClr val="3B3939"/>
                </a:solidFill>
                <a:latin typeface="Roboto"/>
                <a:cs typeface="Roboto"/>
              </a:rPr>
              <a:t>visualization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tool</a:t>
            </a:r>
            <a:r>
              <a:rPr sz="1600" spc="-7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that</a:t>
            </a:r>
            <a:r>
              <a:rPr sz="1600" spc="-5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helps</a:t>
            </a:r>
            <a:r>
              <a:rPr sz="1600" spc="-6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you</a:t>
            </a:r>
            <a:r>
              <a:rPr sz="1600" spc="-5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analyze</a:t>
            </a:r>
            <a:r>
              <a:rPr sz="1600" spc="-3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and</a:t>
            </a:r>
            <a:r>
              <a:rPr sz="1600" spc="-4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link</a:t>
            </a:r>
            <a:r>
              <a:rPr sz="1600" spc="-6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information gathered</a:t>
            </a:r>
            <a:r>
              <a:rPr sz="1600" spc="-5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from</a:t>
            </a:r>
            <a:r>
              <a:rPr sz="1600" spc="-5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various</a:t>
            </a:r>
            <a:r>
              <a:rPr sz="1600" spc="-2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sources.</a:t>
            </a:r>
            <a:endParaRPr sz="1600" dirty="0">
              <a:latin typeface="Roboto"/>
              <a:cs typeface="Roboto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4817617" y="4949571"/>
            <a:ext cx="6659880" cy="12700"/>
          </a:xfrm>
          <a:custGeom>
            <a:avLst/>
            <a:gdLst/>
            <a:ahLst/>
            <a:cxnLst/>
            <a:rect l="l" t="t" r="r" b="b"/>
            <a:pathLst>
              <a:path w="6659880" h="12700">
                <a:moveTo>
                  <a:pt x="6656705" y="0"/>
                </a:moveTo>
                <a:lnTo>
                  <a:pt x="2921" y="0"/>
                </a:lnTo>
                <a:lnTo>
                  <a:pt x="0" y="2793"/>
                </a:lnTo>
                <a:lnTo>
                  <a:pt x="0" y="6349"/>
                </a:lnTo>
                <a:lnTo>
                  <a:pt x="0" y="9778"/>
                </a:lnTo>
                <a:lnTo>
                  <a:pt x="2921" y="12699"/>
                </a:lnTo>
                <a:lnTo>
                  <a:pt x="6656705" y="12699"/>
                </a:lnTo>
                <a:lnTo>
                  <a:pt x="6659499" y="9778"/>
                </a:lnTo>
                <a:lnTo>
                  <a:pt x="6659499" y="2793"/>
                </a:lnTo>
                <a:lnTo>
                  <a:pt x="6656705" y="0"/>
                </a:lnTo>
                <a:close/>
              </a:path>
            </a:pathLst>
          </a:custGeom>
          <a:solidFill>
            <a:srgbClr val="C6C6D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1" name="object 21"/>
          <p:cNvGrpSpPr/>
          <p:nvPr/>
        </p:nvGrpSpPr>
        <p:grpSpPr>
          <a:xfrm>
            <a:off x="621766" y="5047741"/>
            <a:ext cx="5478145" cy="1323975"/>
            <a:chOff x="621766" y="5047741"/>
            <a:chExt cx="5478145" cy="1323975"/>
          </a:xfrm>
        </p:grpSpPr>
        <p:sp>
          <p:nvSpPr>
            <p:cNvPr id="22" name="object 22"/>
            <p:cNvSpPr/>
            <p:nvPr/>
          </p:nvSpPr>
          <p:spPr>
            <a:xfrm>
              <a:off x="625576" y="5051551"/>
              <a:ext cx="5470525" cy="1316355"/>
            </a:xfrm>
            <a:custGeom>
              <a:avLst/>
              <a:gdLst/>
              <a:ahLst/>
              <a:cxnLst/>
              <a:rect l="l" t="t" r="r" b="b"/>
              <a:pathLst>
                <a:path w="5470525" h="1316354">
                  <a:moveTo>
                    <a:pt x="5395366" y="0"/>
                  </a:moveTo>
                  <a:lnTo>
                    <a:pt x="75082" y="0"/>
                  </a:lnTo>
                  <a:lnTo>
                    <a:pt x="45857" y="5887"/>
                  </a:lnTo>
                  <a:lnTo>
                    <a:pt x="21991" y="21955"/>
                  </a:lnTo>
                  <a:lnTo>
                    <a:pt x="5900" y="45809"/>
                  </a:lnTo>
                  <a:lnTo>
                    <a:pt x="0" y="75056"/>
                  </a:lnTo>
                  <a:lnTo>
                    <a:pt x="0" y="1240929"/>
                  </a:lnTo>
                  <a:lnTo>
                    <a:pt x="5900" y="1270154"/>
                  </a:lnTo>
                  <a:lnTo>
                    <a:pt x="21991" y="1294020"/>
                  </a:lnTo>
                  <a:lnTo>
                    <a:pt x="45857" y="1310111"/>
                  </a:lnTo>
                  <a:lnTo>
                    <a:pt x="75082" y="1316012"/>
                  </a:lnTo>
                  <a:lnTo>
                    <a:pt x="5395366" y="1316012"/>
                  </a:lnTo>
                  <a:lnTo>
                    <a:pt x="5424560" y="1310111"/>
                  </a:lnTo>
                  <a:lnTo>
                    <a:pt x="5448420" y="1294020"/>
                  </a:lnTo>
                  <a:lnTo>
                    <a:pt x="5464517" y="1270154"/>
                  </a:lnTo>
                  <a:lnTo>
                    <a:pt x="5470423" y="1240929"/>
                  </a:lnTo>
                  <a:lnTo>
                    <a:pt x="5470423" y="75056"/>
                  </a:lnTo>
                  <a:lnTo>
                    <a:pt x="5464517" y="45809"/>
                  </a:lnTo>
                  <a:lnTo>
                    <a:pt x="5448420" y="21955"/>
                  </a:lnTo>
                  <a:lnTo>
                    <a:pt x="5424560" y="5887"/>
                  </a:lnTo>
                  <a:lnTo>
                    <a:pt x="5395366" y="0"/>
                  </a:lnTo>
                  <a:close/>
                </a:path>
              </a:pathLst>
            </a:custGeom>
            <a:solidFill>
              <a:srgbClr val="E0E0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625576" y="5051551"/>
              <a:ext cx="5470525" cy="1316355"/>
            </a:xfrm>
            <a:custGeom>
              <a:avLst/>
              <a:gdLst/>
              <a:ahLst/>
              <a:cxnLst/>
              <a:rect l="l" t="t" r="r" b="b"/>
              <a:pathLst>
                <a:path w="5470525" h="1316354">
                  <a:moveTo>
                    <a:pt x="0" y="75056"/>
                  </a:moveTo>
                  <a:lnTo>
                    <a:pt x="5900" y="45809"/>
                  </a:lnTo>
                  <a:lnTo>
                    <a:pt x="21991" y="21955"/>
                  </a:lnTo>
                  <a:lnTo>
                    <a:pt x="45857" y="5887"/>
                  </a:lnTo>
                  <a:lnTo>
                    <a:pt x="75082" y="0"/>
                  </a:lnTo>
                  <a:lnTo>
                    <a:pt x="5395366" y="0"/>
                  </a:lnTo>
                  <a:lnTo>
                    <a:pt x="5424560" y="5887"/>
                  </a:lnTo>
                  <a:lnTo>
                    <a:pt x="5448420" y="21955"/>
                  </a:lnTo>
                  <a:lnTo>
                    <a:pt x="5464517" y="45809"/>
                  </a:lnTo>
                  <a:lnTo>
                    <a:pt x="5470423" y="75056"/>
                  </a:lnTo>
                  <a:lnTo>
                    <a:pt x="5470423" y="1240929"/>
                  </a:lnTo>
                  <a:lnTo>
                    <a:pt x="5464517" y="1270154"/>
                  </a:lnTo>
                  <a:lnTo>
                    <a:pt x="5448420" y="1294020"/>
                  </a:lnTo>
                  <a:lnTo>
                    <a:pt x="5424560" y="1310111"/>
                  </a:lnTo>
                  <a:lnTo>
                    <a:pt x="5395366" y="1316012"/>
                  </a:lnTo>
                  <a:lnTo>
                    <a:pt x="75082" y="1316012"/>
                  </a:lnTo>
                  <a:lnTo>
                    <a:pt x="45857" y="1310111"/>
                  </a:lnTo>
                  <a:lnTo>
                    <a:pt x="21991" y="1294020"/>
                  </a:lnTo>
                  <a:lnTo>
                    <a:pt x="5900" y="1270154"/>
                  </a:lnTo>
                  <a:lnTo>
                    <a:pt x="0" y="1240929"/>
                  </a:lnTo>
                  <a:lnTo>
                    <a:pt x="0" y="75056"/>
                  </a:lnTo>
                  <a:close/>
                </a:path>
              </a:pathLst>
            </a:custGeom>
            <a:ln w="7619">
              <a:solidFill>
                <a:srgbClr val="C6C6D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798677" y="5563311"/>
            <a:ext cx="147320" cy="292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50" spc="-50" dirty="0">
                <a:solidFill>
                  <a:srgbClr val="3B3939"/>
                </a:solidFill>
                <a:latin typeface="Trebuchet MS"/>
                <a:cs typeface="Trebuchet MS"/>
              </a:rPr>
              <a:t>4</a:t>
            </a:r>
            <a:endParaRPr sz="1750">
              <a:latin typeface="Trebuchet MS"/>
              <a:cs typeface="Trebuchet MS"/>
            </a:endParaRPr>
          </a:p>
        </p:txBody>
      </p:sp>
      <p:sp>
        <p:nvSpPr>
          <p:cNvPr id="26" name="object 26"/>
          <p:cNvSpPr txBox="1">
            <a:spLocks noGrp="1"/>
          </p:cNvSpPr>
          <p:nvPr>
            <p:ph type="dt" sz="half" idx="6"/>
          </p:nvPr>
        </p:nvSpPr>
        <p:spPr>
          <a:xfrm>
            <a:off x="10881994" y="6351422"/>
            <a:ext cx="487679" cy="3334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640"/>
              </a:lnSpc>
            </a:pPr>
            <a:r>
              <a:rPr spc="-325" dirty="0"/>
              <a:t>202</a:t>
            </a:r>
            <a:r>
              <a:rPr lang="en-US" spc="-325" dirty="0"/>
              <a:t>4</a:t>
            </a:r>
            <a:endParaRPr spc="-325" dirty="0"/>
          </a:p>
        </p:txBody>
      </p:sp>
      <p:sp>
        <p:nvSpPr>
          <p:cNvPr id="25" name="object 25"/>
          <p:cNvSpPr txBox="1"/>
          <p:nvPr/>
        </p:nvSpPr>
        <p:spPr>
          <a:xfrm>
            <a:off x="6262878" y="4925108"/>
            <a:ext cx="4458970" cy="1549400"/>
          </a:xfrm>
          <a:prstGeom prst="rect">
            <a:avLst/>
          </a:prstGeom>
        </p:spPr>
        <p:txBody>
          <a:bodyPr vert="horz" wrap="square" lIns="0" tIns="21145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64"/>
              </a:spcBef>
            </a:pPr>
            <a:r>
              <a:rPr sz="2400" spc="95" dirty="0">
                <a:solidFill>
                  <a:srgbClr val="3B3939"/>
                </a:solidFill>
                <a:latin typeface="Trebuchet MS"/>
                <a:cs typeface="Trebuchet MS"/>
              </a:rPr>
              <a:t>Burp</a:t>
            </a:r>
            <a:r>
              <a:rPr sz="2400" spc="-105" dirty="0">
                <a:solidFill>
                  <a:srgbClr val="3B3939"/>
                </a:solidFill>
                <a:latin typeface="Trebuchet MS"/>
                <a:cs typeface="Trebuchet MS"/>
              </a:rPr>
              <a:t> </a:t>
            </a:r>
            <a:r>
              <a:rPr sz="2400" spc="-10" dirty="0">
                <a:solidFill>
                  <a:srgbClr val="3B3939"/>
                </a:solidFill>
                <a:latin typeface="Trebuchet MS"/>
                <a:cs typeface="Trebuchet MS"/>
              </a:rPr>
              <a:t>Suite</a:t>
            </a:r>
            <a:endParaRPr sz="2400" dirty="0">
              <a:latin typeface="Trebuchet MS"/>
              <a:cs typeface="Trebuchet MS"/>
            </a:endParaRPr>
          </a:p>
          <a:p>
            <a:pPr marL="12700" marR="5080">
              <a:lnSpc>
                <a:spcPct val="119700"/>
              </a:lnSpc>
              <a:spcBef>
                <a:spcPts val="660"/>
              </a:spcBef>
            </a:pP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A</a:t>
            </a:r>
            <a:r>
              <a:rPr sz="1600" spc="-4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web</a:t>
            </a:r>
            <a:r>
              <a:rPr sz="1600" spc="-5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application</a:t>
            </a:r>
            <a:r>
              <a:rPr sz="1600" spc="-20" dirty="0">
                <a:solidFill>
                  <a:srgbClr val="3B3939"/>
                </a:solidFill>
                <a:latin typeface="Roboto"/>
                <a:cs typeface="Roboto"/>
              </a:rPr>
              <a:t> security</a:t>
            </a:r>
            <a:r>
              <a:rPr sz="1600" spc="-4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tool</a:t>
            </a:r>
            <a:r>
              <a:rPr sz="1600" spc="-5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with</a:t>
            </a:r>
            <a:r>
              <a:rPr sz="1600" spc="-5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features</a:t>
            </a:r>
            <a:r>
              <a:rPr sz="1600" spc="-25" dirty="0">
                <a:solidFill>
                  <a:srgbClr val="3B3939"/>
                </a:solidFill>
                <a:latin typeface="Roboto"/>
                <a:cs typeface="Roboto"/>
              </a:rPr>
              <a:t> for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information</a:t>
            </a:r>
            <a:r>
              <a:rPr sz="1600" spc="-6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gathering,</a:t>
            </a:r>
            <a:r>
              <a:rPr sz="1600" spc="-6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20" dirty="0">
                <a:solidFill>
                  <a:srgbClr val="3B3939"/>
                </a:solidFill>
                <a:latin typeface="Roboto"/>
                <a:cs typeface="Roboto"/>
              </a:rPr>
              <a:t>vulnerability</a:t>
            </a:r>
            <a:r>
              <a:rPr sz="1600" spc="-4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scanning,</a:t>
            </a:r>
            <a:r>
              <a:rPr sz="1600" spc="-5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25" dirty="0">
                <a:solidFill>
                  <a:srgbClr val="3B3939"/>
                </a:solidFill>
                <a:latin typeface="Roboto"/>
                <a:cs typeface="Roboto"/>
              </a:rPr>
              <a:t>and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exploitation.</a:t>
            </a:r>
            <a:endParaRPr sz="1600" dirty="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620000" y="0"/>
            <a:ext cx="4572000" cy="6858000"/>
            <a:chOff x="7620000" y="0"/>
            <a:chExt cx="4572000" cy="6858000"/>
          </a:xfrm>
        </p:grpSpPr>
        <p:pic>
          <p:nvPicPr>
            <p:cNvPr id="3" name="object 3">
              <a:hlinkClick r:id="rId3"/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731472" y="6495019"/>
              <a:ext cx="1371274" cy="28265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620000" y="0"/>
              <a:ext cx="4572000" cy="6858000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583488" y="432638"/>
            <a:ext cx="5381625" cy="1068070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 marR="5080">
              <a:lnSpc>
                <a:spcPts val="4200"/>
              </a:lnSpc>
              <a:spcBef>
                <a:spcPts val="5"/>
              </a:spcBef>
            </a:pPr>
            <a:r>
              <a:rPr sz="3300" spc="135" dirty="0">
                <a:solidFill>
                  <a:srgbClr val="1B1B27"/>
                </a:solidFill>
                <a:latin typeface="Trebuchet MS"/>
                <a:cs typeface="Trebuchet MS"/>
              </a:rPr>
              <a:t>Best</a:t>
            </a:r>
            <a:r>
              <a:rPr sz="3300" spc="-130" dirty="0">
                <a:solidFill>
                  <a:srgbClr val="1B1B27"/>
                </a:solidFill>
                <a:latin typeface="Trebuchet MS"/>
                <a:cs typeface="Trebuchet MS"/>
              </a:rPr>
              <a:t> </a:t>
            </a:r>
            <a:r>
              <a:rPr sz="3300" spc="65" dirty="0">
                <a:solidFill>
                  <a:srgbClr val="1B1B27"/>
                </a:solidFill>
                <a:latin typeface="Trebuchet MS"/>
                <a:cs typeface="Trebuchet MS"/>
              </a:rPr>
              <a:t>Practices</a:t>
            </a:r>
            <a:r>
              <a:rPr sz="3300" spc="-160" dirty="0">
                <a:solidFill>
                  <a:srgbClr val="1B1B27"/>
                </a:solidFill>
                <a:latin typeface="Trebuchet MS"/>
                <a:cs typeface="Trebuchet MS"/>
              </a:rPr>
              <a:t> </a:t>
            </a:r>
            <a:r>
              <a:rPr sz="3300" spc="140" dirty="0">
                <a:solidFill>
                  <a:srgbClr val="1B1B27"/>
                </a:solidFill>
                <a:latin typeface="Trebuchet MS"/>
                <a:cs typeface="Trebuchet MS"/>
              </a:rPr>
              <a:t>and</a:t>
            </a:r>
            <a:r>
              <a:rPr sz="3300" spc="-155" dirty="0">
                <a:solidFill>
                  <a:srgbClr val="1B1B27"/>
                </a:solidFill>
                <a:latin typeface="Trebuchet MS"/>
                <a:cs typeface="Trebuchet MS"/>
              </a:rPr>
              <a:t> </a:t>
            </a:r>
            <a:r>
              <a:rPr sz="3300" spc="70" dirty="0">
                <a:solidFill>
                  <a:srgbClr val="1B1B27"/>
                </a:solidFill>
                <a:latin typeface="Trebuchet MS"/>
                <a:cs typeface="Trebuchet MS"/>
              </a:rPr>
              <a:t>Ethics</a:t>
            </a:r>
            <a:r>
              <a:rPr sz="3300" spc="-165" dirty="0">
                <a:solidFill>
                  <a:srgbClr val="1B1B27"/>
                </a:solidFill>
                <a:latin typeface="Trebuchet MS"/>
                <a:cs typeface="Trebuchet MS"/>
              </a:rPr>
              <a:t> </a:t>
            </a:r>
            <a:r>
              <a:rPr sz="3300" spc="-25" dirty="0">
                <a:solidFill>
                  <a:srgbClr val="1B1B27"/>
                </a:solidFill>
                <a:latin typeface="Trebuchet MS"/>
                <a:cs typeface="Trebuchet MS"/>
              </a:rPr>
              <a:t>in </a:t>
            </a:r>
            <a:r>
              <a:rPr sz="3300" dirty="0">
                <a:solidFill>
                  <a:srgbClr val="1B1B27"/>
                </a:solidFill>
                <a:latin typeface="Trebuchet MS"/>
                <a:cs typeface="Trebuchet MS"/>
              </a:rPr>
              <a:t>Information</a:t>
            </a:r>
            <a:r>
              <a:rPr sz="3300" spc="175" dirty="0">
                <a:solidFill>
                  <a:srgbClr val="1B1B27"/>
                </a:solidFill>
                <a:latin typeface="Trebuchet MS"/>
                <a:cs typeface="Trebuchet MS"/>
              </a:rPr>
              <a:t> </a:t>
            </a:r>
            <a:r>
              <a:rPr sz="3300" spc="45" dirty="0">
                <a:solidFill>
                  <a:srgbClr val="1B1B27"/>
                </a:solidFill>
                <a:latin typeface="Trebuchet MS"/>
                <a:cs typeface="Trebuchet MS"/>
              </a:rPr>
              <a:t>Gathering</a:t>
            </a:r>
            <a:endParaRPr sz="3300" dirty="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005710" y="1719833"/>
            <a:ext cx="265430" cy="69850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4400" spc="-490" dirty="0">
                <a:solidFill>
                  <a:srgbClr val="3B3939"/>
                </a:solidFill>
              </a:rPr>
              <a:t>1</a:t>
            </a:r>
            <a:endParaRPr sz="4400"/>
          </a:p>
        </p:txBody>
      </p:sp>
      <p:sp>
        <p:nvSpPr>
          <p:cNvPr id="7" name="object 7"/>
          <p:cNvSpPr txBox="1"/>
          <p:nvPr/>
        </p:nvSpPr>
        <p:spPr>
          <a:xfrm>
            <a:off x="3939285" y="1466217"/>
            <a:ext cx="3081020" cy="2338070"/>
          </a:xfrm>
          <a:prstGeom prst="rect">
            <a:avLst/>
          </a:prstGeom>
        </p:spPr>
        <p:txBody>
          <a:bodyPr vert="horz" wrap="square" lIns="0" tIns="267970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2110"/>
              </a:spcBef>
            </a:pPr>
            <a:r>
              <a:rPr sz="4400" spc="-50" dirty="0">
                <a:solidFill>
                  <a:srgbClr val="3B3939"/>
                </a:solidFill>
                <a:latin typeface="Trebuchet MS"/>
                <a:cs typeface="Trebuchet MS"/>
              </a:rPr>
              <a:t>2</a:t>
            </a:r>
            <a:endParaRPr sz="4400" dirty="0">
              <a:latin typeface="Trebuchet MS"/>
              <a:cs typeface="Trebuchet MS"/>
            </a:endParaRPr>
          </a:p>
          <a:p>
            <a:pPr marL="4445" algn="ctr">
              <a:lnSpc>
                <a:spcPct val="100000"/>
              </a:lnSpc>
              <a:spcBef>
                <a:spcPts val="1095"/>
              </a:spcBef>
            </a:pPr>
            <a:r>
              <a:rPr sz="2400" spc="85" dirty="0">
                <a:solidFill>
                  <a:srgbClr val="3B3939"/>
                </a:solidFill>
                <a:latin typeface="Trebuchet MS"/>
                <a:cs typeface="Trebuchet MS"/>
              </a:rPr>
              <a:t>Respect</a:t>
            </a:r>
            <a:r>
              <a:rPr sz="2400" spc="-125" dirty="0">
                <a:solidFill>
                  <a:srgbClr val="3B3939"/>
                </a:solidFill>
                <a:latin typeface="Trebuchet MS"/>
                <a:cs typeface="Trebuchet MS"/>
              </a:rPr>
              <a:t> </a:t>
            </a:r>
            <a:r>
              <a:rPr sz="2400" spc="-10" dirty="0">
                <a:solidFill>
                  <a:srgbClr val="3B3939"/>
                </a:solidFill>
                <a:latin typeface="Trebuchet MS"/>
                <a:cs typeface="Trebuchet MS"/>
              </a:rPr>
              <a:t>Privacy</a:t>
            </a:r>
            <a:endParaRPr sz="2400" dirty="0">
              <a:latin typeface="Trebuchet MS"/>
              <a:cs typeface="Trebuchet MS"/>
            </a:endParaRPr>
          </a:p>
          <a:p>
            <a:pPr marL="12065" marR="5080" indent="635" algn="ctr">
              <a:lnSpc>
                <a:spcPct val="109400"/>
              </a:lnSpc>
              <a:spcBef>
                <a:spcPts val="640"/>
              </a:spcBef>
            </a:pP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Only</a:t>
            </a:r>
            <a:r>
              <a:rPr sz="1600" spc="-7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gather</a:t>
            </a:r>
            <a:r>
              <a:rPr sz="1600" spc="-7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information</a:t>
            </a:r>
            <a:r>
              <a:rPr sz="1600" spc="-5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that</a:t>
            </a:r>
            <a:r>
              <a:rPr sz="1600" spc="-6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25" dirty="0">
                <a:solidFill>
                  <a:srgbClr val="3B3939"/>
                </a:solidFill>
                <a:latin typeface="Roboto"/>
                <a:cs typeface="Roboto"/>
              </a:rPr>
              <a:t>is </a:t>
            </a:r>
            <a:r>
              <a:rPr sz="1600" spc="-20" dirty="0">
                <a:solidFill>
                  <a:srgbClr val="3B3939"/>
                </a:solidFill>
                <a:latin typeface="Roboto"/>
                <a:cs typeface="Roboto"/>
              </a:rPr>
              <a:t>publicly</a:t>
            </a:r>
            <a:r>
              <a:rPr sz="1600" spc="-4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available</a:t>
            </a:r>
            <a:r>
              <a:rPr sz="1600" spc="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or</a:t>
            </a:r>
            <a:r>
              <a:rPr sz="1600" spc="-5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necessary</a:t>
            </a:r>
            <a:r>
              <a:rPr sz="1600" spc="-3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25" dirty="0">
                <a:solidFill>
                  <a:srgbClr val="3B3939"/>
                </a:solidFill>
                <a:latin typeface="Roboto"/>
                <a:cs typeface="Roboto"/>
              </a:rPr>
              <a:t>for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your</a:t>
            </a:r>
            <a:r>
              <a:rPr sz="1600" spc="-5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legitimate</a:t>
            </a:r>
            <a:r>
              <a:rPr sz="1600" spc="-5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purposes.</a:t>
            </a:r>
            <a:endParaRPr sz="1600" dirty="0">
              <a:latin typeface="Roboto"/>
              <a:cs typeface="Roboto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00252" y="2372991"/>
            <a:ext cx="4723765" cy="3988435"/>
          </a:xfrm>
          <a:prstGeom prst="rect">
            <a:avLst/>
          </a:prstGeom>
        </p:spPr>
        <p:txBody>
          <a:bodyPr vert="horz" wrap="square" lIns="0" tIns="170815" rIns="0" bIns="0" rtlCol="0">
            <a:spAutoFit/>
          </a:bodyPr>
          <a:lstStyle/>
          <a:p>
            <a:pPr marR="1635125" algn="ctr">
              <a:lnSpc>
                <a:spcPct val="100000"/>
              </a:lnSpc>
              <a:spcBef>
                <a:spcPts val="1345"/>
              </a:spcBef>
            </a:pPr>
            <a:r>
              <a:rPr sz="2400" dirty="0">
                <a:solidFill>
                  <a:srgbClr val="3B3939"/>
                </a:solidFill>
                <a:latin typeface="Trebuchet MS"/>
                <a:cs typeface="Trebuchet MS"/>
              </a:rPr>
              <a:t>Obtain</a:t>
            </a:r>
            <a:r>
              <a:rPr sz="2400" spc="25" dirty="0">
                <a:solidFill>
                  <a:srgbClr val="3B3939"/>
                </a:solidFill>
                <a:latin typeface="Trebuchet MS"/>
                <a:cs typeface="Trebuchet MS"/>
              </a:rPr>
              <a:t> </a:t>
            </a:r>
            <a:r>
              <a:rPr sz="2400" spc="45" dirty="0">
                <a:solidFill>
                  <a:srgbClr val="3B3939"/>
                </a:solidFill>
                <a:latin typeface="Trebuchet MS"/>
                <a:cs typeface="Trebuchet MS"/>
              </a:rPr>
              <a:t>Permission</a:t>
            </a:r>
            <a:endParaRPr sz="2400" dirty="0">
              <a:latin typeface="Trebuchet MS"/>
              <a:cs typeface="Trebuchet MS"/>
            </a:endParaRPr>
          </a:p>
          <a:p>
            <a:pPr marL="12700" marR="1653539" indent="2540" algn="ctr">
              <a:lnSpc>
                <a:spcPct val="109400"/>
              </a:lnSpc>
              <a:spcBef>
                <a:spcPts val="640"/>
              </a:spcBef>
            </a:pP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Always</a:t>
            </a:r>
            <a:r>
              <a:rPr sz="1600" spc="-6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obtain</a:t>
            </a:r>
            <a:r>
              <a:rPr sz="1600" spc="-5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explicit</a:t>
            </a:r>
            <a:r>
              <a:rPr sz="1600" spc="-7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permission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from</a:t>
            </a:r>
            <a:r>
              <a:rPr sz="1600" spc="-3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the</a:t>
            </a:r>
            <a:r>
              <a:rPr sz="1600" spc="-3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target</a:t>
            </a:r>
            <a:r>
              <a:rPr sz="1600" spc="-4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before</a:t>
            </a:r>
            <a:r>
              <a:rPr sz="1600" spc="-3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20" dirty="0">
                <a:solidFill>
                  <a:srgbClr val="3B3939"/>
                </a:solidFill>
                <a:latin typeface="Roboto"/>
                <a:cs typeface="Roboto"/>
              </a:rPr>
              <a:t>conducting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any</a:t>
            </a:r>
            <a:r>
              <a:rPr sz="1600" spc="-6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information</a:t>
            </a:r>
            <a:r>
              <a:rPr sz="1600" spc="-5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gathering activities.</a:t>
            </a:r>
            <a:endParaRPr sz="1600" dirty="0">
              <a:latin typeface="Roboto"/>
              <a:cs typeface="Roboto"/>
            </a:endParaRPr>
          </a:p>
          <a:p>
            <a:pPr marL="1696085" algn="ctr">
              <a:lnSpc>
                <a:spcPct val="100000"/>
              </a:lnSpc>
              <a:spcBef>
                <a:spcPts val="1839"/>
              </a:spcBef>
            </a:pPr>
            <a:r>
              <a:rPr sz="4400" spc="-50" dirty="0">
                <a:solidFill>
                  <a:srgbClr val="3B3939"/>
                </a:solidFill>
                <a:latin typeface="Trebuchet MS"/>
                <a:cs typeface="Trebuchet MS"/>
              </a:rPr>
              <a:t>3</a:t>
            </a:r>
            <a:endParaRPr sz="4400" dirty="0">
              <a:latin typeface="Trebuchet MS"/>
              <a:cs typeface="Trebuchet MS"/>
            </a:endParaRPr>
          </a:p>
          <a:p>
            <a:pPr marL="1697989" algn="ctr">
              <a:lnSpc>
                <a:spcPct val="100000"/>
              </a:lnSpc>
              <a:spcBef>
                <a:spcPts val="1095"/>
              </a:spcBef>
            </a:pPr>
            <a:r>
              <a:rPr sz="2400" dirty="0">
                <a:solidFill>
                  <a:srgbClr val="3B3939"/>
                </a:solidFill>
                <a:latin typeface="Trebuchet MS"/>
                <a:cs typeface="Trebuchet MS"/>
              </a:rPr>
              <a:t>Minimize</a:t>
            </a:r>
            <a:r>
              <a:rPr sz="2400" spc="160" dirty="0">
                <a:solidFill>
                  <a:srgbClr val="3B3939"/>
                </a:solidFill>
                <a:latin typeface="Trebuchet MS"/>
                <a:cs typeface="Trebuchet MS"/>
              </a:rPr>
              <a:t> </a:t>
            </a:r>
            <a:r>
              <a:rPr sz="2400" spc="-10" dirty="0">
                <a:solidFill>
                  <a:srgbClr val="3B3939"/>
                </a:solidFill>
                <a:latin typeface="Trebuchet MS"/>
                <a:cs typeface="Trebuchet MS"/>
              </a:rPr>
              <a:t>Impact</a:t>
            </a:r>
            <a:endParaRPr sz="2400" dirty="0">
              <a:latin typeface="Trebuchet MS"/>
              <a:cs typeface="Trebuchet MS"/>
            </a:endParaRPr>
          </a:p>
          <a:p>
            <a:pPr marL="1709420" marR="5080" indent="-3810" algn="ctr">
              <a:lnSpc>
                <a:spcPct val="109400"/>
              </a:lnSpc>
              <a:spcBef>
                <a:spcPts val="645"/>
              </a:spcBef>
            </a:pP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Avoid</a:t>
            </a:r>
            <a:r>
              <a:rPr sz="1600" spc="-5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performing</a:t>
            </a:r>
            <a:r>
              <a:rPr sz="1600" spc="-6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actions</a:t>
            </a:r>
            <a:r>
              <a:rPr sz="1600" spc="-5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20" dirty="0">
                <a:solidFill>
                  <a:srgbClr val="3B3939"/>
                </a:solidFill>
                <a:latin typeface="Roboto"/>
                <a:cs typeface="Roboto"/>
              </a:rPr>
              <a:t>that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could</a:t>
            </a:r>
            <a:r>
              <a:rPr sz="1600" spc="-5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disrupt</a:t>
            </a:r>
            <a:r>
              <a:rPr sz="1600" spc="-5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or</a:t>
            </a:r>
            <a:r>
              <a:rPr sz="1600" spc="-6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harm</a:t>
            </a:r>
            <a:r>
              <a:rPr sz="1600" spc="-3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the</a:t>
            </a:r>
            <a:r>
              <a:rPr sz="1600" spc="-5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20" dirty="0">
                <a:solidFill>
                  <a:srgbClr val="3B3939"/>
                </a:solidFill>
                <a:latin typeface="Roboto"/>
                <a:cs typeface="Roboto"/>
              </a:rPr>
              <a:t>target's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systems</a:t>
            </a:r>
            <a:r>
              <a:rPr sz="1600" spc="-5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or</a:t>
            </a:r>
            <a:r>
              <a:rPr sz="1600" spc="-4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network.</a:t>
            </a:r>
            <a:endParaRPr sz="1600" dirty="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881994" y="6351422"/>
            <a:ext cx="487680" cy="3657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640"/>
              </a:lnSpc>
            </a:pPr>
            <a:r>
              <a:rPr sz="2400" spc="-325" dirty="0">
                <a:solidFill>
                  <a:srgbClr val="112C49"/>
                </a:solidFill>
                <a:latin typeface="Trebuchet MS"/>
                <a:cs typeface="Trebuchet MS"/>
              </a:rPr>
              <a:t>2022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0825353" y="6294686"/>
            <a:ext cx="755650" cy="523240"/>
          </a:xfrm>
          <a:custGeom>
            <a:avLst/>
            <a:gdLst/>
            <a:ahLst/>
            <a:cxnLst/>
            <a:rect l="l" t="t" r="r" b="b"/>
            <a:pathLst>
              <a:path w="755650" h="523240">
                <a:moveTo>
                  <a:pt x="755332" y="0"/>
                </a:moveTo>
                <a:lnTo>
                  <a:pt x="0" y="0"/>
                </a:lnTo>
                <a:lnTo>
                  <a:pt x="0" y="523214"/>
                </a:lnTo>
                <a:lnTo>
                  <a:pt x="755332" y="523214"/>
                </a:lnTo>
                <a:lnTo>
                  <a:pt x="75533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0918190" y="6334505"/>
            <a:ext cx="567055" cy="4267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075"/>
              </a:lnSpc>
            </a:pPr>
            <a:r>
              <a:rPr sz="2800" spc="-380" dirty="0">
                <a:solidFill>
                  <a:srgbClr val="112C49"/>
                </a:solidFill>
                <a:latin typeface="Trebuchet MS"/>
                <a:cs typeface="Trebuchet MS"/>
              </a:rPr>
              <a:t>2024</a:t>
            </a:r>
            <a:endParaRPr sz="2800">
              <a:latin typeface="Trebuchet MS"/>
              <a:cs typeface="Trebuchet MS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0" y="25"/>
            <a:ext cx="12192000" cy="6856730"/>
            <a:chOff x="0" y="25"/>
            <a:chExt cx="12192000" cy="6856730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25"/>
              <a:ext cx="12191999" cy="6856602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0052812" y="6471359"/>
              <a:ext cx="1336040" cy="277495"/>
            </a:xfrm>
            <a:custGeom>
              <a:avLst/>
              <a:gdLst/>
              <a:ahLst/>
              <a:cxnLst/>
              <a:rect l="l" t="t" r="r" b="b"/>
              <a:pathLst>
                <a:path w="1336040" h="277495">
                  <a:moveTo>
                    <a:pt x="1335658" y="0"/>
                  </a:moveTo>
                  <a:lnTo>
                    <a:pt x="0" y="0"/>
                  </a:lnTo>
                  <a:lnTo>
                    <a:pt x="0" y="276999"/>
                  </a:lnTo>
                  <a:lnTo>
                    <a:pt x="1335658" y="276999"/>
                  </a:lnTo>
                  <a:lnTo>
                    <a:pt x="1335658" y="0"/>
                  </a:lnTo>
                  <a:close/>
                </a:path>
              </a:pathLst>
            </a:custGeom>
            <a:solidFill>
              <a:srgbClr val="6E9F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9829801" y="6471360"/>
            <a:ext cx="1464436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Bahnschrift"/>
                <a:cs typeface="Bahnschrift"/>
              </a:rPr>
              <a:t>©</a:t>
            </a:r>
            <a:r>
              <a:rPr sz="1200" spc="70" dirty="0">
                <a:solidFill>
                  <a:srgbClr val="FFFFFF"/>
                </a:solidFill>
                <a:latin typeface="Bahnschrift"/>
                <a:cs typeface="Bahnschrift"/>
              </a:rPr>
              <a:t> </a:t>
            </a:r>
            <a:r>
              <a:rPr sz="1200" dirty="0">
                <a:solidFill>
                  <a:srgbClr val="FFFFFF"/>
                </a:solidFill>
                <a:latin typeface="Bahnschrift"/>
                <a:cs typeface="Bahnschrift"/>
              </a:rPr>
              <a:t>2024</a:t>
            </a:r>
            <a:r>
              <a:rPr sz="1200" spc="85" dirty="0">
                <a:solidFill>
                  <a:srgbClr val="FFFFFF"/>
                </a:solidFill>
                <a:latin typeface="Bahnschrift"/>
                <a:cs typeface="Bahnschrift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Bahnschrift"/>
                <a:cs typeface="Bahnschrift"/>
              </a:rPr>
              <a:t>INIXINDO</a:t>
            </a:r>
            <a:endParaRPr sz="1200" dirty="0">
              <a:latin typeface="Bahnschrift"/>
              <a:cs typeface="Bahnschrif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10844" y="3266397"/>
            <a:ext cx="6466840" cy="1692275"/>
          </a:xfrm>
          <a:prstGeom prst="rect">
            <a:avLst/>
          </a:prstGeom>
        </p:spPr>
        <p:txBody>
          <a:bodyPr vert="horz" wrap="square" lIns="0" tIns="2882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270"/>
              </a:spcBef>
              <a:tabLst>
                <a:tab pos="4017010" algn="l"/>
              </a:tabLst>
            </a:pPr>
            <a:r>
              <a:rPr sz="6000" spc="-10" dirty="0">
                <a:solidFill>
                  <a:srgbClr val="FFFFFF"/>
                </a:solidFill>
                <a:latin typeface="Calibri Light"/>
                <a:cs typeface="Calibri Light"/>
              </a:rPr>
              <a:t>Vulnerability</a:t>
            </a:r>
            <a:r>
              <a:rPr sz="6000" dirty="0">
                <a:solidFill>
                  <a:srgbClr val="FFFFFF"/>
                </a:solidFill>
                <a:latin typeface="Calibri Light"/>
                <a:cs typeface="Calibri Light"/>
              </a:rPr>
              <a:t>	</a:t>
            </a:r>
            <a:r>
              <a:rPr sz="6000" spc="-10" dirty="0">
                <a:solidFill>
                  <a:srgbClr val="FFFFFF"/>
                </a:solidFill>
                <a:latin typeface="Calibri Light"/>
                <a:cs typeface="Calibri Light"/>
              </a:rPr>
              <a:t>Analysis</a:t>
            </a:r>
            <a:endParaRPr sz="6000" dirty="0">
              <a:latin typeface="Calibri Light"/>
              <a:cs typeface="Calibri Light"/>
            </a:endParaRPr>
          </a:p>
          <a:p>
            <a:pPr marL="12700">
              <a:lnSpc>
                <a:spcPct val="100000"/>
              </a:lnSpc>
              <a:spcBef>
                <a:spcPts val="869"/>
              </a:spcBef>
            </a:pP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Chapter</a:t>
            </a:r>
            <a:r>
              <a:rPr sz="2400" spc="-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5.</a:t>
            </a:r>
            <a:endParaRPr sz="24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620000" y="-1"/>
            <a:ext cx="4572000" cy="6858000"/>
            <a:chOff x="7620000" y="-1"/>
            <a:chExt cx="4572000" cy="6858000"/>
          </a:xfrm>
        </p:grpSpPr>
        <p:pic>
          <p:nvPicPr>
            <p:cNvPr id="3" name="object 3">
              <a:hlinkClick r:id="rId3"/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731472" y="6495019"/>
              <a:ext cx="1371274" cy="28265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620000" y="-1"/>
              <a:ext cx="4572000" cy="6857999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 marR="5080">
              <a:lnSpc>
                <a:spcPts val="4600"/>
              </a:lnSpc>
              <a:spcBef>
                <a:spcPts val="40"/>
              </a:spcBef>
            </a:pPr>
            <a:r>
              <a:rPr dirty="0"/>
              <a:t>Vulnerability</a:t>
            </a:r>
            <a:r>
              <a:rPr spc="-55" dirty="0"/>
              <a:t> </a:t>
            </a:r>
            <a:r>
              <a:rPr spc="-10" dirty="0"/>
              <a:t>Analysis: </a:t>
            </a:r>
            <a:r>
              <a:rPr spc="140" dirty="0"/>
              <a:t>Uncovering</a:t>
            </a:r>
            <a:r>
              <a:rPr spc="-145" dirty="0"/>
              <a:t> </a:t>
            </a:r>
            <a:r>
              <a:rPr spc="75" dirty="0"/>
              <a:t>Cybersecurity </a:t>
            </a:r>
            <a:r>
              <a:rPr spc="215" dirty="0"/>
              <a:t>Weaknesses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49020" y="3960966"/>
            <a:ext cx="6315075" cy="9404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1200"/>
              </a:lnSpc>
              <a:spcBef>
                <a:spcPts val="95"/>
              </a:spcBef>
            </a:pPr>
            <a:r>
              <a:rPr sz="1800" dirty="0">
                <a:solidFill>
                  <a:srgbClr val="3B3939"/>
                </a:solidFill>
                <a:latin typeface="Roboto"/>
                <a:cs typeface="Roboto"/>
              </a:rPr>
              <a:t>This</a:t>
            </a:r>
            <a:r>
              <a:rPr sz="1800" spc="-7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800" spc="-20" dirty="0">
                <a:solidFill>
                  <a:srgbClr val="3B3939"/>
                </a:solidFill>
                <a:latin typeface="Roboto"/>
                <a:cs typeface="Roboto"/>
              </a:rPr>
              <a:t>presentation</a:t>
            </a:r>
            <a:r>
              <a:rPr sz="1800" spc="-7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800" dirty="0">
                <a:solidFill>
                  <a:srgbClr val="3B3939"/>
                </a:solidFill>
                <a:latin typeface="Roboto"/>
                <a:cs typeface="Roboto"/>
              </a:rPr>
              <a:t>will</a:t>
            </a:r>
            <a:r>
              <a:rPr sz="1800" spc="-6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800" dirty="0">
                <a:solidFill>
                  <a:srgbClr val="3B3939"/>
                </a:solidFill>
                <a:latin typeface="Roboto"/>
                <a:cs typeface="Roboto"/>
              </a:rPr>
              <a:t>guide</a:t>
            </a:r>
            <a:r>
              <a:rPr sz="1800" spc="-6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800" dirty="0">
                <a:solidFill>
                  <a:srgbClr val="3B3939"/>
                </a:solidFill>
                <a:latin typeface="Roboto"/>
                <a:cs typeface="Roboto"/>
              </a:rPr>
              <a:t>you</a:t>
            </a:r>
            <a:r>
              <a:rPr sz="1800" spc="-7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800" spc="-20" dirty="0">
                <a:solidFill>
                  <a:srgbClr val="3B3939"/>
                </a:solidFill>
                <a:latin typeface="Roboto"/>
                <a:cs typeface="Roboto"/>
              </a:rPr>
              <a:t>through</a:t>
            </a:r>
            <a:r>
              <a:rPr sz="1800" spc="-8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800" dirty="0">
                <a:solidFill>
                  <a:srgbClr val="3B3939"/>
                </a:solidFill>
                <a:latin typeface="Roboto"/>
                <a:cs typeface="Roboto"/>
              </a:rPr>
              <a:t>the</a:t>
            </a:r>
            <a:r>
              <a:rPr sz="1800" spc="-7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800" spc="-10" dirty="0">
                <a:solidFill>
                  <a:srgbClr val="3B3939"/>
                </a:solidFill>
                <a:latin typeface="Roboto"/>
                <a:cs typeface="Roboto"/>
              </a:rPr>
              <a:t>crucial</a:t>
            </a:r>
            <a:r>
              <a:rPr sz="1800" spc="-9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800" dirty="0">
                <a:solidFill>
                  <a:srgbClr val="3B3939"/>
                </a:solidFill>
                <a:latin typeface="Roboto"/>
                <a:cs typeface="Roboto"/>
              </a:rPr>
              <a:t>process</a:t>
            </a:r>
            <a:r>
              <a:rPr sz="1800" spc="-9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800" spc="-25" dirty="0">
                <a:solidFill>
                  <a:srgbClr val="3B3939"/>
                </a:solidFill>
                <a:latin typeface="Roboto"/>
                <a:cs typeface="Roboto"/>
              </a:rPr>
              <a:t>of vulnerability</a:t>
            </a:r>
            <a:r>
              <a:rPr sz="1800" spc="-6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800" spc="-20" dirty="0">
                <a:solidFill>
                  <a:srgbClr val="3B3939"/>
                </a:solidFill>
                <a:latin typeface="Roboto"/>
                <a:cs typeface="Roboto"/>
              </a:rPr>
              <a:t>analysis,</a:t>
            </a:r>
            <a:r>
              <a:rPr sz="1800" spc="-5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800" spc="-20" dirty="0">
                <a:solidFill>
                  <a:srgbClr val="3B3939"/>
                </a:solidFill>
                <a:latin typeface="Roboto"/>
                <a:cs typeface="Roboto"/>
              </a:rPr>
              <a:t>outlining</a:t>
            </a:r>
            <a:r>
              <a:rPr sz="1800" spc="-4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800" dirty="0">
                <a:solidFill>
                  <a:srgbClr val="3B3939"/>
                </a:solidFill>
                <a:latin typeface="Roboto"/>
                <a:cs typeface="Roboto"/>
              </a:rPr>
              <a:t>its</a:t>
            </a:r>
            <a:r>
              <a:rPr sz="1800" spc="-6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800" dirty="0">
                <a:solidFill>
                  <a:srgbClr val="3B3939"/>
                </a:solidFill>
                <a:latin typeface="Roboto"/>
                <a:cs typeface="Roboto"/>
              </a:rPr>
              <a:t>purpose,</a:t>
            </a:r>
            <a:r>
              <a:rPr sz="1800" spc="-7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800" spc="-10" dirty="0">
                <a:solidFill>
                  <a:srgbClr val="3B3939"/>
                </a:solidFill>
                <a:latin typeface="Roboto"/>
                <a:cs typeface="Roboto"/>
              </a:rPr>
              <a:t>methodology,</a:t>
            </a:r>
            <a:r>
              <a:rPr sz="1800" spc="-6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800" spc="-25" dirty="0">
                <a:solidFill>
                  <a:srgbClr val="3B3939"/>
                </a:solidFill>
                <a:latin typeface="Roboto"/>
                <a:cs typeface="Roboto"/>
              </a:rPr>
              <a:t>and </a:t>
            </a:r>
            <a:r>
              <a:rPr sz="1800" dirty="0">
                <a:solidFill>
                  <a:srgbClr val="3B3939"/>
                </a:solidFill>
                <a:latin typeface="Roboto"/>
                <a:cs typeface="Roboto"/>
              </a:rPr>
              <a:t>benefits</a:t>
            </a:r>
            <a:r>
              <a:rPr sz="1800" spc="-4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800" dirty="0">
                <a:solidFill>
                  <a:srgbClr val="3B3939"/>
                </a:solidFill>
                <a:latin typeface="Roboto"/>
                <a:cs typeface="Roboto"/>
              </a:rPr>
              <a:t>for</a:t>
            </a:r>
            <a:r>
              <a:rPr sz="1800" spc="-3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800" spc="-10" dirty="0">
                <a:solidFill>
                  <a:srgbClr val="3B3939"/>
                </a:solidFill>
                <a:latin typeface="Roboto"/>
                <a:cs typeface="Roboto"/>
              </a:rPr>
              <a:t>your</a:t>
            </a:r>
            <a:r>
              <a:rPr sz="1800" spc="-4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800" spc="-25" dirty="0">
                <a:solidFill>
                  <a:srgbClr val="3B3939"/>
                </a:solidFill>
                <a:latin typeface="Roboto"/>
                <a:cs typeface="Roboto"/>
              </a:rPr>
              <a:t>organization's</a:t>
            </a:r>
            <a:r>
              <a:rPr sz="1800" spc="-4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800" spc="-10" dirty="0">
                <a:solidFill>
                  <a:srgbClr val="3B3939"/>
                </a:solidFill>
                <a:latin typeface="Roboto"/>
                <a:cs typeface="Roboto"/>
              </a:rPr>
              <a:t>cybersecurity.</a:t>
            </a:r>
            <a:endParaRPr sz="1800" dirty="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49020" y="1625854"/>
            <a:ext cx="9443720" cy="1174750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2700" marR="5080">
              <a:lnSpc>
                <a:spcPts val="4600"/>
              </a:lnSpc>
              <a:spcBef>
                <a:spcPts val="45"/>
              </a:spcBef>
            </a:pPr>
            <a:r>
              <a:rPr spc="114" dirty="0"/>
              <a:t>Understanding</a:t>
            </a:r>
            <a:r>
              <a:rPr spc="-100" dirty="0"/>
              <a:t> </a:t>
            </a:r>
            <a:r>
              <a:rPr dirty="0"/>
              <a:t>the</a:t>
            </a:r>
            <a:r>
              <a:rPr spc="-130" dirty="0"/>
              <a:t> </a:t>
            </a:r>
            <a:r>
              <a:rPr spc="165" dirty="0"/>
              <a:t>Purpose</a:t>
            </a:r>
            <a:r>
              <a:rPr spc="-125" dirty="0"/>
              <a:t> </a:t>
            </a:r>
            <a:r>
              <a:rPr dirty="0"/>
              <a:t>of</a:t>
            </a:r>
            <a:r>
              <a:rPr spc="-130" dirty="0"/>
              <a:t> </a:t>
            </a:r>
            <a:r>
              <a:rPr spc="-10" dirty="0"/>
              <a:t>Vulnerability </a:t>
            </a:r>
            <a:r>
              <a:rPr spc="190" dirty="0"/>
              <a:t>Assessments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xfrm>
            <a:off x="10881994" y="6351422"/>
            <a:ext cx="487679" cy="3334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640"/>
              </a:lnSpc>
            </a:pPr>
            <a:r>
              <a:rPr spc="-325" dirty="0"/>
              <a:t>202</a:t>
            </a:r>
            <a:r>
              <a:rPr lang="en-US" spc="-325" dirty="0"/>
              <a:t>4</a:t>
            </a:r>
            <a:endParaRPr spc="-325" dirty="0"/>
          </a:p>
        </p:txBody>
      </p:sp>
      <p:sp>
        <p:nvSpPr>
          <p:cNvPr id="3" name="object 3"/>
          <p:cNvSpPr txBox="1"/>
          <p:nvPr/>
        </p:nvSpPr>
        <p:spPr>
          <a:xfrm>
            <a:off x="649020" y="3226434"/>
            <a:ext cx="3170555" cy="14744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rgbClr val="1B1B27"/>
                </a:solidFill>
                <a:latin typeface="Trebuchet MS"/>
                <a:cs typeface="Trebuchet MS"/>
              </a:rPr>
              <a:t>Identify</a:t>
            </a:r>
            <a:r>
              <a:rPr sz="2400" spc="-120" dirty="0">
                <a:solidFill>
                  <a:srgbClr val="1B1B27"/>
                </a:solidFill>
                <a:latin typeface="Trebuchet MS"/>
                <a:cs typeface="Trebuchet MS"/>
              </a:rPr>
              <a:t> </a:t>
            </a:r>
            <a:r>
              <a:rPr sz="2400" spc="125" dirty="0">
                <a:solidFill>
                  <a:srgbClr val="1B1B27"/>
                </a:solidFill>
                <a:latin typeface="Trebuchet MS"/>
                <a:cs typeface="Trebuchet MS"/>
              </a:rPr>
              <a:t>Weaknesses</a:t>
            </a:r>
            <a:endParaRPr sz="2400" dirty="0">
              <a:latin typeface="Trebuchet MS"/>
              <a:cs typeface="Trebuchet MS"/>
            </a:endParaRPr>
          </a:p>
          <a:p>
            <a:pPr marL="12700" marR="5080" algn="just">
              <a:lnSpc>
                <a:spcPct val="125099"/>
              </a:lnSpc>
              <a:spcBef>
                <a:spcPts val="1320"/>
              </a:spcBef>
            </a:pPr>
            <a:r>
              <a:rPr sz="1600" spc="-20" dirty="0">
                <a:solidFill>
                  <a:srgbClr val="3B3939"/>
                </a:solidFill>
                <a:latin typeface="Roboto"/>
                <a:cs typeface="Roboto"/>
              </a:rPr>
              <a:t>Vulnerability</a:t>
            </a:r>
            <a:r>
              <a:rPr sz="1600" spc="-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assessments</a:t>
            </a:r>
            <a:r>
              <a:rPr sz="1600" spc="-5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uncover </a:t>
            </a:r>
            <a:r>
              <a:rPr sz="1600" spc="-20" dirty="0">
                <a:solidFill>
                  <a:srgbClr val="3B3939"/>
                </a:solidFill>
                <a:latin typeface="Roboto"/>
                <a:cs typeface="Roboto"/>
              </a:rPr>
              <a:t>security</a:t>
            </a:r>
            <a:r>
              <a:rPr sz="1600" spc="-6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weaknesses</a:t>
            </a:r>
            <a:r>
              <a:rPr sz="1600" spc="-4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that</a:t>
            </a:r>
            <a:r>
              <a:rPr sz="1600" spc="-5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could</a:t>
            </a:r>
            <a:r>
              <a:rPr sz="1600" spc="-5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25" dirty="0">
                <a:solidFill>
                  <a:srgbClr val="3B3939"/>
                </a:solidFill>
                <a:latin typeface="Roboto"/>
                <a:cs typeface="Roboto"/>
              </a:rPr>
              <a:t>be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exploited</a:t>
            </a:r>
            <a:r>
              <a:rPr sz="1600" spc="-7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by</a:t>
            </a:r>
            <a:r>
              <a:rPr sz="1600" spc="-6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malicious</a:t>
            </a:r>
            <a:r>
              <a:rPr sz="1600" spc="-5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actors.</a:t>
            </a:r>
            <a:endParaRPr sz="1600" dirty="0">
              <a:latin typeface="Roboto"/>
              <a:cs typeface="Robot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431919" y="3226434"/>
            <a:ext cx="2722880" cy="17792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114" dirty="0">
                <a:solidFill>
                  <a:srgbClr val="1B1B27"/>
                </a:solidFill>
                <a:latin typeface="Trebuchet MS"/>
                <a:cs typeface="Trebuchet MS"/>
              </a:rPr>
              <a:t>Reduce</a:t>
            </a:r>
            <a:r>
              <a:rPr sz="2400" spc="-100" dirty="0">
                <a:solidFill>
                  <a:srgbClr val="1B1B27"/>
                </a:solidFill>
                <a:latin typeface="Trebuchet MS"/>
                <a:cs typeface="Trebuchet MS"/>
              </a:rPr>
              <a:t> </a:t>
            </a:r>
            <a:r>
              <a:rPr sz="2400" spc="35" dirty="0">
                <a:solidFill>
                  <a:srgbClr val="1B1B27"/>
                </a:solidFill>
                <a:latin typeface="Trebuchet MS"/>
                <a:cs typeface="Trebuchet MS"/>
              </a:rPr>
              <a:t>Risk</a:t>
            </a:r>
            <a:endParaRPr sz="2400" dirty="0">
              <a:latin typeface="Trebuchet MS"/>
              <a:cs typeface="Trebuchet MS"/>
            </a:endParaRPr>
          </a:p>
          <a:p>
            <a:pPr marL="12700" marR="5080">
              <a:lnSpc>
                <a:spcPct val="125099"/>
              </a:lnSpc>
              <a:spcBef>
                <a:spcPts val="1320"/>
              </a:spcBef>
            </a:pP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By</a:t>
            </a:r>
            <a:r>
              <a:rPr sz="1600" spc="-8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identifying</a:t>
            </a:r>
            <a:r>
              <a:rPr sz="1600" spc="-5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and</a:t>
            </a:r>
            <a:r>
              <a:rPr sz="1600" spc="-6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mitigating </a:t>
            </a:r>
            <a:r>
              <a:rPr sz="1600" spc="-20" dirty="0">
                <a:solidFill>
                  <a:srgbClr val="3B3939"/>
                </a:solidFill>
                <a:latin typeface="Roboto"/>
                <a:cs typeface="Roboto"/>
              </a:rPr>
              <a:t>vulnerabilities,</a:t>
            </a:r>
            <a:r>
              <a:rPr sz="1600" spc="-1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you</a:t>
            </a:r>
            <a:r>
              <a:rPr sz="1600" spc="-3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proactively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decrease</a:t>
            </a:r>
            <a:r>
              <a:rPr sz="1600" spc="-7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the</a:t>
            </a:r>
            <a:r>
              <a:rPr sz="1600" spc="-5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likelihood</a:t>
            </a:r>
            <a:r>
              <a:rPr sz="1600" spc="-4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25" dirty="0">
                <a:solidFill>
                  <a:srgbClr val="3B3939"/>
                </a:solidFill>
                <a:latin typeface="Roboto"/>
                <a:cs typeface="Roboto"/>
              </a:rPr>
              <a:t>of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successful</a:t>
            </a:r>
            <a:r>
              <a:rPr sz="1600" spc="-2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cyberattacks.</a:t>
            </a:r>
            <a:endParaRPr sz="1600" dirty="0">
              <a:latin typeface="Roboto"/>
              <a:cs typeface="Roboto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215121" y="3226434"/>
            <a:ext cx="3261360" cy="17792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65" dirty="0">
                <a:solidFill>
                  <a:srgbClr val="1B1B27"/>
                </a:solidFill>
                <a:latin typeface="Trebuchet MS"/>
                <a:cs typeface="Trebuchet MS"/>
              </a:rPr>
              <a:t>Compliance</a:t>
            </a:r>
            <a:endParaRPr sz="2400" dirty="0">
              <a:latin typeface="Trebuchet MS"/>
              <a:cs typeface="Trebuchet MS"/>
            </a:endParaRPr>
          </a:p>
          <a:p>
            <a:pPr marL="12700" marR="5080">
              <a:lnSpc>
                <a:spcPct val="125099"/>
              </a:lnSpc>
              <a:spcBef>
                <a:spcPts val="1320"/>
              </a:spcBef>
            </a:pP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Meeting</a:t>
            </a:r>
            <a:r>
              <a:rPr sz="1600" spc="-9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regulatory</a:t>
            </a:r>
            <a:r>
              <a:rPr sz="1600" spc="-9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requirements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and</a:t>
            </a:r>
            <a:r>
              <a:rPr sz="1600" spc="-6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25" dirty="0">
                <a:solidFill>
                  <a:srgbClr val="3B3939"/>
                </a:solidFill>
                <a:latin typeface="Roboto"/>
                <a:cs typeface="Roboto"/>
              </a:rPr>
              <a:t>industry</a:t>
            </a:r>
            <a:r>
              <a:rPr sz="1600" spc="-5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standards</a:t>
            </a:r>
            <a:r>
              <a:rPr sz="1600" spc="-6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20" dirty="0">
                <a:solidFill>
                  <a:srgbClr val="3B3939"/>
                </a:solidFill>
                <a:latin typeface="Roboto"/>
                <a:cs typeface="Roboto"/>
              </a:rPr>
              <a:t>often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requires</a:t>
            </a:r>
            <a:r>
              <a:rPr sz="1600" spc="-2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20" dirty="0">
                <a:solidFill>
                  <a:srgbClr val="3B3939"/>
                </a:solidFill>
                <a:latin typeface="Roboto"/>
                <a:cs typeface="Roboto"/>
              </a:rPr>
              <a:t>demonstrating</a:t>
            </a:r>
            <a:r>
              <a:rPr sz="1600" spc="-1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20" dirty="0">
                <a:solidFill>
                  <a:srgbClr val="3B3939"/>
                </a:solidFill>
                <a:latin typeface="Roboto"/>
                <a:cs typeface="Roboto"/>
              </a:rPr>
              <a:t>vulnerability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management</a:t>
            </a:r>
            <a:r>
              <a:rPr sz="1600" spc="-5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practices.</a:t>
            </a:r>
            <a:endParaRPr sz="1600" dirty="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94461" y="489330"/>
            <a:ext cx="7578725" cy="5397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3350" spc="130" dirty="0"/>
              <a:t>The</a:t>
            </a:r>
            <a:r>
              <a:rPr sz="3350" spc="-55" dirty="0"/>
              <a:t> </a:t>
            </a:r>
            <a:r>
              <a:rPr sz="3350" dirty="0"/>
              <a:t>Vulnerability</a:t>
            </a:r>
            <a:r>
              <a:rPr sz="3350" spc="-50" dirty="0"/>
              <a:t> </a:t>
            </a:r>
            <a:r>
              <a:rPr sz="3350" spc="195" dirty="0"/>
              <a:t>Assessment</a:t>
            </a:r>
            <a:r>
              <a:rPr sz="3350" spc="-90" dirty="0"/>
              <a:t> </a:t>
            </a:r>
            <a:r>
              <a:rPr sz="3350" spc="145" dirty="0"/>
              <a:t>Process</a:t>
            </a:r>
            <a:endParaRPr sz="3350" dirty="0"/>
          </a:p>
        </p:txBody>
      </p:sp>
      <p:grpSp>
        <p:nvGrpSpPr>
          <p:cNvPr id="3" name="object 3"/>
          <p:cNvGrpSpPr/>
          <p:nvPr/>
        </p:nvGrpSpPr>
        <p:grpSpPr>
          <a:xfrm>
            <a:off x="5312917" y="1408811"/>
            <a:ext cx="982344" cy="4929505"/>
            <a:chOff x="5312917" y="1408811"/>
            <a:chExt cx="982344" cy="4929505"/>
          </a:xfrm>
        </p:grpSpPr>
        <p:sp>
          <p:nvSpPr>
            <p:cNvPr id="4" name="object 4"/>
            <p:cNvSpPr/>
            <p:nvPr/>
          </p:nvSpPr>
          <p:spPr>
            <a:xfrm>
              <a:off x="5312918" y="1408810"/>
              <a:ext cx="793115" cy="4929505"/>
            </a:xfrm>
            <a:custGeom>
              <a:avLst/>
              <a:gdLst/>
              <a:ahLst/>
              <a:cxnLst/>
              <a:rect l="l" t="t" r="r" b="b"/>
              <a:pathLst>
                <a:path w="793114" h="4929505">
                  <a:moveTo>
                    <a:pt x="607060" y="384810"/>
                  </a:moveTo>
                  <a:lnTo>
                    <a:pt x="602742" y="380619"/>
                  </a:lnTo>
                  <a:lnTo>
                    <a:pt x="4318" y="380619"/>
                  </a:lnTo>
                  <a:lnTo>
                    <a:pt x="0" y="384810"/>
                  </a:lnTo>
                  <a:lnTo>
                    <a:pt x="0" y="390144"/>
                  </a:lnTo>
                  <a:lnTo>
                    <a:pt x="0" y="395351"/>
                  </a:lnTo>
                  <a:lnTo>
                    <a:pt x="4318" y="399669"/>
                  </a:lnTo>
                  <a:lnTo>
                    <a:pt x="602742" y="399669"/>
                  </a:lnTo>
                  <a:lnTo>
                    <a:pt x="607060" y="395351"/>
                  </a:lnTo>
                  <a:lnTo>
                    <a:pt x="607060" y="384810"/>
                  </a:lnTo>
                  <a:close/>
                </a:path>
                <a:path w="793114" h="4929505">
                  <a:moveTo>
                    <a:pt x="792607" y="4318"/>
                  </a:moveTo>
                  <a:lnTo>
                    <a:pt x="788289" y="0"/>
                  </a:lnTo>
                  <a:lnTo>
                    <a:pt x="777875" y="0"/>
                  </a:lnTo>
                  <a:lnTo>
                    <a:pt x="773557" y="4318"/>
                  </a:lnTo>
                  <a:lnTo>
                    <a:pt x="773557" y="9525"/>
                  </a:lnTo>
                  <a:lnTo>
                    <a:pt x="773557" y="4924920"/>
                  </a:lnTo>
                  <a:lnTo>
                    <a:pt x="777875" y="4929187"/>
                  </a:lnTo>
                  <a:lnTo>
                    <a:pt x="788289" y="4929187"/>
                  </a:lnTo>
                  <a:lnTo>
                    <a:pt x="792607" y="4924920"/>
                  </a:lnTo>
                  <a:lnTo>
                    <a:pt x="792607" y="4318"/>
                  </a:lnTo>
                  <a:close/>
                </a:path>
              </a:pathLst>
            </a:custGeom>
            <a:solidFill>
              <a:srgbClr val="C6C6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900927" y="1603882"/>
              <a:ext cx="390525" cy="390525"/>
            </a:xfrm>
            <a:custGeom>
              <a:avLst/>
              <a:gdLst/>
              <a:ahLst/>
              <a:cxnLst/>
              <a:rect l="l" t="t" r="r" b="b"/>
              <a:pathLst>
                <a:path w="390525" h="390525">
                  <a:moveTo>
                    <a:pt x="317373" y="0"/>
                  </a:moveTo>
                  <a:lnTo>
                    <a:pt x="72771" y="0"/>
                  </a:lnTo>
                  <a:lnTo>
                    <a:pt x="44416" y="5728"/>
                  </a:lnTo>
                  <a:lnTo>
                    <a:pt x="21288" y="21351"/>
                  </a:lnTo>
                  <a:lnTo>
                    <a:pt x="5709" y="44523"/>
                  </a:lnTo>
                  <a:lnTo>
                    <a:pt x="0" y="72897"/>
                  </a:lnTo>
                  <a:lnTo>
                    <a:pt x="0" y="317372"/>
                  </a:lnTo>
                  <a:lnTo>
                    <a:pt x="5709" y="345747"/>
                  </a:lnTo>
                  <a:lnTo>
                    <a:pt x="21288" y="368919"/>
                  </a:lnTo>
                  <a:lnTo>
                    <a:pt x="44416" y="384542"/>
                  </a:lnTo>
                  <a:lnTo>
                    <a:pt x="72771" y="390270"/>
                  </a:lnTo>
                  <a:lnTo>
                    <a:pt x="317373" y="390270"/>
                  </a:lnTo>
                  <a:lnTo>
                    <a:pt x="345727" y="384542"/>
                  </a:lnTo>
                  <a:lnTo>
                    <a:pt x="368855" y="368919"/>
                  </a:lnTo>
                  <a:lnTo>
                    <a:pt x="384434" y="345747"/>
                  </a:lnTo>
                  <a:lnTo>
                    <a:pt x="390144" y="317372"/>
                  </a:lnTo>
                  <a:lnTo>
                    <a:pt x="390144" y="72897"/>
                  </a:lnTo>
                  <a:lnTo>
                    <a:pt x="384434" y="44523"/>
                  </a:lnTo>
                  <a:lnTo>
                    <a:pt x="368855" y="21351"/>
                  </a:lnTo>
                  <a:lnTo>
                    <a:pt x="345727" y="5728"/>
                  </a:lnTo>
                  <a:lnTo>
                    <a:pt x="317373" y="0"/>
                  </a:lnTo>
                  <a:close/>
                </a:path>
              </a:pathLst>
            </a:custGeom>
            <a:solidFill>
              <a:srgbClr val="E0E0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900927" y="1603882"/>
              <a:ext cx="390525" cy="390525"/>
            </a:xfrm>
            <a:custGeom>
              <a:avLst/>
              <a:gdLst/>
              <a:ahLst/>
              <a:cxnLst/>
              <a:rect l="l" t="t" r="r" b="b"/>
              <a:pathLst>
                <a:path w="390525" h="390525">
                  <a:moveTo>
                    <a:pt x="0" y="72897"/>
                  </a:moveTo>
                  <a:lnTo>
                    <a:pt x="5709" y="44523"/>
                  </a:lnTo>
                  <a:lnTo>
                    <a:pt x="21288" y="21351"/>
                  </a:lnTo>
                  <a:lnTo>
                    <a:pt x="44416" y="5728"/>
                  </a:lnTo>
                  <a:lnTo>
                    <a:pt x="72771" y="0"/>
                  </a:lnTo>
                  <a:lnTo>
                    <a:pt x="317373" y="0"/>
                  </a:lnTo>
                  <a:lnTo>
                    <a:pt x="345727" y="5728"/>
                  </a:lnTo>
                  <a:lnTo>
                    <a:pt x="368855" y="21351"/>
                  </a:lnTo>
                  <a:lnTo>
                    <a:pt x="384434" y="44523"/>
                  </a:lnTo>
                  <a:lnTo>
                    <a:pt x="390144" y="72897"/>
                  </a:lnTo>
                  <a:lnTo>
                    <a:pt x="390144" y="317372"/>
                  </a:lnTo>
                  <a:lnTo>
                    <a:pt x="384434" y="345747"/>
                  </a:lnTo>
                  <a:lnTo>
                    <a:pt x="368855" y="368919"/>
                  </a:lnTo>
                  <a:lnTo>
                    <a:pt x="345727" y="384542"/>
                  </a:lnTo>
                  <a:lnTo>
                    <a:pt x="317373" y="390270"/>
                  </a:lnTo>
                  <a:lnTo>
                    <a:pt x="72771" y="390270"/>
                  </a:lnTo>
                  <a:lnTo>
                    <a:pt x="44416" y="384542"/>
                  </a:lnTo>
                  <a:lnTo>
                    <a:pt x="21288" y="368919"/>
                  </a:lnTo>
                  <a:lnTo>
                    <a:pt x="5709" y="345747"/>
                  </a:lnTo>
                  <a:lnTo>
                    <a:pt x="0" y="317372"/>
                  </a:lnTo>
                  <a:lnTo>
                    <a:pt x="0" y="72897"/>
                  </a:lnTo>
                  <a:close/>
                </a:path>
              </a:pathLst>
            </a:custGeom>
            <a:ln w="7620">
              <a:solidFill>
                <a:srgbClr val="C6C6D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6028435" y="1587449"/>
            <a:ext cx="136525" cy="3371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50" spc="-150" dirty="0">
                <a:solidFill>
                  <a:srgbClr val="3B3939"/>
                </a:solidFill>
                <a:latin typeface="Trebuchet MS"/>
                <a:cs typeface="Trebuchet MS"/>
              </a:rPr>
              <a:t>1</a:t>
            </a:r>
            <a:endParaRPr sz="205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11809" y="1280970"/>
            <a:ext cx="4441190" cy="1219200"/>
          </a:xfrm>
          <a:prstGeom prst="rect">
            <a:avLst/>
          </a:prstGeom>
        </p:spPr>
        <p:txBody>
          <a:bodyPr vert="horz" wrap="square" lIns="0" tIns="196215" rIns="0" bIns="0" rtlCol="0">
            <a:spAutoFit/>
          </a:bodyPr>
          <a:lstStyle/>
          <a:p>
            <a:pPr marL="1687830">
              <a:lnSpc>
                <a:spcPct val="100000"/>
              </a:lnSpc>
              <a:spcBef>
                <a:spcPts val="1545"/>
              </a:spcBef>
            </a:pPr>
            <a:r>
              <a:rPr sz="2400" spc="55" dirty="0">
                <a:solidFill>
                  <a:srgbClr val="3B3939"/>
                </a:solidFill>
                <a:latin typeface="Trebuchet MS"/>
                <a:cs typeface="Trebuchet MS"/>
              </a:rPr>
              <a:t>Planning</a:t>
            </a:r>
            <a:r>
              <a:rPr sz="2400" spc="-95" dirty="0">
                <a:solidFill>
                  <a:srgbClr val="3B3939"/>
                </a:solidFill>
                <a:latin typeface="Trebuchet MS"/>
                <a:cs typeface="Trebuchet MS"/>
              </a:rPr>
              <a:t> </a:t>
            </a:r>
            <a:r>
              <a:rPr sz="2400" spc="-110" dirty="0">
                <a:solidFill>
                  <a:srgbClr val="3B3939"/>
                </a:solidFill>
                <a:latin typeface="Trebuchet MS"/>
                <a:cs typeface="Trebuchet MS"/>
              </a:rPr>
              <a:t>&amp;</a:t>
            </a:r>
            <a:r>
              <a:rPr sz="2400" spc="-95" dirty="0">
                <a:solidFill>
                  <a:srgbClr val="3B3939"/>
                </a:solidFill>
                <a:latin typeface="Trebuchet MS"/>
                <a:cs typeface="Trebuchet MS"/>
              </a:rPr>
              <a:t> </a:t>
            </a:r>
            <a:r>
              <a:rPr sz="2400" spc="114" dirty="0">
                <a:solidFill>
                  <a:srgbClr val="3B3939"/>
                </a:solidFill>
                <a:latin typeface="Trebuchet MS"/>
                <a:cs typeface="Trebuchet MS"/>
              </a:rPr>
              <a:t>Scoping</a:t>
            </a:r>
            <a:endParaRPr sz="2400" dirty="0">
              <a:latin typeface="Trebuchet MS"/>
              <a:cs typeface="Trebuchet MS"/>
            </a:endParaRPr>
          </a:p>
          <a:p>
            <a:pPr marL="1035050" marR="6985" indent="-1022985">
              <a:lnSpc>
                <a:spcPct val="114399"/>
              </a:lnSpc>
              <a:spcBef>
                <a:spcPts val="680"/>
              </a:spcBef>
            </a:pP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Define</a:t>
            </a:r>
            <a:r>
              <a:rPr sz="1600" spc="-2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the</a:t>
            </a:r>
            <a:r>
              <a:rPr sz="1600" spc="-6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20" dirty="0">
                <a:solidFill>
                  <a:srgbClr val="3B3939"/>
                </a:solidFill>
                <a:latin typeface="Roboto"/>
                <a:cs typeface="Roboto"/>
              </a:rPr>
              <a:t>assessment's</a:t>
            </a:r>
            <a:r>
              <a:rPr sz="1600" spc="-6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scope,</a:t>
            </a:r>
            <a:r>
              <a:rPr sz="1600" spc="-5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20" dirty="0">
                <a:solidFill>
                  <a:srgbClr val="3B3939"/>
                </a:solidFill>
                <a:latin typeface="Roboto"/>
                <a:cs typeface="Roboto"/>
              </a:rPr>
              <a:t>including</a:t>
            </a:r>
            <a:r>
              <a:rPr sz="1600" spc="-1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assets, systems,</a:t>
            </a:r>
            <a:r>
              <a:rPr sz="1600" spc="-8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and</a:t>
            </a:r>
            <a:r>
              <a:rPr sz="1600" spc="-4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potential</a:t>
            </a:r>
            <a:r>
              <a:rPr sz="1600" spc="-4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threat</a:t>
            </a:r>
            <a:r>
              <a:rPr sz="1600" spc="-5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vectors.</a:t>
            </a:r>
            <a:endParaRPr sz="1600" dirty="0">
              <a:latin typeface="Roboto"/>
              <a:cs typeface="Roboto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5897117" y="2467229"/>
            <a:ext cx="982344" cy="398145"/>
            <a:chOff x="5897117" y="2467229"/>
            <a:chExt cx="982344" cy="398145"/>
          </a:xfrm>
        </p:grpSpPr>
        <p:sp>
          <p:nvSpPr>
            <p:cNvPr id="10" name="object 10"/>
            <p:cNvSpPr/>
            <p:nvPr/>
          </p:nvSpPr>
          <p:spPr>
            <a:xfrm>
              <a:off x="6272021" y="2656586"/>
              <a:ext cx="607060" cy="19050"/>
            </a:xfrm>
            <a:custGeom>
              <a:avLst/>
              <a:gdLst/>
              <a:ahLst/>
              <a:cxnLst/>
              <a:rect l="l" t="t" r="r" b="b"/>
              <a:pathLst>
                <a:path w="607059" h="19050">
                  <a:moveTo>
                    <a:pt x="602742" y="0"/>
                  </a:moveTo>
                  <a:lnTo>
                    <a:pt x="4317" y="0"/>
                  </a:lnTo>
                  <a:lnTo>
                    <a:pt x="0" y="4317"/>
                  </a:lnTo>
                  <a:lnTo>
                    <a:pt x="0" y="9525"/>
                  </a:lnTo>
                  <a:lnTo>
                    <a:pt x="0" y="14731"/>
                  </a:lnTo>
                  <a:lnTo>
                    <a:pt x="4317" y="19050"/>
                  </a:lnTo>
                  <a:lnTo>
                    <a:pt x="602742" y="19050"/>
                  </a:lnTo>
                  <a:lnTo>
                    <a:pt x="607059" y="14731"/>
                  </a:lnTo>
                  <a:lnTo>
                    <a:pt x="607059" y="4317"/>
                  </a:lnTo>
                  <a:lnTo>
                    <a:pt x="602742" y="0"/>
                  </a:lnTo>
                  <a:close/>
                </a:path>
              </a:pathLst>
            </a:custGeom>
            <a:solidFill>
              <a:srgbClr val="C6C6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900927" y="2471039"/>
              <a:ext cx="390525" cy="390525"/>
            </a:xfrm>
            <a:custGeom>
              <a:avLst/>
              <a:gdLst/>
              <a:ahLst/>
              <a:cxnLst/>
              <a:rect l="l" t="t" r="r" b="b"/>
              <a:pathLst>
                <a:path w="390525" h="390525">
                  <a:moveTo>
                    <a:pt x="317373" y="0"/>
                  </a:moveTo>
                  <a:lnTo>
                    <a:pt x="72771" y="0"/>
                  </a:lnTo>
                  <a:lnTo>
                    <a:pt x="44416" y="5728"/>
                  </a:lnTo>
                  <a:lnTo>
                    <a:pt x="21288" y="21351"/>
                  </a:lnTo>
                  <a:lnTo>
                    <a:pt x="5709" y="44523"/>
                  </a:lnTo>
                  <a:lnTo>
                    <a:pt x="0" y="72898"/>
                  </a:lnTo>
                  <a:lnTo>
                    <a:pt x="0" y="317373"/>
                  </a:lnTo>
                  <a:lnTo>
                    <a:pt x="5709" y="345747"/>
                  </a:lnTo>
                  <a:lnTo>
                    <a:pt x="21288" y="368919"/>
                  </a:lnTo>
                  <a:lnTo>
                    <a:pt x="44416" y="384542"/>
                  </a:lnTo>
                  <a:lnTo>
                    <a:pt x="72771" y="390271"/>
                  </a:lnTo>
                  <a:lnTo>
                    <a:pt x="317373" y="390271"/>
                  </a:lnTo>
                  <a:lnTo>
                    <a:pt x="345727" y="384542"/>
                  </a:lnTo>
                  <a:lnTo>
                    <a:pt x="368855" y="368919"/>
                  </a:lnTo>
                  <a:lnTo>
                    <a:pt x="384434" y="345747"/>
                  </a:lnTo>
                  <a:lnTo>
                    <a:pt x="390144" y="317373"/>
                  </a:lnTo>
                  <a:lnTo>
                    <a:pt x="390144" y="72898"/>
                  </a:lnTo>
                  <a:lnTo>
                    <a:pt x="384434" y="44523"/>
                  </a:lnTo>
                  <a:lnTo>
                    <a:pt x="368855" y="21351"/>
                  </a:lnTo>
                  <a:lnTo>
                    <a:pt x="345727" y="5728"/>
                  </a:lnTo>
                  <a:lnTo>
                    <a:pt x="317373" y="0"/>
                  </a:lnTo>
                  <a:close/>
                </a:path>
              </a:pathLst>
            </a:custGeom>
            <a:solidFill>
              <a:srgbClr val="E0E0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900927" y="2471039"/>
              <a:ext cx="390525" cy="390525"/>
            </a:xfrm>
            <a:custGeom>
              <a:avLst/>
              <a:gdLst/>
              <a:ahLst/>
              <a:cxnLst/>
              <a:rect l="l" t="t" r="r" b="b"/>
              <a:pathLst>
                <a:path w="390525" h="390525">
                  <a:moveTo>
                    <a:pt x="0" y="72898"/>
                  </a:moveTo>
                  <a:lnTo>
                    <a:pt x="5709" y="44523"/>
                  </a:lnTo>
                  <a:lnTo>
                    <a:pt x="21288" y="21351"/>
                  </a:lnTo>
                  <a:lnTo>
                    <a:pt x="44416" y="5728"/>
                  </a:lnTo>
                  <a:lnTo>
                    <a:pt x="72771" y="0"/>
                  </a:lnTo>
                  <a:lnTo>
                    <a:pt x="317373" y="0"/>
                  </a:lnTo>
                  <a:lnTo>
                    <a:pt x="345727" y="5728"/>
                  </a:lnTo>
                  <a:lnTo>
                    <a:pt x="368855" y="21351"/>
                  </a:lnTo>
                  <a:lnTo>
                    <a:pt x="384434" y="44523"/>
                  </a:lnTo>
                  <a:lnTo>
                    <a:pt x="390144" y="72898"/>
                  </a:lnTo>
                  <a:lnTo>
                    <a:pt x="390144" y="317373"/>
                  </a:lnTo>
                  <a:lnTo>
                    <a:pt x="384434" y="345747"/>
                  </a:lnTo>
                  <a:lnTo>
                    <a:pt x="368855" y="368919"/>
                  </a:lnTo>
                  <a:lnTo>
                    <a:pt x="345727" y="384542"/>
                  </a:lnTo>
                  <a:lnTo>
                    <a:pt x="317373" y="390271"/>
                  </a:lnTo>
                  <a:lnTo>
                    <a:pt x="72771" y="390271"/>
                  </a:lnTo>
                  <a:lnTo>
                    <a:pt x="44416" y="384542"/>
                  </a:lnTo>
                  <a:lnTo>
                    <a:pt x="21288" y="368919"/>
                  </a:lnTo>
                  <a:lnTo>
                    <a:pt x="5709" y="345747"/>
                  </a:lnTo>
                  <a:lnTo>
                    <a:pt x="0" y="317373"/>
                  </a:lnTo>
                  <a:lnTo>
                    <a:pt x="0" y="72898"/>
                  </a:lnTo>
                  <a:close/>
                </a:path>
              </a:pathLst>
            </a:custGeom>
            <a:ln w="7620">
              <a:solidFill>
                <a:srgbClr val="C6C6D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6016497" y="2455291"/>
            <a:ext cx="160655" cy="3365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50" spc="-50" dirty="0">
                <a:solidFill>
                  <a:srgbClr val="3B3939"/>
                </a:solidFill>
                <a:latin typeface="Trebuchet MS"/>
                <a:cs typeface="Trebuchet MS"/>
              </a:rPr>
              <a:t>2</a:t>
            </a:r>
            <a:endParaRPr sz="2050">
              <a:latin typeface="Trebuchet MS"/>
              <a:cs typeface="Trebuchet M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038213" y="2148763"/>
            <a:ext cx="3856354" cy="1497965"/>
          </a:xfrm>
          <a:prstGeom prst="rect">
            <a:avLst/>
          </a:prstGeom>
        </p:spPr>
        <p:txBody>
          <a:bodyPr vert="horz" wrap="square" lIns="0" tIns="195580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1540"/>
              </a:spcBef>
            </a:pPr>
            <a:r>
              <a:rPr sz="2400" dirty="0">
                <a:solidFill>
                  <a:srgbClr val="3B3939"/>
                </a:solidFill>
                <a:latin typeface="Trebuchet MS"/>
                <a:cs typeface="Trebuchet MS"/>
              </a:rPr>
              <a:t>Data</a:t>
            </a:r>
            <a:r>
              <a:rPr sz="2400" spc="30" dirty="0">
                <a:solidFill>
                  <a:srgbClr val="3B3939"/>
                </a:solidFill>
                <a:latin typeface="Trebuchet MS"/>
                <a:cs typeface="Trebuchet MS"/>
              </a:rPr>
              <a:t> </a:t>
            </a:r>
            <a:r>
              <a:rPr sz="2400" spc="-10" dirty="0">
                <a:solidFill>
                  <a:srgbClr val="3B3939"/>
                </a:solidFill>
                <a:latin typeface="Trebuchet MS"/>
                <a:cs typeface="Trebuchet MS"/>
              </a:rPr>
              <a:t>Collection</a:t>
            </a:r>
            <a:endParaRPr sz="2400" dirty="0">
              <a:latin typeface="Trebuchet MS"/>
              <a:cs typeface="Trebuchet MS"/>
            </a:endParaRPr>
          </a:p>
          <a:p>
            <a:pPr marL="12700" marR="5080" algn="just">
              <a:lnSpc>
                <a:spcPct val="114500"/>
              </a:lnSpc>
              <a:spcBef>
                <a:spcPts val="680"/>
              </a:spcBef>
            </a:pP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Gather</a:t>
            </a:r>
            <a:r>
              <a:rPr sz="1600" spc="-7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information</a:t>
            </a:r>
            <a:r>
              <a:rPr sz="1600" spc="-4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about</a:t>
            </a:r>
            <a:r>
              <a:rPr sz="1600" spc="-5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the</a:t>
            </a:r>
            <a:r>
              <a:rPr sz="1600" spc="-6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environment, </a:t>
            </a:r>
            <a:r>
              <a:rPr sz="1600" spc="-20" dirty="0">
                <a:solidFill>
                  <a:srgbClr val="3B3939"/>
                </a:solidFill>
                <a:latin typeface="Roboto"/>
                <a:cs typeface="Roboto"/>
              </a:rPr>
              <a:t>including</a:t>
            </a:r>
            <a:r>
              <a:rPr sz="1600" spc="-5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system</a:t>
            </a:r>
            <a:r>
              <a:rPr sz="1600" spc="-8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configurations,</a:t>
            </a:r>
            <a:r>
              <a:rPr sz="1600" spc="-4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software versions,</a:t>
            </a:r>
            <a:r>
              <a:rPr sz="1600" spc="-7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and</a:t>
            </a:r>
            <a:r>
              <a:rPr sz="1600" spc="-5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network</a:t>
            </a:r>
            <a:r>
              <a:rPr sz="1600" spc="-7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topology.</a:t>
            </a:r>
            <a:endParaRPr sz="1600" dirty="0">
              <a:latin typeface="Roboto"/>
              <a:cs typeface="Roboto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5312917" y="3330955"/>
            <a:ext cx="982344" cy="398145"/>
            <a:chOff x="5312917" y="3330955"/>
            <a:chExt cx="982344" cy="398145"/>
          </a:xfrm>
        </p:grpSpPr>
        <p:sp>
          <p:nvSpPr>
            <p:cNvPr id="16" name="object 16"/>
            <p:cNvSpPr/>
            <p:nvPr/>
          </p:nvSpPr>
          <p:spPr>
            <a:xfrm>
              <a:off x="5312917" y="3520312"/>
              <a:ext cx="607060" cy="19050"/>
            </a:xfrm>
            <a:custGeom>
              <a:avLst/>
              <a:gdLst/>
              <a:ahLst/>
              <a:cxnLst/>
              <a:rect l="l" t="t" r="r" b="b"/>
              <a:pathLst>
                <a:path w="607060" h="19050">
                  <a:moveTo>
                    <a:pt x="602742" y="0"/>
                  </a:moveTo>
                  <a:lnTo>
                    <a:pt x="4318" y="0"/>
                  </a:lnTo>
                  <a:lnTo>
                    <a:pt x="0" y="4190"/>
                  </a:lnTo>
                  <a:lnTo>
                    <a:pt x="0" y="9525"/>
                  </a:lnTo>
                  <a:lnTo>
                    <a:pt x="0" y="14732"/>
                  </a:lnTo>
                  <a:lnTo>
                    <a:pt x="4318" y="19050"/>
                  </a:lnTo>
                  <a:lnTo>
                    <a:pt x="602742" y="19050"/>
                  </a:lnTo>
                  <a:lnTo>
                    <a:pt x="607060" y="14732"/>
                  </a:lnTo>
                  <a:lnTo>
                    <a:pt x="607060" y="4190"/>
                  </a:lnTo>
                  <a:lnTo>
                    <a:pt x="602742" y="0"/>
                  </a:lnTo>
                  <a:close/>
                </a:path>
              </a:pathLst>
            </a:custGeom>
            <a:solidFill>
              <a:srgbClr val="C6C6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900927" y="3334765"/>
              <a:ext cx="390525" cy="390525"/>
            </a:xfrm>
            <a:custGeom>
              <a:avLst/>
              <a:gdLst/>
              <a:ahLst/>
              <a:cxnLst/>
              <a:rect l="l" t="t" r="r" b="b"/>
              <a:pathLst>
                <a:path w="390525" h="390525">
                  <a:moveTo>
                    <a:pt x="317373" y="0"/>
                  </a:moveTo>
                  <a:lnTo>
                    <a:pt x="72771" y="0"/>
                  </a:lnTo>
                  <a:lnTo>
                    <a:pt x="44416" y="5726"/>
                  </a:lnTo>
                  <a:lnTo>
                    <a:pt x="21288" y="21335"/>
                  </a:lnTo>
                  <a:lnTo>
                    <a:pt x="5709" y="44469"/>
                  </a:lnTo>
                  <a:lnTo>
                    <a:pt x="0" y="72771"/>
                  </a:lnTo>
                  <a:lnTo>
                    <a:pt x="0" y="317373"/>
                  </a:lnTo>
                  <a:lnTo>
                    <a:pt x="5709" y="345727"/>
                  </a:lnTo>
                  <a:lnTo>
                    <a:pt x="21288" y="368855"/>
                  </a:lnTo>
                  <a:lnTo>
                    <a:pt x="44416" y="384434"/>
                  </a:lnTo>
                  <a:lnTo>
                    <a:pt x="72771" y="390144"/>
                  </a:lnTo>
                  <a:lnTo>
                    <a:pt x="317373" y="390144"/>
                  </a:lnTo>
                  <a:lnTo>
                    <a:pt x="345727" y="384434"/>
                  </a:lnTo>
                  <a:lnTo>
                    <a:pt x="368855" y="368855"/>
                  </a:lnTo>
                  <a:lnTo>
                    <a:pt x="384434" y="345727"/>
                  </a:lnTo>
                  <a:lnTo>
                    <a:pt x="390144" y="317373"/>
                  </a:lnTo>
                  <a:lnTo>
                    <a:pt x="390144" y="72771"/>
                  </a:lnTo>
                  <a:lnTo>
                    <a:pt x="384434" y="44469"/>
                  </a:lnTo>
                  <a:lnTo>
                    <a:pt x="368855" y="21336"/>
                  </a:lnTo>
                  <a:lnTo>
                    <a:pt x="345727" y="5726"/>
                  </a:lnTo>
                  <a:lnTo>
                    <a:pt x="317373" y="0"/>
                  </a:lnTo>
                  <a:close/>
                </a:path>
              </a:pathLst>
            </a:custGeom>
            <a:solidFill>
              <a:srgbClr val="E0E0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5900927" y="3334765"/>
              <a:ext cx="390525" cy="390525"/>
            </a:xfrm>
            <a:custGeom>
              <a:avLst/>
              <a:gdLst/>
              <a:ahLst/>
              <a:cxnLst/>
              <a:rect l="l" t="t" r="r" b="b"/>
              <a:pathLst>
                <a:path w="390525" h="390525">
                  <a:moveTo>
                    <a:pt x="0" y="72771"/>
                  </a:moveTo>
                  <a:lnTo>
                    <a:pt x="5709" y="44469"/>
                  </a:lnTo>
                  <a:lnTo>
                    <a:pt x="21288" y="21335"/>
                  </a:lnTo>
                  <a:lnTo>
                    <a:pt x="44416" y="5726"/>
                  </a:lnTo>
                  <a:lnTo>
                    <a:pt x="72771" y="0"/>
                  </a:lnTo>
                  <a:lnTo>
                    <a:pt x="317373" y="0"/>
                  </a:lnTo>
                  <a:lnTo>
                    <a:pt x="345727" y="5726"/>
                  </a:lnTo>
                  <a:lnTo>
                    <a:pt x="368855" y="21336"/>
                  </a:lnTo>
                  <a:lnTo>
                    <a:pt x="384434" y="44469"/>
                  </a:lnTo>
                  <a:lnTo>
                    <a:pt x="390144" y="72771"/>
                  </a:lnTo>
                  <a:lnTo>
                    <a:pt x="390144" y="317373"/>
                  </a:lnTo>
                  <a:lnTo>
                    <a:pt x="384434" y="345727"/>
                  </a:lnTo>
                  <a:lnTo>
                    <a:pt x="368855" y="368855"/>
                  </a:lnTo>
                  <a:lnTo>
                    <a:pt x="345727" y="384434"/>
                  </a:lnTo>
                  <a:lnTo>
                    <a:pt x="317373" y="390144"/>
                  </a:lnTo>
                  <a:lnTo>
                    <a:pt x="72771" y="390144"/>
                  </a:lnTo>
                  <a:lnTo>
                    <a:pt x="44416" y="384434"/>
                  </a:lnTo>
                  <a:lnTo>
                    <a:pt x="21288" y="368855"/>
                  </a:lnTo>
                  <a:lnTo>
                    <a:pt x="5709" y="345727"/>
                  </a:lnTo>
                  <a:lnTo>
                    <a:pt x="0" y="317373"/>
                  </a:lnTo>
                  <a:lnTo>
                    <a:pt x="0" y="72771"/>
                  </a:lnTo>
                  <a:close/>
                </a:path>
              </a:pathLst>
            </a:custGeom>
            <a:ln w="7620">
              <a:solidFill>
                <a:srgbClr val="C6C6D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6014973" y="3319017"/>
            <a:ext cx="163830" cy="3365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50" spc="-50" dirty="0">
                <a:solidFill>
                  <a:srgbClr val="3B3939"/>
                </a:solidFill>
                <a:latin typeface="Trebuchet MS"/>
                <a:cs typeface="Trebuchet MS"/>
              </a:rPr>
              <a:t>3</a:t>
            </a:r>
            <a:endParaRPr sz="2050">
              <a:latin typeface="Trebuchet MS"/>
              <a:cs typeface="Trebuchet M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60577" y="3013349"/>
            <a:ext cx="4394200" cy="1497330"/>
          </a:xfrm>
          <a:prstGeom prst="rect">
            <a:avLst/>
          </a:prstGeom>
        </p:spPr>
        <p:txBody>
          <a:bodyPr vert="horz" wrap="square" lIns="0" tIns="194945" rIns="0" bIns="0" rtlCol="0">
            <a:spAutoFit/>
          </a:bodyPr>
          <a:lstStyle/>
          <a:p>
            <a:pPr marL="1664970">
              <a:lnSpc>
                <a:spcPct val="100000"/>
              </a:lnSpc>
              <a:spcBef>
                <a:spcPts val="1535"/>
              </a:spcBef>
            </a:pPr>
            <a:r>
              <a:rPr sz="2400" spc="100" dirty="0">
                <a:solidFill>
                  <a:srgbClr val="3B3939"/>
                </a:solidFill>
                <a:latin typeface="Trebuchet MS"/>
                <a:cs typeface="Trebuchet MS"/>
              </a:rPr>
              <a:t>Scanning</a:t>
            </a:r>
            <a:r>
              <a:rPr sz="2400" spc="-100" dirty="0">
                <a:solidFill>
                  <a:srgbClr val="3B3939"/>
                </a:solidFill>
                <a:latin typeface="Trebuchet MS"/>
                <a:cs typeface="Trebuchet MS"/>
              </a:rPr>
              <a:t> </a:t>
            </a:r>
            <a:r>
              <a:rPr sz="2400" spc="-110" dirty="0">
                <a:solidFill>
                  <a:srgbClr val="3B3939"/>
                </a:solidFill>
                <a:latin typeface="Trebuchet MS"/>
                <a:cs typeface="Trebuchet MS"/>
              </a:rPr>
              <a:t>&amp;</a:t>
            </a:r>
            <a:r>
              <a:rPr sz="2400" spc="-100" dirty="0">
                <a:solidFill>
                  <a:srgbClr val="3B3939"/>
                </a:solidFill>
                <a:latin typeface="Trebuchet MS"/>
                <a:cs typeface="Trebuchet MS"/>
              </a:rPr>
              <a:t> </a:t>
            </a:r>
            <a:r>
              <a:rPr sz="2400" spc="45" dirty="0">
                <a:solidFill>
                  <a:srgbClr val="3B3939"/>
                </a:solidFill>
                <a:latin typeface="Trebuchet MS"/>
                <a:cs typeface="Trebuchet MS"/>
              </a:rPr>
              <a:t>Testing</a:t>
            </a:r>
            <a:endParaRPr sz="2400" dirty="0">
              <a:latin typeface="Trebuchet MS"/>
              <a:cs typeface="Trebuchet MS"/>
            </a:endParaRPr>
          </a:p>
          <a:p>
            <a:pPr marR="7620" algn="r">
              <a:lnSpc>
                <a:spcPct val="100000"/>
              </a:lnSpc>
              <a:spcBef>
                <a:spcPts val="955"/>
              </a:spcBef>
            </a:pP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Employ</a:t>
            </a:r>
            <a:r>
              <a:rPr sz="1600" spc="-6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automated</a:t>
            </a:r>
            <a:r>
              <a:rPr sz="1600" spc="-4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tools</a:t>
            </a:r>
            <a:r>
              <a:rPr sz="1600" spc="-6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and</a:t>
            </a:r>
            <a:r>
              <a:rPr sz="1600" spc="-3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manual</a:t>
            </a:r>
            <a:r>
              <a:rPr sz="1600" spc="-2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techniques</a:t>
            </a:r>
            <a:endParaRPr sz="1600" dirty="0">
              <a:latin typeface="Roboto"/>
              <a:cs typeface="Roboto"/>
            </a:endParaRPr>
          </a:p>
          <a:p>
            <a:pPr marR="7620" algn="r">
              <a:lnSpc>
                <a:spcPct val="100000"/>
              </a:lnSpc>
              <a:spcBef>
                <a:spcPts val="280"/>
              </a:spcBef>
            </a:pP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to</a:t>
            </a:r>
            <a:r>
              <a:rPr sz="1600" spc="-5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identify</a:t>
            </a:r>
            <a:r>
              <a:rPr sz="1600" spc="-1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20" dirty="0">
                <a:solidFill>
                  <a:srgbClr val="3B3939"/>
                </a:solidFill>
                <a:latin typeface="Roboto"/>
                <a:cs typeface="Roboto"/>
              </a:rPr>
              <a:t>vulnerabilities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 in</a:t>
            </a:r>
            <a:r>
              <a:rPr sz="1600" spc="-3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systems</a:t>
            </a:r>
            <a:r>
              <a:rPr sz="1600" spc="-5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25" dirty="0">
                <a:solidFill>
                  <a:srgbClr val="3B3939"/>
                </a:solidFill>
                <a:latin typeface="Roboto"/>
                <a:cs typeface="Roboto"/>
              </a:rPr>
              <a:t>and</a:t>
            </a:r>
            <a:endParaRPr sz="1600" dirty="0">
              <a:latin typeface="Roboto"/>
              <a:cs typeface="Roboto"/>
            </a:endParaRPr>
          </a:p>
          <a:p>
            <a:pPr marR="5080" algn="r">
              <a:lnSpc>
                <a:spcPct val="100000"/>
              </a:lnSpc>
              <a:spcBef>
                <a:spcPts val="275"/>
              </a:spcBef>
            </a:pP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applications.</a:t>
            </a:r>
            <a:endParaRPr sz="1600" dirty="0">
              <a:latin typeface="Roboto"/>
              <a:cs typeface="Roboto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5897117" y="4194683"/>
            <a:ext cx="982344" cy="398145"/>
            <a:chOff x="5897117" y="4194683"/>
            <a:chExt cx="982344" cy="398145"/>
          </a:xfrm>
        </p:grpSpPr>
        <p:sp>
          <p:nvSpPr>
            <p:cNvPr id="22" name="object 22"/>
            <p:cNvSpPr/>
            <p:nvPr/>
          </p:nvSpPr>
          <p:spPr>
            <a:xfrm>
              <a:off x="6272021" y="4384040"/>
              <a:ext cx="607060" cy="19050"/>
            </a:xfrm>
            <a:custGeom>
              <a:avLst/>
              <a:gdLst/>
              <a:ahLst/>
              <a:cxnLst/>
              <a:rect l="l" t="t" r="r" b="b"/>
              <a:pathLst>
                <a:path w="607059" h="19050">
                  <a:moveTo>
                    <a:pt x="602742" y="0"/>
                  </a:moveTo>
                  <a:lnTo>
                    <a:pt x="4317" y="0"/>
                  </a:lnTo>
                  <a:lnTo>
                    <a:pt x="0" y="4318"/>
                  </a:lnTo>
                  <a:lnTo>
                    <a:pt x="0" y="9525"/>
                  </a:lnTo>
                  <a:lnTo>
                    <a:pt x="0" y="14859"/>
                  </a:lnTo>
                  <a:lnTo>
                    <a:pt x="4317" y="19050"/>
                  </a:lnTo>
                  <a:lnTo>
                    <a:pt x="602742" y="19050"/>
                  </a:lnTo>
                  <a:lnTo>
                    <a:pt x="607059" y="14859"/>
                  </a:lnTo>
                  <a:lnTo>
                    <a:pt x="607059" y="4318"/>
                  </a:lnTo>
                  <a:lnTo>
                    <a:pt x="602742" y="0"/>
                  </a:lnTo>
                  <a:close/>
                </a:path>
              </a:pathLst>
            </a:custGeom>
            <a:solidFill>
              <a:srgbClr val="C6C6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5900927" y="4198493"/>
              <a:ext cx="390525" cy="390525"/>
            </a:xfrm>
            <a:custGeom>
              <a:avLst/>
              <a:gdLst/>
              <a:ahLst/>
              <a:cxnLst/>
              <a:rect l="l" t="t" r="r" b="b"/>
              <a:pathLst>
                <a:path w="390525" h="390525">
                  <a:moveTo>
                    <a:pt x="317373" y="0"/>
                  </a:moveTo>
                  <a:lnTo>
                    <a:pt x="72771" y="0"/>
                  </a:lnTo>
                  <a:lnTo>
                    <a:pt x="44416" y="5728"/>
                  </a:lnTo>
                  <a:lnTo>
                    <a:pt x="21288" y="21351"/>
                  </a:lnTo>
                  <a:lnTo>
                    <a:pt x="5709" y="44523"/>
                  </a:lnTo>
                  <a:lnTo>
                    <a:pt x="0" y="72897"/>
                  </a:lnTo>
                  <a:lnTo>
                    <a:pt x="0" y="317372"/>
                  </a:lnTo>
                  <a:lnTo>
                    <a:pt x="5709" y="345747"/>
                  </a:lnTo>
                  <a:lnTo>
                    <a:pt x="21288" y="368919"/>
                  </a:lnTo>
                  <a:lnTo>
                    <a:pt x="44416" y="384542"/>
                  </a:lnTo>
                  <a:lnTo>
                    <a:pt x="72771" y="390270"/>
                  </a:lnTo>
                  <a:lnTo>
                    <a:pt x="317373" y="390270"/>
                  </a:lnTo>
                  <a:lnTo>
                    <a:pt x="345727" y="384542"/>
                  </a:lnTo>
                  <a:lnTo>
                    <a:pt x="368855" y="368919"/>
                  </a:lnTo>
                  <a:lnTo>
                    <a:pt x="384434" y="345747"/>
                  </a:lnTo>
                  <a:lnTo>
                    <a:pt x="390144" y="317372"/>
                  </a:lnTo>
                  <a:lnTo>
                    <a:pt x="390144" y="72897"/>
                  </a:lnTo>
                  <a:lnTo>
                    <a:pt x="384434" y="44523"/>
                  </a:lnTo>
                  <a:lnTo>
                    <a:pt x="368855" y="21351"/>
                  </a:lnTo>
                  <a:lnTo>
                    <a:pt x="345727" y="5728"/>
                  </a:lnTo>
                  <a:lnTo>
                    <a:pt x="317373" y="0"/>
                  </a:lnTo>
                  <a:close/>
                </a:path>
              </a:pathLst>
            </a:custGeom>
            <a:solidFill>
              <a:srgbClr val="E0E0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5900927" y="4198493"/>
              <a:ext cx="390525" cy="390525"/>
            </a:xfrm>
            <a:custGeom>
              <a:avLst/>
              <a:gdLst/>
              <a:ahLst/>
              <a:cxnLst/>
              <a:rect l="l" t="t" r="r" b="b"/>
              <a:pathLst>
                <a:path w="390525" h="390525">
                  <a:moveTo>
                    <a:pt x="0" y="72897"/>
                  </a:moveTo>
                  <a:lnTo>
                    <a:pt x="5709" y="44523"/>
                  </a:lnTo>
                  <a:lnTo>
                    <a:pt x="21288" y="21351"/>
                  </a:lnTo>
                  <a:lnTo>
                    <a:pt x="44416" y="5728"/>
                  </a:lnTo>
                  <a:lnTo>
                    <a:pt x="72771" y="0"/>
                  </a:lnTo>
                  <a:lnTo>
                    <a:pt x="317373" y="0"/>
                  </a:lnTo>
                  <a:lnTo>
                    <a:pt x="345727" y="5728"/>
                  </a:lnTo>
                  <a:lnTo>
                    <a:pt x="368855" y="21351"/>
                  </a:lnTo>
                  <a:lnTo>
                    <a:pt x="384434" y="44523"/>
                  </a:lnTo>
                  <a:lnTo>
                    <a:pt x="390144" y="72897"/>
                  </a:lnTo>
                  <a:lnTo>
                    <a:pt x="390144" y="317372"/>
                  </a:lnTo>
                  <a:lnTo>
                    <a:pt x="384434" y="345747"/>
                  </a:lnTo>
                  <a:lnTo>
                    <a:pt x="368855" y="368919"/>
                  </a:lnTo>
                  <a:lnTo>
                    <a:pt x="345727" y="384542"/>
                  </a:lnTo>
                  <a:lnTo>
                    <a:pt x="317373" y="390270"/>
                  </a:lnTo>
                  <a:lnTo>
                    <a:pt x="72771" y="390270"/>
                  </a:lnTo>
                  <a:lnTo>
                    <a:pt x="44416" y="384542"/>
                  </a:lnTo>
                  <a:lnTo>
                    <a:pt x="21288" y="368919"/>
                  </a:lnTo>
                  <a:lnTo>
                    <a:pt x="5709" y="345747"/>
                  </a:lnTo>
                  <a:lnTo>
                    <a:pt x="0" y="317372"/>
                  </a:lnTo>
                  <a:lnTo>
                    <a:pt x="0" y="72897"/>
                  </a:lnTo>
                  <a:close/>
                </a:path>
              </a:pathLst>
            </a:custGeom>
            <a:ln w="7620">
              <a:solidFill>
                <a:srgbClr val="C6C6D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6013450" y="4183126"/>
            <a:ext cx="167005" cy="3365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50" spc="-50" dirty="0">
                <a:solidFill>
                  <a:srgbClr val="3B3939"/>
                </a:solidFill>
                <a:latin typeface="Trebuchet MS"/>
                <a:cs typeface="Trebuchet MS"/>
              </a:rPr>
              <a:t>4</a:t>
            </a:r>
            <a:endParaRPr sz="2050">
              <a:latin typeface="Trebuchet MS"/>
              <a:cs typeface="Trebuchet MS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7038213" y="3876724"/>
            <a:ext cx="4506595" cy="1497965"/>
          </a:xfrm>
          <a:prstGeom prst="rect">
            <a:avLst/>
          </a:prstGeom>
        </p:spPr>
        <p:txBody>
          <a:bodyPr vert="horz" wrap="square" lIns="0" tIns="195580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1540"/>
              </a:spcBef>
            </a:pPr>
            <a:r>
              <a:rPr sz="2400" spc="65" dirty="0">
                <a:solidFill>
                  <a:srgbClr val="3B3939"/>
                </a:solidFill>
                <a:latin typeface="Trebuchet MS"/>
                <a:cs typeface="Trebuchet MS"/>
              </a:rPr>
              <a:t>Analysis</a:t>
            </a:r>
            <a:r>
              <a:rPr sz="2400" spc="-105" dirty="0">
                <a:solidFill>
                  <a:srgbClr val="3B3939"/>
                </a:solidFill>
                <a:latin typeface="Trebuchet MS"/>
                <a:cs typeface="Trebuchet MS"/>
              </a:rPr>
              <a:t> </a:t>
            </a:r>
            <a:r>
              <a:rPr sz="2400" spc="-110" dirty="0">
                <a:solidFill>
                  <a:srgbClr val="3B3939"/>
                </a:solidFill>
                <a:latin typeface="Trebuchet MS"/>
                <a:cs typeface="Trebuchet MS"/>
              </a:rPr>
              <a:t>&amp;</a:t>
            </a:r>
            <a:r>
              <a:rPr sz="2400" spc="-90" dirty="0">
                <a:solidFill>
                  <a:srgbClr val="3B3939"/>
                </a:solidFill>
                <a:latin typeface="Trebuchet MS"/>
                <a:cs typeface="Trebuchet MS"/>
              </a:rPr>
              <a:t> </a:t>
            </a:r>
            <a:r>
              <a:rPr sz="2400" spc="40" dirty="0">
                <a:solidFill>
                  <a:srgbClr val="3B3939"/>
                </a:solidFill>
                <a:latin typeface="Trebuchet MS"/>
                <a:cs typeface="Trebuchet MS"/>
              </a:rPr>
              <a:t>Reporting</a:t>
            </a:r>
            <a:endParaRPr sz="2400" dirty="0">
              <a:latin typeface="Trebuchet MS"/>
              <a:cs typeface="Trebuchet MS"/>
            </a:endParaRPr>
          </a:p>
          <a:p>
            <a:pPr marL="12700" marR="5080" algn="just">
              <a:lnSpc>
                <a:spcPct val="114399"/>
              </a:lnSpc>
              <a:spcBef>
                <a:spcPts val="680"/>
              </a:spcBef>
            </a:pP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Analyze</a:t>
            </a:r>
            <a:r>
              <a:rPr sz="1600" spc="-1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the</a:t>
            </a:r>
            <a:r>
              <a:rPr sz="1600" spc="-4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results</a:t>
            </a:r>
            <a:r>
              <a:rPr sz="1600" spc="-5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of</a:t>
            </a:r>
            <a:r>
              <a:rPr sz="1600" spc="-3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the</a:t>
            </a:r>
            <a:r>
              <a:rPr sz="1600" spc="-4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assessment,</a:t>
            </a:r>
            <a:r>
              <a:rPr sz="1600" spc="-5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categorize </a:t>
            </a:r>
            <a:r>
              <a:rPr sz="1600" spc="-20" dirty="0">
                <a:solidFill>
                  <a:srgbClr val="3B3939"/>
                </a:solidFill>
                <a:latin typeface="Roboto"/>
                <a:cs typeface="Roboto"/>
              </a:rPr>
              <a:t>vulnerabilities,</a:t>
            </a:r>
            <a:r>
              <a:rPr sz="1600" spc="-3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and</a:t>
            </a:r>
            <a:r>
              <a:rPr sz="1600" spc="-4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generate</a:t>
            </a:r>
            <a:r>
              <a:rPr sz="1600" spc="-4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detailed</a:t>
            </a:r>
            <a:r>
              <a:rPr sz="1600" spc="-6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reports</a:t>
            </a:r>
            <a:r>
              <a:rPr sz="1600" spc="-7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20" dirty="0">
                <a:solidFill>
                  <a:srgbClr val="3B3939"/>
                </a:solidFill>
                <a:latin typeface="Roboto"/>
                <a:cs typeface="Roboto"/>
              </a:rPr>
              <a:t>with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recommendations.</a:t>
            </a:r>
            <a:endParaRPr sz="1600" dirty="0">
              <a:latin typeface="Roboto"/>
              <a:cs typeface="Roboto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5312917" y="5058409"/>
            <a:ext cx="982344" cy="398145"/>
            <a:chOff x="5312917" y="5058409"/>
            <a:chExt cx="982344" cy="398145"/>
          </a:xfrm>
        </p:grpSpPr>
        <p:sp>
          <p:nvSpPr>
            <p:cNvPr id="28" name="object 28"/>
            <p:cNvSpPr/>
            <p:nvPr/>
          </p:nvSpPr>
          <p:spPr>
            <a:xfrm>
              <a:off x="5312917" y="5247766"/>
              <a:ext cx="607060" cy="19050"/>
            </a:xfrm>
            <a:custGeom>
              <a:avLst/>
              <a:gdLst/>
              <a:ahLst/>
              <a:cxnLst/>
              <a:rect l="l" t="t" r="r" b="b"/>
              <a:pathLst>
                <a:path w="607060" h="19050">
                  <a:moveTo>
                    <a:pt x="602742" y="0"/>
                  </a:moveTo>
                  <a:lnTo>
                    <a:pt x="4318" y="0"/>
                  </a:lnTo>
                  <a:lnTo>
                    <a:pt x="0" y="4318"/>
                  </a:lnTo>
                  <a:lnTo>
                    <a:pt x="0" y="9525"/>
                  </a:lnTo>
                  <a:lnTo>
                    <a:pt x="0" y="14859"/>
                  </a:lnTo>
                  <a:lnTo>
                    <a:pt x="4318" y="19050"/>
                  </a:lnTo>
                  <a:lnTo>
                    <a:pt x="602742" y="19050"/>
                  </a:lnTo>
                  <a:lnTo>
                    <a:pt x="607060" y="14859"/>
                  </a:lnTo>
                  <a:lnTo>
                    <a:pt x="607060" y="4318"/>
                  </a:lnTo>
                  <a:lnTo>
                    <a:pt x="602742" y="0"/>
                  </a:lnTo>
                  <a:close/>
                </a:path>
              </a:pathLst>
            </a:custGeom>
            <a:solidFill>
              <a:srgbClr val="C6C6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5900927" y="5062219"/>
              <a:ext cx="390525" cy="390525"/>
            </a:xfrm>
            <a:custGeom>
              <a:avLst/>
              <a:gdLst/>
              <a:ahLst/>
              <a:cxnLst/>
              <a:rect l="l" t="t" r="r" b="b"/>
              <a:pathLst>
                <a:path w="390525" h="390525">
                  <a:moveTo>
                    <a:pt x="317373" y="0"/>
                  </a:moveTo>
                  <a:lnTo>
                    <a:pt x="72771" y="0"/>
                  </a:lnTo>
                  <a:lnTo>
                    <a:pt x="44416" y="5728"/>
                  </a:lnTo>
                  <a:lnTo>
                    <a:pt x="21288" y="21351"/>
                  </a:lnTo>
                  <a:lnTo>
                    <a:pt x="5709" y="44523"/>
                  </a:lnTo>
                  <a:lnTo>
                    <a:pt x="0" y="72897"/>
                  </a:lnTo>
                  <a:lnTo>
                    <a:pt x="0" y="317372"/>
                  </a:lnTo>
                  <a:lnTo>
                    <a:pt x="5709" y="345747"/>
                  </a:lnTo>
                  <a:lnTo>
                    <a:pt x="21288" y="368919"/>
                  </a:lnTo>
                  <a:lnTo>
                    <a:pt x="44416" y="384542"/>
                  </a:lnTo>
                  <a:lnTo>
                    <a:pt x="72771" y="390270"/>
                  </a:lnTo>
                  <a:lnTo>
                    <a:pt x="317373" y="390270"/>
                  </a:lnTo>
                  <a:lnTo>
                    <a:pt x="345727" y="384542"/>
                  </a:lnTo>
                  <a:lnTo>
                    <a:pt x="368855" y="368919"/>
                  </a:lnTo>
                  <a:lnTo>
                    <a:pt x="384434" y="345747"/>
                  </a:lnTo>
                  <a:lnTo>
                    <a:pt x="390144" y="317372"/>
                  </a:lnTo>
                  <a:lnTo>
                    <a:pt x="390144" y="72897"/>
                  </a:lnTo>
                  <a:lnTo>
                    <a:pt x="384434" y="44523"/>
                  </a:lnTo>
                  <a:lnTo>
                    <a:pt x="368855" y="21351"/>
                  </a:lnTo>
                  <a:lnTo>
                    <a:pt x="345727" y="5728"/>
                  </a:lnTo>
                  <a:lnTo>
                    <a:pt x="317373" y="0"/>
                  </a:lnTo>
                  <a:close/>
                </a:path>
              </a:pathLst>
            </a:custGeom>
            <a:solidFill>
              <a:srgbClr val="E0E0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5900927" y="5062219"/>
              <a:ext cx="390525" cy="390525"/>
            </a:xfrm>
            <a:custGeom>
              <a:avLst/>
              <a:gdLst/>
              <a:ahLst/>
              <a:cxnLst/>
              <a:rect l="l" t="t" r="r" b="b"/>
              <a:pathLst>
                <a:path w="390525" h="390525">
                  <a:moveTo>
                    <a:pt x="0" y="72897"/>
                  </a:moveTo>
                  <a:lnTo>
                    <a:pt x="5709" y="44523"/>
                  </a:lnTo>
                  <a:lnTo>
                    <a:pt x="21288" y="21351"/>
                  </a:lnTo>
                  <a:lnTo>
                    <a:pt x="44416" y="5728"/>
                  </a:lnTo>
                  <a:lnTo>
                    <a:pt x="72771" y="0"/>
                  </a:lnTo>
                  <a:lnTo>
                    <a:pt x="317373" y="0"/>
                  </a:lnTo>
                  <a:lnTo>
                    <a:pt x="345727" y="5728"/>
                  </a:lnTo>
                  <a:lnTo>
                    <a:pt x="368855" y="21351"/>
                  </a:lnTo>
                  <a:lnTo>
                    <a:pt x="384434" y="44523"/>
                  </a:lnTo>
                  <a:lnTo>
                    <a:pt x="390144" y="72897"/>
                  </a:lnTo>
                  <a:lnTo>
                    <a:pt x="390144" y="317372"/>
                  </a:lnTo>
                  <a:lnTo>
                    <a:pt x="384434" y="345747"/>
                  </a:lnTo>
                  <a:lnTo>
                    <a:pt x="368855" y="368919"/>
                  </a:lnTo>
                  <a:lnTo>
                    <a:pt x="345727" y="384542"/>
                  </a:lnTo>
                  <a:lnTo>
                    <a:pt x="317373" y="390270"/>
                  </a:lnTo>
                  <a:lnTo>
                    <a:pt x="72771" y="390270"/>
                  </a:lnTo>
                  <a:lnTo>
                    <a:pt x="44416" y="384542"/>
                  </a:lnTo>
                  <a:lnTo>
                    <a:pt x="21288" y="368919"/>
                  </a:lnTo>
                  <a:lnTo>
                    <a:pt x="5709" y="345747"/>
                  </a:lnTo>
                  <a:lnTo>
                    <a:pt x="0" y="317372"/>
                  </a:lnTo>
                  <a:lnTo>
                    <a:pt x="0" y="72897"/>
                  </a:lnTo>
                  <a:close/>
                </a:path>
              </a:pathLst>
            </a:custGeom>
            <a:ln w="7620">
              <a:solidFill>
                <a:srgbClr val="C6C6D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6013450" y="5046979"/>
            <a:ext cx="167005" cy="3365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50" spc="-50" dirty="0">
                <a:solidFill>
                  <a:srgbClr val="3B3939"/>
                </a:solidFill>
                <a:latin typeface="Trebuchet MS"/>
                <a:cs typeface="Trebuchet MS"/>
              </a:rPr>
              <a:t>5</a:t>
            </a:r>
            <a:endParaRPr sz="2050">
              <a:latin typeface="Trebuchet MS"/>
              <a:cs typeface="Trebuchet MS"/>
            </a:endParaRPr>
          </a:p>
        </p:txBody>
      </p:sp>
      <p:sp>
        <p:nvSpPr>
          <p:cNvPr id="33" name="object 33"/>
          <p:cNvSpPr txBox="1">
            <a:spLocks noGrp="1"/>
          </p:cNvSpPr>
          <p:nvPr>
            <p:ph type="dt" sz="half" idx="6"/>
          </p:nvPr>
        </p:nvSpPr>
        <p:spPr>
          <a:xfrm>
            <a:off x="10881994" y="6351422"/>
            <a:ext cx="487679" cy="3334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640"/>
              </a:lnSpc>
            </a:pPr>
            <a:r>
              <a:rPr spc="-325" dirty="0"/>
              <a:t>202</a:t>
            </a:r>
            <a:r>
              <a:rPr lang="en-US" spc="-325" dirty="0"/>
              <a:t>4</a:t>
            </a:r>
            <a:endParaRPr spc="-325" dirty="0"/>
          </a:p>
        </p:txBody>
      </p:sp>
      <p:sp>
        <p:nvSpPr>
          <p:cNvPr id="32" name="object 32"/>
          <p:cNvSpPr txBox="1"/>
          <p:nvPr/>
        </p:nvSpPr>
        <p:spPr>
          <a:xfrm>
            <a:off x="1397635" y="4740374"/>
            <a:ext cx="3756025" cy="1497965"/>
          </a:xfrm>
          <a:prstGeom prst="rect">
            <a:avLst/>
          </a:prstGeom>
        </p:spPr>
        <p:txBody>
          <a:bodyPr vert="horz" wrap="square" lIns="0" tIns="196215" rIns="0" bIns="0" rtlCol="0">
            <a:spAutoFit/>
          </a:bodyPr>
          <a:lstStyle/>
          <a:p>
            <a:pPr marL="193675">
              <a:lnSpc>
                <a:spcPct val="100000"/>
              </a:lnSpc>
              <a:spcBef>
                <a:spcPts val="1545"/>
              </a:spcBef>
            </a:pPr>
            <a:r>
              <a:rPr sz="2400" dirty="0">
                <a:solidFill>
                  <a:srgbClr val="3B3939"/>
                </a:solidFill>
                <a:latin typeface="Trebuchet MS"/>
                <a:cs typeface="Trebuchet MS"/>
              </a:rPr>
              <a:t>Remediation</a:t>
            </a:r>
            <a:r>
              <a:rPr sz="2400" spc="85" dirty="0">
                <a:solidFill>
                  <a:srgbClr val="3B3939"/>
                </a:solidFill>
                <a:latin typeface="Trebuchet MS"/>
                <a:cs typeface="Trebuchet MS"/>
              </a:rPr>
              <a:t> </a:t>
            </a:r>
            <a:r>
              <a:rPr sz="2400" spc="-110" dirty="0">
                <a:solidFill>
                  <a:srgbClr val="3B3939"/>
                </a:solidFill>
                <a:latin typeface="Trebuchet MS"/>
                <a:cs typeface="Trebuchet MS"/>
              </a:rPr>
              <a:t>&amp;</a:t>
            </a:r>
            <a:r>
              <a:rPr sz="2400" spc="90" dirty="0">
                <a:solidFill>
                  <a:srgbClr val="3B3939"/>
                </a:solidFill>
                <a:latin typeface="Trebuchet MS"/>
                <a:cs typeface="Trebuchet MS"/>
              </a:rPr>
              <a:t> </a:t>
            </a:r>
            <a:r>
              <a:rPr sz="2400" spc="-10" dirty="0">
                <a:solidFill>
                  <a:srgbClr val="3B3939"/>
                </a:solidFill>
                <a:latin typeface="Trebuchet MS"/>
                <a:cs typeface="Trebuchet MS"/>
              </a:rPr>
              <a:t>Validation</a:t>
            </a:r>
            <a:endParaRPr sz="2400" dirty="0">
              <a:latin typeface="Trebuchet MS"/>
              <a:cs typeface="Trebuchet MS"/>
            </a:endParaRPr>
          </a:p>
          <a:p>
            <a:pPr marR="8255" algn="r">
              <a:lnSpc>
                <a:spcPct val="100000"/>
              </a:lnSpc>
              <a:spcBef>
                <a:spcPts val="955"/>
              </a:spcBef>
            </a:pP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Implement</a:t>
            </a:r>
            <a:r>
              <a:rPr sz="1600" spc="-4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corrective</a:t>
            </a:r>
            <a:r>
              <a:rPr sz="1600" spc="-5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actions</a:t>
            </a:r>
            <a:r>
              <a:rPr sz="1600" spc="-4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to</a:t>
            </a:r>
            <a:r>
              <a:rPr sz="1600" spc="-4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mitigate</a:t>
            </a:r>
            <a:endParaRPr sz="1600" dirty="0">
              <a:latin typeface="Roboto"/>
              <a:cs typeface="Roboto"/>
            </a:endParaRPr>
          </a:p>
          <a:p>
            <a:pPr marR="6985" algn="r">
              <a:lnSpc>
                <a:spcPct val="100000"/>
              </a:lnSpc>
              <a:spcBef>
                <a:spcPts val="275"/>
              </a:spcBef>
            </a:pP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identified</a:t>
            </a:r>
            <a:r>
              <a:rPr sz="1600" spc="-4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20" dirty="0">
                <a:solidFill>
                  <a:srgbClr val="3B3939"/>
                </a:solidFill>
                <a:latin typeface="Roboto"/>
                <a:cs typeface="Roboto"/>
              </a:rPr>
              <a:t>vulnerabilities,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then</a:t>
            </a:r>
            <a:r>
              <a:rPr sz="1600" spc="-4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validate</a:t>
            </a:r>
            <a:r>
              <a:rPr sz="1600" spc="-4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25" dirty="0">
                <a:solidFill>
                  <a:srgbClr val="3B3939"/>
                </a:solidFill>
                <a:latin typeface="Roboto"/>
                <a:cs typeface="Roboto"/>
              </a:rPr>
              <a:t>the</a:t>
            </a:r>
            <a:endParaRPr sz="1600" dirty="0">
              <a:latin typeface="Roboto"/>
              <a:cs typeface="Roboto"/>
            </a:endParaRPr>
          </a:p>
          <a:p>
            <a:pPr marR="6350" algn="r">
              <a:lnSpc>
                <a:spcPct val="100000"/>
              </a:lnSpc>
              <a:spcBef>
                <a:spcPts val="280"/>
              </a:spcBef>
            </a:pP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effectiveness</a:t>
            </a:r>
            <a:r>
              <a:rPr sz="1600" spc="-2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of</a:t>
            </a:r>
            <a:r>
              <a:rPr sz="1600" spc="-3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the</a:t>
            </a:r>
            <a:r>
              <a:rPr sz="1600" spc="-5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fixes.</a:t>
            </a:r>
            <a:endParaRPr sz="1600" dirty="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-1"/>
            <a:ext cx="4571999" cy="68579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4558665" marR="5080">
              <a:lnSpc>
                <a:spcPts val="4300"/>
              </a:lnSpc>
              <a:spcBef>
                <a:spcPts val="45"/>
              </a:spcBef>
            </a:pPr>
            <a:r>
              <a:rPr sz="3450" dirty="0"/>
              <a:t>Identifying</a:t>
            </a:r>
            <a:r>
              <a:rPr sz="3450" spc="55" dirty="0"/>
              <a:t> </a:t>
            </a:r>
            <a:r>
              <a:rPr sz="3450" spc="-25" dirty="0"/>
              <a:t>Vulnerabilities: </a:t>
            </a:r>
            <a:r>
              <a:rPr sz="3450" spc="150" dirty="0"/>
              <a:t>Scanning</a:t>
            </a:r>
            <a:r>
              <a:rPr sz="3450" spc="-150" dirty="0"/>
              <a:t> </a:t>
            </a:r>
            <a:r>
              <a:rPr sz="3450" spc="130" dirty="0"/>
              <a:t>and</a:t>
            </a:r>
            <a:r>
              <a:rPr sz="3450" spc="-145" dirty="0"/>
              <a:t> </a:t>
            </a:r>
            <a:r>
              <a:rPr sz="3450" spc="70" dirty="0"/>
              <a:t>Testing</a:t>
            </a:r>
            <a:endParaRPr sz="3450" dirty="0"/>
          </a:p>
        </p:txBody>
      </p:sp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188711" y="1863242"/>
            <a:ext cx="440537" cy="440537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5176773" y="2197508"/>
            <a:ext cx="3077210" cy="1485900"/>
          </a:xfrm>
          <a:prstGeom prst="rect">
            <a:avLst/>
          </a:prstGeom>
        </p:spPr>
        <p:txBody>
          <a:bodyPr vert="horz" wrap="square" lIns="0" tIns="1879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80"/>
              </a:spcBef>
            </a:pPr>
            <a:r>
              <a:rPr sz="2400" spc="65" dirty="0">
                <a:solidFill>
                  <a:srgbClr val="3B3939"/>
                </a:solidFill>
                <a:latin typeface="Trebuchet MS"/>
                <a:cs typeface="Trebuchet MS"/>
              </a:rPr>
              <a:t>Automated</a:t>
            </a:r>
            <a:r>
              <a:rPr sz="2400" spc="-114" dirty="0">
                <a:solidFill>
                  <a:srgbClr val="3B3939"/>
                </a:solidFill>
                <a:latin typeface="Trebuchet MS"/>
                <a:cs typeface="Trebuchet MS"/>
              </a:rPr>
              <a:t> </a:t>
            </a:r>
            <a:r>
              <a:rPr sz="2400" spc="90" dirty="0">
                <a:solidFill>
                  <a:srgbClr val="3B3939"/>
                </a:solidFill>
                <a:latin typeface="Trebuchet MS"/>
                <a:cs typeface="Trebuchet MS"/>
              </a:rPr>
              <a:t>Scanning</a:t>
            </a:r>
            <a:endParaRPr sz="2400" dirty="0">
              <a:latin typeface="Trebuchet MS"/>
              <a:cs typeface="Trebuchet MS"/>
            </a:endParaRPr>
          </a:p>
          <a:p>
            <a:pPr marL="12700" marR="5080">
              <a:lnSpc>
                <a:spcPct val="114500"/>
              </a:lnSpc>
              <a:spcBef>
                <a:spcPts val="645"/>
              </a:spcBef>
            </a:pP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Utilize</a:t>
            </a:r>
            <a:r>
              <a:rPr sz="1600" spc="-4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tools</a:t>
            </a:r>
            <a:r>
              <a:rPr sz="1600" spc="-6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to</a:t>
            </a:r>
            <a:r>
              <a:rPr sz="1600" spc="-5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identify </a:t>
            </a:r>
            <a:r>
              <a:rPr sz="1600" spc="-20" dirty="0">
                <a:solidFill>
                  <a:srgbClr val="3B3939"/>
                </a:solidFill>
                <a:latin typeface="Roboto"/>
                <a:cs typeface="Roboto"/>
              </a:rPr>
              <a:t>vulnerabilities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 in</a:t>
            </a:r>
            <a:r>
              <a:rPr sz="1600" spc="-2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a</a:t>
            </a:r>
            <a:r>
              <a:rPr sz="1600" spc="-3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systematic</a:t>
            </a:r>
            <a:r>
              <a:rPr sz="1600" spc="-4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25" dirty="0">
                <a:solidFill>
                  <a:srgbClr val="3B3939"/>
                </a:solidFill>
                <a:latin typeface="Roboto"/>
                <a:cs typeface="Roboto"/>
              </a:rPr>
              <a:t>and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efficient</a:t>
            </a:r>
            <a:r>
              <a:rPr sz="1600" spc="-2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manner.</a:t>
            </a:r>
            <a:endParaRPr sz="1600" dirty="0">
              <a:latin typeface="Roboto"/>
              <a:cs typeface="Roboto"/>
            </a:endParaRP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514206" y="1863242"/>
            <a:ext cx="440524" cy="440537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8502522" y="2197508"/>
            <a:ext cx="2778125" cy="1766570"/>
          </a:xfrm>
          <a:prstGeom prst="rect">
            <a:avLst/>
          </a:prstGeom>
        </p:spPr>
        <p:txBody>
          <a:bodyPr vert="horz" wrap="square" lIns="0" tIns="1879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80"/>
              </a:spcBef>
            </a:pPr>
            <a:r>
              <a:rPr sz="2400" dirty="0">
                <a:solidFill>
                  <a:srgbClr val="3B3939"/>
                </a:solidFill>
                <a:latin typeface="Trebuchet MS"/>
                <a:cs typeface="Trebuchet MS"/>
              </a:rPr>
              <a:t>Penetration</a:t>
            </a:r>
            <a:r>
              <a:rPr sz="2400" spc="10" dirty="0">
                <a:solidFill>
                  <a:srgbClr val="3B3939"/>
                </a:solidFill>
                <a:latin typeface="Trebuchet MS"/>
                <a:cs typeface="Trebuchet MS"/>
              </a:rPr>
              <a:t> </a:t>
            </a:r>
            <a:r>
              <a:rPr sz="2400" spc="40" dirty="0">
                <a:solidFill>
                  <a:srgbClr val="3B3939"/>
                </a:solidFill>
                <a:latin typeface="Trebuchet MS"/>
                <a:cs typeface="Trebuchet MS"/>
              </a:rPr>
              <a:t>Testing</a:t>
            </a:r>
            <a:endParaRPr sz="2400" dirty="0">
              <a:latin typeface="Trebuchet MS"/>
              <a:cs typeface="Trebuchet MS"/>
            </a:endParaRPr>
          </a:p>
          <a:p>
            <a:pPr marL="12700" marR="65405">
              <a:lnSpc>
                <a:spcPct val="114599"/>
              </a:lnSpc>
              <a:spcBef>
                <a:spcPts val="640"/>
              </a:spcBef>
            </a:pP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Simulate</a:t>
            </a:r>
            <a:r>
              <a:rPr sz="1600" spc="-7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80" dirty="0">
                <a:solidFill>
                  <a:srgbClr val="3B3939"/>
                </a:solidFill>
                <a:latin typeface="Roboto"/>
                <a:cs typeface="Roboto"/>
              </a:rPr>
              <a:t>real-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world</a:t>
            </a:r>
            <a:r>
              <a:rPr sz="1600" spc="-7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attacks</a:t>
            </a:r>
            <a:r>
              <a:rPr sz="1600" spc="-7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25" dirty="0">
                <a:solidFill>
                  <a:srgbClr val="3B3939"/>
                </a:solidFill>
                <a:latin typeface="Roboto"/>
                <a:cs typeface="Roboto"/>
              </a:rPr>
              <a:t>to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assess</a:t>
            </a:r>
            <a:r>
              <a:rPr sz="1600" spc="-7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the</a:t>
            </a:r>
            <a:r>
              <a:rPr sz="1600" spc="-6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effectiveness</a:t>
            </a:r>
            <a:r>
              <a:rPr sz="1600" spc="-5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25" dirty="0">
                <a:solidFill>
                  <a:srgbClr val="3B3939"/>
                </a:solidFill>
                <a:latin typeface="Roboto"/>
                <a:cs typeface="Roboto"/>
              </a:rPr>
              <a:t>of </a:t>
            </a:r>
            <a:r>
              <a:rPr sz="1600" spc="-20" dirty="0">
                <a:solidFill>
                  <a:srgbClr val="3B3939"/>
                </a:solidFill>
                <a:latin typeface="Roboto"/>
                <a:cs typeface="Roboto"/>
              </a:rPr>
              <a:t>security</a:t>
            </a:r>
            <a:r>
              <a:rPr sz="1600" spc="-5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controls</a:t>
            </a:r>
            <a:r>
              <a:rPr sz="1600" spc="-4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and</a:t>
            </a:r>
            <a:r>
              <a:rPr sz="1600" spc="-4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identify exploitable</a:t>
            </a:r>
            <a:r>
              <a:rPr sz="1600" spc="-5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vulnerabilities.</a:t>
            </a:r>
            <a:endParaRPr sz="1600" dirty="0">
              <a:latin typeface="Roboto"/>
              <a:cs typeface="Roboto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188711" y="4235221"/>
            <a:ext cx="440537" cy="440537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5176773" y="4569399"/>
            <a:ext cx="3001645" cy="1767205"/>
          </a:xfrm>
          <a:prstGeom prst="rect">
            <a:avLst/>
          </a:prstGeom>
        </p:spPr>
        <p:txBody>
          <a:bodyPr vert="horz" wrap="square" lIns="0" tIns="1892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90"/>
              </a:spcBef>
            </a:pPr>
            <a:r>
              <a:rPr sz="2400" spc="100" dirty="0">
                <a:solidFill>
                  <a:srgbClr val="3B3939"/>
                </a:solidFill>
                <a:latin typeface="Trebuchet MS"/>
                <a:cs typeface="Trebuchet MS"/>
              </a:rPr>
              <a:t>Manual</a:t>
            </a:r>
            <a:r>
              <a:rPr sz="2400" spc="-120" dirty="0">
                <a:solidFill>
                  <a:srgbClr val="3B3939"/>
                </a:solidFill>
                <a:latin typeface="Trebuchet MS"/>
                <a:cs typeface="Trebuchet MS"/>
              </a:rPr>
              <a:t> </a:t>
            </a:r>
            <a:r>
              <a:rPr sz="2400" spc="45" dirty="0">
                <a:solidFill>
                  <a:srgbClr val="3B3939"/>
                </a:solidFill>
                <a:latin typeface="Trebuchet MS"/>
                <a:cs typeface="Trebuchet MS"/>
              </a:rPr>
              <a:t>Audits</a:t>
            </a:r>
            <a:endParaRPr sz="2400" dirty="0">
              <a:latin typeface="Trebuchet MS"/>
              <a:cs typeface="Trebuchet MS"/>
            </a:endParaRPr>
          </a:p>
          <a:p>
            <a:pPr marL="12700" marR="5080">
              <a:lnSpc>
                <a:spcPct val="114599"/>
              </a:lnSpc>
              <a:spcBef>
                <a:spcPts val="640"/>
              </a:spcBef>
            </a:pP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Conduct</a:t>
            </a:r>
            <a:r>
              <a:rPr sz="1600" spc="-6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manual</a:t>
            </a:r>
            <a:r>
              <a:rPr sz="1600" spc="-3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assessments</a:t>
            </a:r>
            <a:r>
              <a:rPr sz="1600" spc="-7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25" dirty="0">
                <a:solidFill>
                  <a:srgbClr val="3B3939"/>
                </a:solidFill>
                <a:latin typeface="Roboto"/>
                <a:cs typeface="Roboto"/>
              </a:rPr>
              <a:t>to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review</a:t>
            </a:r>
            <a:r>
              <a:rPr sz="1600" spc="-5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20" dirty="0">
                <a:solidFill>
                  <a:srgbClr val="3B3939"/>
                </a:solidFill>
                <a:latin typeface="Roboto"/>
                <a:cs typeface="Roboto"/>
              </a:rPr>
              <a:t>security</a:t>
            </a:r>
            <a:r>
              <a:rPr sz="1600" spc="-5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configurations,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access</a:t>
            </a:r>
            <a:r>
              <a:rPr sz="1600" spc="-6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controls,</a:t>
            </a:r>
            <a:r>
              <a:rPr sz="1600" spc="-6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and</a:t>
            </a:r>
            <a:r>
              <a:rPr sz="1600" spc="-5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20" dirty="0">
                <a:solidFill>
                  <a:srgbClr val="3B3939"/>
                </a:solidFill>
                <a:latin typeface="Roboto"/>
                <a:cs typeface="Roboto"/>
              </a:rPr>
              <a:t>other </a:t>
            </a:r>
            <a:r>
              <a:rPr sz="1600" spc="-60" dirty="0">
                <a:solidFill>
                  <a:srgbClr val="3B3939"/>
                </a:solidFill>
                <a:latin typeface="Roboto"/>
                <a:cs typeface="Roboto"/>
              </a:rPr>
              <a:t>security-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related</a:t>
            </a:r>
            <a:r>
              <a:rPr sz="1600" spc="-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aspects.</a:t>
            </a:r>
            <a:endParaRPr sz="1600" dirty="0">
              <a:latin typeface="Roboto"/>
              <a:cs typeface="Roboto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dt" sz="half" idx="6"/>
          </p:nvPr>
        </p:nvSpPr>
        <p:spPr>
          <a:xfrm>
            <a:off x="10881994" y="6351422"/>
            <a:ext cx="487679" cy="3334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640"/>
              </a:lnSpc>
            </a:pPr>
            <a:r>
              <a:rPr spc="-325" dirty="0"/>
              <a:t>202</a:t>
            </a:r>
            <a:r>
              <a:rPr lang="en-US" spc="-325" dirty="0"/>
              <a:t>4</a:t>
            </a:r>
            <a:endParaRPr spc="-325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881994" y="6351422"/>
            <a:ext cx="487680" cy="3657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640"/>
              </a:lnSpc>
            </a:pPr>
            <a:r>
              <a:rPr sz="2400" spc="-325" dirty="0">
                <a:solidFill>
                  <a:srgbClr val="112C49"/>
                </a:solidFill>
                <a:latin typeface="Trebuchet MS"/>
                <a:cs typeface="Trebuchet MS"/>
              </a:rPr>
              <a:t>2022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0825353" y="6294686"/>
            <a:ext cx="755650" cy="523240"/>
          </a:xfrm>
          <a:custGeom>
            <a:avLst/>
            <a:gdLst/>
            <a:ahLst/>
            <a:cxnLst/>
            <a:rect l="l" t="t" r="r" b="b"/>
            <a:pathLst>
              <a:path w="755650" h="523240">
                <a:moveTo>
                  <a:pt x="755332" y="0"/>
                </a:moveTo>
                <a:lnTo>
                  <a:pt x="0" y="0"/>
                </a:lnTo>
                <a:lnTo>
                  <a:pt x="0" y="523214"/>
                </a:lnTo>
                <a:lnTo>
                  <a:pt x="755332" y="523214"/>
                </a:lnTo>
                <a:lnTo>
                  <a:pt x="75533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0918190" y="6334505"/>
            <a:ext cx="567055" cy="4267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075"/>
              </a:lnSpc>
            </a:pPr>
            <a:r>
              <a:rPr sz="2800" spc="-380" dirty="0">
                <a:solidFill>
                  <a:srgbClr val="112C49"/>
                </a:solidFill>
                <a:latin typeface="Trebuchet MS"/>
                <a:cs typeface="Trebuchet MS"/>
              </a:rPr>
              <a:t>2024</a:t>
            </a:r>
            <a:endParaRPr sz="2800">
              <a:latin typeface="Trebuchet MS"/>
              <a:cs typeface="Trebuchet MS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0" y="25"/>
            <a:ext cx="12192000" cy="6856730"/>
            <a:chOff x="0" y="25"/>
            <a:chExt cx="12192000" cy="6856730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25"/>
              <a:ext cx="12191999" cy="6856602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0052812" y="6471359"/>
              <a:ext cx="1336040" cy="277495"/>
            </a:xfrm>
            <a:custGeom>
              <a:avLst/>
              <a:gdLst/>
              <a:ahLst/>
              <a:cxnLst/>
              <a:rect l="l" t="t" r="r" b="b"/>
              <a:pathLst>
                <a:path w="1336040" h="277495">
                  <a:moveTo>
                    <a:pt x="1335658" y="0"/>
                  </a:moveTo>
                  <a:lnTo>
                    <a:pt x="0" y="0"/>
                  </a:lnTo>
                  <a:lnTo>
                    <a:pt x="0" y="276999"/>
                  </a:lnTo>
                  <a:lnTo>
                    <a:pt x="1335658" y="276999"/>
                  </a:lnTo>
                  <a:lnTo>
                    <a:pt x="1335658" y="0"/>
                  </a:lnTo>
                  <a:close/>
                </a:path>
              </a:pathLst>
            </a:custGeom>
            <a:solidFill>
              <a:srgbClr val="6E9F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9753601" y="6508110"/>
            <a:ext cx="1540636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Bahnschrift"/>
                <a:cs typeface="Bahnschrift"/>
              </a:rPr>
              <a:t>©</a:t>
            </a:r>
            <a:r>
              <a:rPr sz="1200" spc="70" dirty="0">
                <a:solidFill>
                  <a:srgbClr val="FFFFFF"/>
                </a:solidFill>
                <a:latin typeface="Bahnschrift"/>
                <a:cs typeface="Bahnschrift"/>
              </a:rPr>
              <a:t> </a:t>
            </a:r>
            <a:r>
              <a:rPr sz="1200" dirty="0">
                <a:solidFill>
                  <a:srgbClr val="FFFFFF"/>
                </a:solidFill>
                <a:latin typeface="Bahnschrift"/>
                <a:cs typeface="Bahnschrift"/>
              </a:rPr>
              <a:t>2024</a:t>
            </a:r>
            <a:r>
              <a:rPr sz="1200" spc="85" dirty="0">
                <a:solidFill>
                  <a:srgbClr val="FFFFFF"/>
                </a:solidFill>
                <a:latin typeface="Bahnschrift"/>
                <a:cs typeface="Bahnschrift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Bahnschrift"/>
                <a:cs typeface="Bahnschrift"/>
              </a:rPr>
              <a:t>INIXINDO</a:t>
            </a:r>
            <a:endParaRPr sz="1200" dirty="0">
              <a:latin typeface="Bahnschrift"/>
              <a:cs typeface="Bahnschrift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910844" y="2718257"/>
            <a:ext cx="10165715" cy="2240280"/>
          </a:xfrm>
          <a:prstGeom prst="rect">
            <a:avLst/>
          </a:prstGeom>
        </p:spPr>
        <p:txBody>
          <a:bodyPr vert="horz" wrap="square" lIns="0" tIns="116205" rIns="0" bIns="0" rtlCol="0">
            <a:spAutoFit/>
          </a:bodyPr>
          <a:lstStyle/>
          <a:p>
            <a:pPr marL="12700" marR="5080">
              <a:lnSpc>
                <a:spcPts val="6480"/>
              </a:lnSpc>
              <a:spcBef>
                <a:spcPts val="915"/>
              </a:spcBef>
            </a:pPr>
            <a:r>
              <a:rPr sz="6000" dirty="0">
                <a:solidFill>
                  <a:srgbClr val="FFFFFF"/>
                </a:solidFill>
                <a:latin typeface="Calibri Light"/>
                <a:cs typeface="Calibri Light"/>
              </a:rPr>
              <a:t>Security</a:t>
            </a:r>
            <a:r>
              <a:rPr sz="6000" spc="-7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6000" dirty="0">
                <a:solidFill>
                  <a:srgbClr val="FFFFFF"/>
                </a:solidFill>
                <a:latin typeface="Calibri Light"/>
                <a:cs typeface="Calibri Light"/>
              </a:rPr>
              <a:t>Analysis</a:t>
            </a:r>
            <a:r>
              <a:rPr sz="6000" spc="-55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6000" dirty="0">
                <a:solidFill>
                  <a:srgbClr val="FFFFFF"/>
                </a:solidFill>
                <a:latin typeface="Calibri Light"/>
                <a:cs typeface="Calibri Light"/>
              </a:rPr>
              <a:t>and</a:t>
            </a:r>
            <a:r>
              <a:rPr sz="6000" spc="-9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6000" spc="-30" dirty="0">
                <a:solidFill>
                  <a:srgbClr val="FFFFFF"/>
                </a:solidFill>
                <a:latin typeface="Calibri Light"/>
                <a:cs typeface="Calibri Light"/>
              </a:rPr>
              <a:t>Penetration </a:t>
            </a:r>
            <a:r>
              <a:rPr sz="6000" spc="-509" dirty="0">
                <a:solidFill>
                  <a:srgbClr val="FFFFFF"/>
                </a:solidFill>
                <a:latin typeface="Calibri Light"/>
                <a:cs typeface="Calibri Light"/>
              </a:rPr>
              <a:t>T</a:t>
            </a:r>
            <a:r>
              <a:rPr sz="6000" spc="30" dirty="0">
                <a:solidFill>
                  <a:srgbClr val="FFFFFF"/>
                </a:solidFill>
                <a:latin typeface="Calibri Light"/>
                <a:cs typeface="Calibri Light"/>
              </a:rPr>
              <a:t>e</a:t>
            </a:r>
            <a:r>
              <a:rPr sz="6000" spc="-55" dirty="0">
                <a:solidFill>
                  <a:srgbClr val="FFFFFF"/>
                </a:solidFill>
                <a:latin typeface="Calibri Light"/>
                <a:cs typeface="Calibri Light"/>
              </a:rPr>
              <a:t>s</a:t>
            </a:r>
            <a:r>
              <a:rPr sz="6000" spc="30" dirty="0">
                <a:solidFill>
                  <a:srgbClr val="FFFFFF"/>
                </a:solidFill>
                <a:latin typeface="Calibri Light"/>
                <a:cs typeface="Calibri Light"/>
              </a:rPr>
              <a:t>ting</a:t>
            </a:r>
            <a:r>
              <a:rPr sz="6000" spc="-229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6000" spc="-10" dirty="0">
                <a:solidFill>
                  <a:srgbClr val="FFFFFF"/>
                </a:solidFill>
                <a:latin typeface="Calibri Light"/>
                <a:cs typeface="Calibri Light"/>
              </a:rPr>
              <a:t>Methodology</a:t>
            </a:r>
            <a:endParaRPr sz="6000" dirty="0">
              <a:latin typeface="Calibri Light"/>
              <a:cs typeface="Calibri Light"/>
            </a:endParaRPr>
          </a:p>
          <a:p>
            <a:pPr marL="12700">
              <a:lnSpc>
                <a:spcPct val="100000"/>
              </a:lnSpc>
              <a:spcBef>
                <a:spcPts val="780"/>
              </a:spcBef>
            </a:pP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Chapter</a:t>
            </a:r>
            <a:r>
              <a:rPr sz="2400" spc="-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1.</a:t>
            </a:r>
            <a:endParaRPr sz="24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181344" y="5039486"/>
            <a:ext cx="5399405" cy="1778635"/>
            <a:chOff x="6181344" y="5039486"/>
            <a:chExt cx="5399405" cy="1778635"/>
          </a:xfrm>
        </p:grpSpPr>
        <p:sp>
          <p:nvSpPr>
            <p:cNvPr id="3" name="object 3"/>
            <p:cNvSpPr/>
            <p:nvPr/>
          </p:nvSpPr>
          <p:spPr>
            <a:xfrm>
              <a:off x="6185154" y="5043296"/>
              <a:ext cx="5383530" cy="1323975"/>
            </a:xfrm>
            <a:custGeom>
              <a:avLst/>
              <a:gdLst/>
              <a:ahLst/>
              <a:cxnLst/>
              <a:rect l="l" t="t" r="r" b="b"/>
              <a:pathLst>
                <a:path w="5383530" h="1323975">
                  <a:moveTo>
                    <a:pt x="5308727" y="0"/>
                  </a:moveTo>
                  <a:lnTo>
                    <a:pt x="74803" y="0"/>
                  </a:lnTo>
                  <a:lnTo>
                    <a:pt x="45648" y="5883"/>
                  </a:lnTo>
                  <a:lnTo>
                    <a:pt x="21875" y="21923"/>
                  </a:lnTo>
                  <a:lnTo>
                    <a:pt x="5865" y="45702"/>
                  </a:lnTo>
                  <a:lnTo>
                    <a:pt x="0" y="74802"/>
                  </a:lnTo>
                  <a:lnTo>
                    <a:pt x="0" y="1249146"/>
                  </a:lnTo>
                  <a:lnTo>
                    <a:pt x="5865" y="1278270"/>
                  </a:lnTo>
                  <a:lnTo>
                    <a:pt x="21875" y="1302051"/>
                  </a:lnTo>
                  <a:lnTo>
                    <a:pt x="45648" y="1318083"/>
                  </a:lnTo>
                  <a:lnTo>
                    <a:pt x="74803" y="1323962"/>
                  </a:lnTo>
                  <a:lnTo>
                    <a:pt x="5308727" y="1323962"/>
                  </a:lnTo>
                  <a:lnTo>
                    <a:pt x="5337827" y="1318083"/>
                  </a:lnTo>
                  <a:lnTo>
                    <a:pt x="5361606" y="1302051"/>
                  </a:lnTo>
                  <a:lnTo>
                    <a:pt x="5377646" y="1278270"/>
                  </a:lnTo>
                  <a:lnTo>
                    <a:pt x="5383530" y="1249146"/>
                  </a:lnTo>
                  <a:lnTo>
                    <a:pt x="5383530" y="74802"/>
                  </a:lnTo>
                  <a:lnTo>
                    <a:pt x="5377646" y="45702"/>
                  </a:lnTo>
                  <a:lnTo>
                    <a:pt x="5361606" y="21923"/>
                  </a:lnTo>
                  <a:lnTo>
                    <a:pt x="5337827" y="5883"/>
                  </a:lnTo>
                  <a:lnTo>
                    <a:pt x="5308727" y="0"/>
                  </a:lnTo>
                  <a:close/>
                </a:path>
              </a:pathLst>
            </a:custGeom>
            <a:solidFill>
              <a:srgbClr val="E0E0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185154" y="5043296"/>
              <a:ext cx="5383530" cy="1323975"/>
            </a:xfrm>
            <a:custGeom>
              <a:avLst/>
              <a:gdLst/>
              <a:ahLst/>
              <a:cxnLst/>
              <a:rect l="l" t="t" r="r" b="b"/>
              <a:pathLst>
                <a:path w="5383530" h="1323975">
                  <a:moveTo>
                    <a:pt x="0" y="74802"/>
                  </a:moveTo>
                  <a:lnTo>
                    <a:pt x="5865" y="45702"/>
                  </a:lnTo>
                  <a:lnTo>
                    <a:pt x="21875" y="21923"/>
                  </a:lnTo>
                  <a:lnTo>
                    <a:pt x="45648" y="5883"/>
                  </a:lnTo>
                  <a:lnTo>
                    <a:pt x="74803" y="0"/>
                  </a:lnTo>
                  <a:lnTo>
                    <a:pt x="5308727" y="0"/>
                  </a:lnTo>
                  <a:lnTo>
                    <a:pt x="5337827" y="5883"/>
                  </a:lnTo>
                  <a:lnTo>
                    <a:pt x="5361606" y="21923"/>
                  </a:lnTo>
                  <a:lnTo>
                    <a:pt x="5377646" y="45702"/>
                  </a:lnTo>
                  <a:lnTo>
                    <a:pt x="5383530" y="74802"/>
                  </a:lnTo>
                  <a:lnTo>
                    <a:pt x="5383530" y="1249146"/>
                  </a:lnTo>
                  <a:lnTo>
                    <a:pt x="5377646" y="1278270"/>
                  </a:lnTo>
                  <a:lnTo>
                    <a:pt x="5361606" y="1302051"/>
                  </a:lnTo>
                  <a:lnTo>
                    <a:pt x="5337827" y="1318083"/>
                  </a:lnTo>
                  <a:lnTo>
                    <a:pt x="5308727" y="1323962"/>
                  </a:lnTo>
                  <a:lnTo>
                    <a:pt x="74803" y="1323962"/>
                  </a:lnTo>
                  <a:lnTo>
                    <a:pt x="45648" y="1318083"/>
                  </a:lnTo>
                  <a:lnTo>
                    <a:pt x="21875" y="1302051"/>
                  </a:lnTo>
                  <a:lnTo>
                    <a:pt x="5865" y="1278270"/>
                  </a:lnTo>
                  <a:lnTo>
                    <a:pt x="0" y="1249146"/>
                  </a:lnTo>
                  <a:lnTo>
                    <a:pt x="0" y="74802"/>
                  </a:lnTo>
                  <a:close/>
                </a:path>
              </a:pathLst>
            </a:custGeom>
            <a:ln w="7620">
              <a:solidFill>
                <a:srgbClr val="C6C6D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2191999" cy="2226691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610920" y="2679014"/>
            <a:ext cx="8411210" cy="560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500" spc="80" dirty="0"/>
              <a:t>Classifying</a:t>
            </a:r>
            <a:r>
              <a:rPr sz="3500" spc="-170" dirty="0"/>
              <a:t> </a:t>
            </a:r>
            <a:r>
              <a:rPr sz="3500" spc="130" dirty="0"/>
              <a:t>and</a:t>
            </a:r>
            <a:r>
              <a:rPr sz="3500" spc="-165" dirty="0"/>
              <a:t> </a:t>
            </a:r>
            <a:r>
              <a:rPr sz="3500" spc="-45" dirty="0"/>
              <a:t>Prioritizing</a:t>
            </a:r>
            <a:r>
              <a:rPr sz="3500" spc="-180" dirty="0"/>
              <a:t> </a:t>
            </a:r>
            <a:r>
              <a:rPr sz="3500" spc="-10" dirty="0"/>
              <a:t>Vulnerabilities</a:t>
            </a:r>
            <a:endParaRPr sz="3500" dirty="0"/>
          </a:p>
        </p:txBody>
      </p:sp>
      <p:grpSp>
        <p:nvGrpSpPr>
          <p:cNvPr id="7" name="object 7"/>
          <p:cNvGrpSpPr/>
          <p:nvPr/>
        </p:nvGrpSpPr>
        <p:grpSpPr>
          <a:xfrm>
            <a:off x="619582" y="3537458"/>
            <a:ext cx="5391785" cy="1331595"/>
            <a:chOff x="619582" y="3537458"/>
            <a:chExt cx="5391785" cy="1331595"/>
          </a:xfrm>
        </p:grpSpPr>
        <p:sp>
          <p:nvSpPr>
            <p:cNvPr id="8" name="object 8"/>
            <p:cNvSpPr/>
            <p:nvPr/>
          </p:nvSpPr>
          <p:spPr>
            <a:xfrm>
              <a:off x="623392" y="3541268"/>
              <a:ext cx="5384165" cy="1323975"/>
            </a:xfrm>
            <a:custGeom>
              <a:avLst/>
              <a:gdLst/>
              <a:ahLst/>
              <a:cxnLst/>
              <a:rect l="l" t="t" r="r" b="b"/>
              <a:pathLst>
                <a:path w="5384165" h="1323975">
                  <a:moveTo>
                    <a:pt x="5308777" y="0"/>
                  </a:moveTo>
                  <a:lnTo>
                    <a:pt x="74815" y="0"/>
                  </a:lnTo>
                  <a:lnTo>
                    <a:pt x="45696" y="5865"/>
                  </a:lnTo>
                  <a:lnTo>
                    <a:pt x="21915" y="21875"/>
                  </a:lnTo>
                  <a:lnTo>
                    <a:pt x="5880" y="45648"/>
                  </a:lnTo>
                  <a:lnTo>
                    <a:pt x="0" y="74803"/>
                  </a:lnTo>
                  <a:lnTo>
                    <a:pt x="0" y="1249045"/>
                  </a:lnTo>
                  <a:lnTo>
                    <a:pt x="5880" y="1278219"/>
                  </a:lnTo>
                  <a:lnTo>
                    <a:pt x="21915" y="1302035"/>
                  </a:lnTo>
                  <a:lnTo>
                    <a:pt x="45696" y="1318089"/>
                  </a:lnTo>
                  <a:lnTo>
                    <a:pt x="74815" y="1323975"/>
                  </a:lnTo>
                  <a:lnTo>
                    <a:pt x="5308777" y="1323975"/>
                  </a:lnTo>
                  <a:lnTo>
                    <a:pt x="5337878" y="1318089"/>
                  </a:lnTo>
                  <a:lnTo>
                    <a:pt x="5361657" y="1302035"/>
                  </a:lnTo>
                  <a:lnTo>
                    <a:pt x="5377697" y="1278219"/>
                  </a:lnTo>
                  <a:lnTo>
                    <a:pt x="5383580" y="1249045"/>
                  </a:lnTo>
                  <a:lnTo>
                    <a:pt x="5383580" y="74803"/>
                  </a:lnTo>
                  <a:lnTo>
                    <a:pt x="5377697" y="45648"/>
                  </a:lnTo>
                  <a:lnTo>
                    <a:pt x="5361657" y="21875"/>
                  </a:lnTo>
                  <a:lnTo>
                    <a:pt x="5337878" y="5865"/>
                  </a:lnTo>
                  <a:lnTo>
                    <a:pt x="5308777" y="0"/>
                  </a:lnTo>
                  <a:close/>
                </a:path>
              </a:pathLst>
            </a:custGeom>
            <a:solidFill>
              <a:srgbClr val="E0E0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23392" y="3541268"/>
              <a:ext cx="5384165" cy="1323975"/>
            </a:xfrm>
            <a:custGeom>
              <a:avLst/>
              <a:gdLst/>
              <a:ahLst/>
              <a:cxnLst/>
              <a:rect l="l" t="t" r="r" b="b"/>
              <a:pathLst>
                <a:path w="5384165" h="1323975">
                  <a:moveTo>
                    <a:pt x="0" y="74803"/>
                  </a:moveTo>
                  <a:lnTo>
                    <a:pt x="5880" y="45648"/>
                  </a:lnTo>
                  <a:lnTo>
                    <a:pt x="21915" y="21875"/>
                  </a:lnTo>
                  <a:lnTo>
                    <a:pt x="45696" y="5865"/>
                  </a:lnTo>
                  <a:lnTo>
                    <a:pt x="74815" y="0"/>
                  </a:lnTo>
                  <a:lnTo>
                    <a:pt x="5308777" y="0"/>
                  </a:lnTo>
                  <a:lnTo>
                    <a:pt x="5337878" y="5865"/>
                  </a:lnTo>
                  <a:lnTo>
                    <a:pt x="5361657" y="21875"/>
                  </a:lnTo>
                  <a:lnTo>
                    <a:pt x="5377697" y="45648"/>
                  </a:lnTo>
                  <a:lnTo>
                    <a:pt x="5383580" y="74803"/>
                  </a:lnTo>
                  <a:lnTo>
                    <a:pt x="5383580" y="1249045"/>
                  </a:lnTo>
                  <a:lnTo>
                    <a:pt x="5377697" y="1278219"/>
                  </a:lnTo>
                  <a:lnTo>
                    <a:pt x="5361657" y="1302035"/>
                  </a:lnTo>
                  <a:lnTo>
                    <a:pt x="5337878" y="1318089"/>
                  </a:lnTo>
                  <a:lnTo>
                    <a:pt x="5308777" y="1323975"/>
                  </a:lnTo>
                  <a:lnTo>
                    <a:pt x="74815" y="1323975"/>
                  </a:lnTo>
                  <a:lnTo>
                    <a:pt x="45696" y="1318089"/>
                  </a:lnTo>
                  <a:lnTo>
                    <a:pt x="21915" y="1302035"/>
                  </a:lnTo>
                  <a:lnTo>
                    <a:pt x="5880" y="1278219"/>
                  </a:lnTo>
                  <a:lnTo>
                    <a:pt x="0" y="1249045"/>
                  </a:lnTo>
                  <a:lnTo>
                    <a:pt x="0" y="74803"/>
                  </a:lnTo>
                  <a:close/>
                </a:path>
              </a:pathLst>
            </a:custGeom>
            <a:ln w="7620">
              <a:solidFill>
                <a:srgbClr val="C6C6D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6181344" y="3537458"/>
            <a:ext cx="5391150" cy="1331595"/>
            <a:chOff x="6181344" y="3537458"/>
            <a:chExt cx="5391150" cy="1331595"/>
          </a:xfrm>
        </p:grpSpPr>
        <p:sp>
          <p:nvSpPr>
            <p:cNvPr id="11" name="object 11"/>
            <p:cNvSpPr/>
            <p:nvPr/>
          </p:nvSpPr>
          <p:spPr>
            <a:xfrm>
              <a:off x="6185154" y="3541268"/>
              <a:ext cx="5383530" cy="1323975"/>
            </a:xfrm>
            <a:custGeom>
              <a:avLst/>
              <a:gdLst/>
              <a:ahLst/>
              <a:cxnLst/>
              <a:rect l="l" t="t" r="r" b="b"/>
              <a:pathLst>
                <a:path w="5383530" h="1323975">
                  <a:moveTo>
                    <a:pt x="5308727" y="0"/>
                  </a:moveTo>
                  <a:lnTo>
                    <a:pt x="74803" y="0"/>
                  </a:lnTo>
                  <a:lnTo>
                    <a:pt x="45648" y="5865"/>
                  </a:lnTo>
                  <a:lnTo>
                    <a:pt x="21875" y="21875"/>
                  </a:lnTo>
                  <a:lnTo>
                    <a:pt x="5865" y="45648"/>
                  </a:lnTo>
                  <a:lnTo>
                    <a:pt x="0" y="74803"/>
                  </a:lnTo>
                  <a:lnTo>
                    <a:pt x="0" y="1249045"/>
                  </a:lnTo>
                  <a:lnTo>
                    <a:pt x="5865" y="1278219"/>
                  </a:lnTo>
                  <a:lnTo>
                    <a:pt x="21875" y="1302035"/>
                  </a:lnTo>
                  <a:lnTo>
                    <a:pt x="45648" y="1318089"/>
                  </a:lnTo>
                  <a:lnTo>
                    <a:pt x="74803" y="1323975"/>
                  </a:lnTo>
                  <a:lnTo>
                    <a:pt x="5308727" y="1323975"/>
                  </a:lnTo>
                  <a:lnTo>
                    <a:pt x="5337827" y="1318089"/>
                  </a:lnTo>
                  <a:lnTo>
                    <a:pt x="5361606" y="1302035"/>
                  </a:lnTo>
                  <a:lnTo>
                    <a:pt x="5377646" y="1278219"/>
                  </a:lnTo>
                  <a:lnTo>
                    <a:pt x="5383530" y="1249045"/>
                  </a:lnTo>
                  <a:lnTo>
                    <a:pt x="5383530" y="74803"/>
                  </a:lnTo>
                  <a:lnTo>
                    <a:pt x="5377646" y="45648"/>
                  </a:lnTo>
                  <a:lnTo>
                    <a:pt x="5361606" y="21875"/>
                  </a:lnTo>
                  <a:lnTo>
                    <a:pt x="5337827" y="5865"/>
                  </a:lnTo>
                  <a:lnTo>
                    <a:pt x="5308727" y="0"/>
                  </a:lnTo>
                  <a:close/>
                </a:path>
              </a:pathLst>
            </a:custGeom>
            <a:solidFill>
              <a:srgbClr val="E0E0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185154" y="3541268"/>
              <a:ext cx="5383530" cy="1323975"/>
            </a:xfrm>
            <a:custGeom>
              <a:avLst/>
              <a:gdLst/>
              <a:ahLst/>
              <a:cxnLst/>
              <a:rect l="l" t="t" r="r" b="b"/>
              <a:pathLst>
                <a:path w="5383530" h="1323975">
                  <a:moveTo>
                    <a:pt x="0" y="74803"/>
                  </a:moveTo>
                  <a:lnTo>
                    <a:pt x="5865" y="45648"/>
                  </a:lnTo>
                  <a:lnTo>
                    <a:pt x="21875" y="21875"/>
                  </a:lnTo>
                  <a:lnTo>
                    <a:pt x="45648" y="5865"/>
                  </a:lnTo>
                  <a:lnTo>
                    <a:pt x="74803" y="0"/>
                  </a:lnTo>
                  <a:lnTo>
                    <a:pt x="5308727" y="0"/>
                  </a:lnTo>
                  <a:lnTo>
                    <a:pt x="5337827" y="5865"/>
                  </a:lnTo>
                  <a:lnTo>
                    <a:pt x="5361606" y="21875"/>
                  </a:lnTo>
                  <a:lnTo>
                    <a:pt x="5377646" y="45648"/>
                  </a:lnTo>
                  <a:lnTo>
                    <a:pt x="5383530" y="74803"/>
                  </a:lnTo>
                  <a:lnTo>
                    <a:pt x="5383530" y="1249045"/>
                  </a:lnTo>
                  <a:lnTo>
                    <a:pt x="5377646" y="1278219"/>
                  </a:lnTo>
                  <a:lnTo>
                    <a:pt x="5361606" y="1302035"/>
                  </a:lnTo>
                  <a:lnTo>
                    <a:pt x="5337827" y="1318089"/>
                  </a:lnTo>
                  <a:lnTo>
                    <a:pt x="5308727" y="1323975"/>
                  </a:lnTo>
                  <a:lnTo>
                    <a:pt x="74803" y="1323975"/>
                  </a:lnTo>
                  <a:lnTo>
                    <a:pt x="45648" y="1318089"/>
                  </a:lnTo>
                  <a:lnTo>
                    <a:pt x="21875" y="1302035"/>
                  </a:lnTo>
                  <a:lnTo>
                    <a:pt x="5865" y="1278219"/>
                  </a:lnTo>
                  <a:lnTo>
                    <a:pt x="0" y="1249045"/>
                  </a:lnTo>
                  <a:lnTo>
                    <a:pt x="0" y="74803"/>
                  </a:lnTo>
                  <a:close/>
                </a:path>
              </a:pathLst>
            </a:custGeom>
            <a:ln w="7620">
              <a:solidFill>
                <a:srgbClr val="C6C6D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6357620" y="3436289"/>
            <a:ext cx="4900295" cy="2992871"/>
          </a:xfrm>
          <a:prstGeom prst="rect">
            <a:avLst/>
          </a:prstGeom>
        </p:spPr>
        <p:txBody>
          <a:bodyPr vert="horz" wrap="square" lIns="0" tIns="1955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40"/>
              </a:spcBef>
            </a:pPr>
            <a:r>
              <a:rPr sz="2400" spc="30" dirty="0">
                <a:solidFill>
                  <a:srgbClr val="3B3939"/>
                </a:solidFill>
                <a:latin typeface="Trebuchet MS"/>
                <a:cs typeface="Trebuchet MS"/>
              </a:rPr>
              <a:t>Risk</a:t>
            </a:r>
            <a:endParaRPr sz="2400" dirty="0">
              <a:latin typeface="Trebuchet MS"/>
              <a:cs typeface="Trebuchet MS"/>
            </a:endParaRPr>
          </a:p>
          <a:p>
            <a:pPr marL="12700" marR="5080">
              <a:lnSpc>
                <a:spcPct val="114399"/>
              </a:lnSpc>
              <a:spcBef>
                <a:spcPts val="675"/>
              </a:spcBef>
            </a:pP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Assess</a:t>
            </a:r>
            <a:r>
              <a:rPr sz="1600" spc="-4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the</a:t>
            </a:r>
            <a:r>
              <a:rPr sz="1600" spc="-4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likelihood</a:t>
            </a:r>
            <a:r>
              <a:rPr sz="1600" spc="-2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of</a:t>
            </a:r>
            <a:r>
              <a:rPr sz="1600" spc="-4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a</a:t>
            </a:r>
            <a:r>
              <a:rPr sz="1600" spc="-5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20" dirty="0">
                <a:solidFill>
                  <a:srgbClr val="3B3939"/>
                </a:solidFill>
                <a:latin typeface="Roboto"/>
                <a:cs typeface="Roboto"/>
              </a:rPr>
              <a:t>vulnerability</a:t>
            </a:r>
            <a:r>
              <a:rPr sz="1600" spc="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being</a:t>
            </a:r>
            <a:r>
              <a:rPr sz="1600" spc="-4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exploited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and</a:t>
            </a:r>
            <a:r>
              <a:rPr sz="1600" spc="-5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the</a:t>
            </a:r>
            <a:r>
              <a:rPr sz="1600" spc="-6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potential</a:t>
            </a:r>
            <a:r>
              <a:rPr sz="1600" spc="-6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damage</a:t>
            </a:r>
            <a:r>
              <a:rPr sz="1600" spc="-5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it</a:t>
            </a:r>
            <a:r>
              <a:rPr sz="1600" spc="-7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could</a:t>
            </a:r>
            <a:r>
              <a:rPr sz="1600" spc="-5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cause.</a:t>
            </a:r>
            <a:endParaRPr sz="1600" dirty="0">
              <a:latin typeface="Roboto"/>
              <a:cs typeface="Roboto"/>
            </a:endParaRPr>
          </a:p>
          <a:p>
            <a:pPr>
              <a:lnSpc>
                <a:spcPct val="100000"/>
              </a:lnSpc>
            </a:pPr>
            <a:endParaRPr sz="1600" dirty="0">
              <a:latin typeface="Roboto"/>
              <a:cs typeface="Roboto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600" dirty="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</a:pPr>
            <a:r>
              <a:rPr sz="2400" spc="-10" dirty="0">
                <a:solidFill>
                  <a:srgbClr val="3B3939"/>
                </a:solidFill>
                <a:latin typeface="Trebuchet MS"/>
                <a:cs typeface="Trebuchet MS"/>
              </a:rPr>
              <a:t>Impact</a:t>
            </a:r>
            <a:endParaRPr sz="2400" dirty="0">
              <a:latin typeface="Trebuchet MS"/>
              <a:cs typeface="Trebuchet MS"/>
            </a:endParaRPr>
          </a:p>
          <a:p>
            <a:pPr marL="12700" marR="165735">
              <a:lnSpc>
                <a:spcPct val="114399"/>
              </a:lnSpc>
              <a:spcBef>
                <a:spcPts val="680"/>
              </a:spcBef>
            </a:pP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Evaluate</a:t>
            </a:r>
            <a:r>
              <a:rPr sz="1600" spc="-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the</a:t>
            </a:r>
            <a:r>
              <a:rPr sz="1600" spc="-5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potential</a:t>
            </a:r>
            <a:r>
              <a:rPr sz="1600" spc="-2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impact</a:t>
            </a:r>
            <a:r>
              <a:rPr sz="1600" spc="-4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of</a:t>
            </a:r>
            <a:r>
              <a:rPr sz="1600" spc="-3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a</a:t>
            </a:r>
            <a:r>
              <a:rPr sz="1600" spc="-4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successful</a:t>
            </a:r>
            <a:r>
              <a:rPr sz="1600" spc="-3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attack,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such</a:t>
            </a:r>
            <a:r>
              <a:rPr sz="1600" spc="-4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as</a:t>
            </a:r>
            <a:r>
              <a:rPr sz="1600" spc="-5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data</a:t>
            </a:r>
            <a:r>
              <a:rPr sz="1600" spc="-4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breach,</a:t>
            </a:r>
            <a:r>
              <a:rPr sz="1600" spc="-5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system</a:t>
            </a:r>
            <a:r>
              <a:rPr sz="1600" spc="-6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downtime,</a:t>
            </a:r>
            <a:r>
              <a:rPr sz="1600" spc="-5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or</a:t>
            </a:r>
            <a:r>
              <a:rPr sz="1600" spc="-6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financial</a:t>
            </a:r>
            <a:r>
              <a:rPr lang="en-US" sz="1600" spc="-10" dirty="0">
                <a:solidFill>
                  <a:srgbClr val="3B3939"/>
                </a:solidFill>
                <a:latin typeface="Roboto"/>
                <a:cs typeface="Roboto"/>
              </a:rPr>
              <a:t> loss</a:t>
            </a:r>
            <a:endParaRPr sz="1600" dirty="0">
              <a:latin typeface="Roboto"/>
              <a:cs typeface="Roboto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619582" y="5039486"/>
            <a:ext cx="5391785" cy="1331595"/>
            <a:chOff x="619582" y="5039486"/>
            <a:chExt cx="5391785" cy="1331595"/>
          </a:xfrm>
        </p:grpSpPr>
        <p:sp>
          <p:nvSpPr>
            <p:cNvPr id="15" name="object 15"/>
            <p:cNvSpPr/>
            <p:nvPr/>
          </p:nvSpPr>
          <p:spPr>
            <a:xfrm>
              <a:off x="623392" y="5043296"/>
              <a:ext cx="5384165" cy="1323975"/>
            </a:xfrm>
            <a:custGeom>
              <a:avLst/>
              <a:gdLst/>
              <a:ahLst/>
              <a:cxnLst/>
              <a:rect l="l" t="t" r="r" b="b"/>
              <a:pathLst>
                <a:path w="5384165" h="1323975">
                  <a:moveTo>
                    <a:pt x="5308777" y="0"/>
                  </a:moveTo>
                  <a:lnTo>
                    <a:pt x="74815" y="0"/>
                  </a:lnTo>
                  <a:lnTo>
                    <a:pt x="45696" y="5883"/>
                  </a:lnTo>
                  <a:lnTo>
                    <a:pt x="21915" y="21923"/>
                  </a:lnTo>
                  <a:lnTo>
                    <a:pt x="5880" y="45702"/>
                  </a:lnTo>
                  <a:lnTo>
                    <a:pt x="0" y="74802"/>
                  </a:lnTo>
                  <a:lnTo>
                    <a:pt x="0" y="1249146"/>
                  </a:lnTo>
                  <a:lnTo>
                    <a:pt x="5880" y="1278270"/>
                  </a:lnTo>
                  <a:lnTo>
                    <a:pt x="21915" y="1302051"/>
                  </a:lnTo>
                  <a:lnTo>
                    <a:pt x="45696" y="1318083"/>
                  </a:lnTo>
                  <a:lnTo>
                    <a:pt x="74815" y="1323962"/>
                  </a:lnTo>
                  <a:lnTo>
                    <a:pt x="5308777" y="1323962"/>
                  </a:lnTo>
                  <a:lnTo>
                    <a:pt x="5337878" y="1318083"/>
                  </a:lnTo>
                  <a:lnTo>
                    <a:pt x="5361657" y="1302051"/>
                  </a:lnTo>
                  <a:lnTo>
                    <a:pt x="5377697" y="1278270"/>
                  </a:lnTo>
                  <a:lnTo>
                    <a:pt x="5383580" y="1249146"/>
                  </a:lnTo>
                  <a:lnTo>
                    <a:pt x="5383580" y="74802"/>
                  </a:lnTo>
                  <a:lnTo>
                    <a:pt x="5377697" y="45702"/>
                  </a:lnTo>
                  <a:lnTo>
                    <a:pt x="5361657" y="21923"/>
                  </a:lnTo>
                  <a:lnTo>
                    <a:pt x="5337878" y="5883"/>
                  </a:lnTo>
                  <a:lnTo>
                    <a:pt x="5308777" y="0"/>
                  </a:lnTo>
                  <a:close/>
                </a:path>
              </a:pathLst>
            </a:custGeom>
            <a:solidFill>
              <a:srgbClr val="E0E0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623392" y="5043296"/>
              <a:ext cx="5384165" cy="1323975"/>
            </a:xfrm>
            <a:custGeom>
              <a:avLst/>
              <a:gdLst/>
              <a:ahLst/>
              <a:cxnLst/>
              <a:rect l="l" t="t" r="r" b="b"/>
              <a:pathLst>
                <a:path w="5384165" h="1323975">
                  <a:moveTo>
                    <a:pt x="0" y="74802"/>
                  </a:moveTo>
                  <a:lnTo>
                    <a:pt x="5880" y="45702"/>
                  </a:lnTo>
                  <a:lnTo>
                    <a:pt x="21915" y="21923"/>
                  </a:lnTo>
                  <a:lnTo>
                    <a:pt x="45696" y="5883"/>
                  </a:lnTo>
                  <a:lnTo>
                    <a:pt x="74815" y="0"/>
                  </a:lnTo>
                  <a:lnTo>
                    <a:pt x="5308777" y="0"/>
                  </a:lnTo>
                  <a:lnTo>
                    <a:pt x="5337878" y="5883"/>
                  </a:lnTo>
                  <a:lnTo>
                    <a:pt x="5361657" y="21923"/>
                  </a:lnTo>
                  <a:lnTo>
                    <a:pt x="5377697" y="45702"/>
                  </a:lnTo>
                  <a:lnTo>
                    <a:pt x="5383580" y="74802"/>
                  </a:lnTo>
                  <a:lnTo>
                    <a:pt x="5383580" y="1249146"/>
                  </a:lnTo>
                  <a:lnTo>
                    <a:pt x="5377697" y="1278270"/>
                  </a:lnTo>
                  <a:lnTo>
                    <a:pt x="5361657" y="1302051"/>
                  </a:lnTo>
                  <a:lnTo>
                    <a:pt x="5337878" y="1318083"/>
                  </a:lnTo>
                  <a:lnTo>
                    <a:pt x="5308777" y="1323962"/>
                  </a:lnTo>
                  <a:lnTo>
                    <a:pt x="74815" y="1323962"/>
                  </a:lnTo>
                  <a:lnTo>
                    <a:pt x="45696" y="1318083"/>
                  </a:lnTo>
                  <a:lnTo>
                    <a:pt x="21915" y="1302051"/>
                  </a:lnTo>
                  <a:lnTo>
                    <a:pt x="5880" y="1278270"/>
                  </a:lnTo>
                  <a:lnTo>
                    <a:pt x="0" y="1249146"/>
                  </a:lnTo>
                  <a:lnTo>
                    <a:pt x="0" y="74802"/>
                  </a:lnTo>
                  <a:close/>
                </a:path>
              </a:pathLst>
            </a:custGeom>
            <a:ln w="7620">
              <a:solidFill>
                <a:srgbClr val="C6C6D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795324" y="3436289"/>
            <a:ext cx="4616450" cy="2999740"/>
          </a:xfrm>
          <a:prstGeom prst="rect">
            <a:avLst/>
          </a:prstGeom>
        </p:spPr>
        <p:txBody>
          <a:bodyPr vert="horz" wrap="square" lIns="0" tIns="1955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40"/>
              </a:spcBef>
            </a:pPr>
            <a:r>
              <a:rPr sz="2400" spc="-10" dirty="0">
                <a:solidFill>
                  <a:srgbClr val="3B3939"/>
                </a:solidFill>
                <a:latin typeface="Trebuchet MS"/>
                <a:cs typeface="Trebuchet MS"/>
              </a:rPr>
              <a:t>Severity</a:t>
            </a:r>
            <a:endParaRPr sz="2400" dirty="0">
              <a:latin typeface="Trebuchet MS"/>
              <a:cs typeface="Trebuchet MS"/>
            </a:endParaRPr>
          </a:p>
          <a:p>
            <a:pPr marL="12700" marR="142875">
              <a:lnSpc>
                <a:spcPct val="114399"/>
              </a:lnSpc>
              <a:spcBef>
                <a:spcPts val="675"/>
              </a:spcBef>
            </a:pP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Categorize</a:t>
            </a:r>
            <a:r>
              <a:rPr sz="1600" spc="-5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20" dirty="0">
                <a:solidFill>
                  <a:srgbClr val="3B3939"/>
                </a:solidFill>
                <a:latin typeface="Roboto"/>
                <a:cs typeface="Roboto"/>
              </a:rPr>
              <a:t>vulnerabilities</a:t>
            </a:r>
            <a:r>
              <a:rPr sz="1600" spc="-2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based</a:t>
            </a:r>
            <a:r>
              <a:rPr sz="1600" spc="-5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on</a:t>
            </a:r>
            <a:r>
              <a:rPr sz="1600" spc="-5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their</a:t>
            </a:r>
            <a:r>
              <a:rPr sz="1600" spc="-6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potential impact,</a:t>
            </a:r>
            <a:r>
              <a:rPr sz="1600" spc="-5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such</a:t>
            </a:r>
            <a:r>
              <a:rPr sz="1600" spc="-4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as</a:t>
            </a:r>
            <a:r>
              <a:rPr sz="1600" spc="-5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low,</a:t>
            </a:r>
            <a:r>
              <a:rPr sz="1600" spc="-6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medium,</a:t>
            </a:r>
            <a:r>
              <a:rPr sz="1600" spc="-5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high,</a:t>
            </a:r>
            <a:r>
              <a:rPr sz="1600" spc="-3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or</a:t>
            </a:r>
            <a:r>
              <a:rPr sz="1600" spc="-6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critical.</a:t>
            </a:r>
            <a:endParaRPr sz="1600" dirty="0">
              <a:latin typeface="Roboto"/>
              <a:cs typeface="Roboto"/>
            </a:endParaRPr>
          </a:p>
          <a:p>
            <a:pPr>
              <a:lnSpc>
                <a:spcPct val="100000"/>
              </a:lnSpc>
            </a:pPr>
            <a:endParaRPr sz="1600" dirty="0">
              <a:latin typeface="Roboto"/>
              <a:cs typeface="Roboto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600" dirty="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</a:pPr>
            <a:r>
              <a:rPr sz="2400" spc="-10" dirty="0">
                <a:solidFill>
                  <a:srgbClr val="3B3939"/>
                </a:solidFill>
                <a:latin typeface="Trebuchet MS"/>
                <a:cs typeface="Trebuchet MS"/>
              </a:rPr>
              <a:t>Exploitability</a:t>
            </a:r>
            <a:endParaRPr sz="2400" dirty="0">
              <a:latin typeface="Trebuchet MS"/>
              <a:cs typeface="Trebuchet MS"/>
            </a:endParaRPr>
          </a:p>
          <a:p>
            <a:pPr marL="12700" marR="5080">
              <a:lnSpc>
                <a:spcPct val="114399"/>
              </a:lnSpc>
              <a:spcBef>
                <a:spcPts val="680"/>
              </a:spcBef>
            </a:pP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Consider</a:t>
            </a:r>
            <a:r>
              <a:rPr sz="1600" spc="-6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the</a:t>
            </a:r>
            <a:r>
              <a:rPr sz="1600" spc="-5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ease</a:t>
            </a:r>
            <a:r>
              <a:rPr sz="1600" spc="-5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with</a:t>
            </a:r>
            <a:r>
              <a:rPr sz="1600" spc="-5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which</a:t>
            </a:r>
            <a:r>
              <a:rPr sz="1600" spc="-3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a</a:t>
            </a:r>
            <a:r>
              <a:rPr sz="1600" spc="-6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20" dirty="0">
                <a:solidFill>
                  <a:srgbClr val="3B3939"/>
                </a:solidFill>
                <a:latin typeface="Roboto"/>
                <a:cs typeface="Roboto"/>
              </a:rPr>
              <a:t>vulnerability</a:t>
            </a:r>
            <a:r>
              <a:rPr sz="1600" spc="-1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can</a:t>
            </a:r>
            <a:r>
              <a:rPr sz="1600" spc="-5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25" dirty="0">
                <a:solidFill>
                  <a:srgbClr val="3B3939"/>
                </a:solidFill>
                <a:latin typeface="Roboto"/>
                <a:cs typeface="Roboto"/>
              </a:rPr>
              <a:t>be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exploited,</a:t>
            </a:r>
            <a:r>
              <a:rPr sz="1600" spc="-4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20" dirty="0">
                <a:solidFill>
                  <a:srgbClr val="3B3939"/>
                </a:solidFill>
                <a:latin typeface="Roboto"/>
                <a:cs typeface="Roboto"/>
              </a:rPr>
              <a:t>including</a:t>
            </a:r>
            <a:r>
              <a:rPr sz="1600" spc="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the</a:t>
            </a:r>
            <a:r>
              <a:rPr sz="1600" spc="-3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20" dirty="0">
                <a:solidFill>
                  <a:srgbClr val="3B3939"/>
                </a:solidFill>
                <a:latin typeface="Roboto"/>
                <a:cs typeface="Roboto"/>
              </a:rPr>
              <a:t>availability</a:t>
            </a:r>
            <a:r>
              <a:rPr sz="1600" spc="1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of</a:t>
            </a:r>
            <a:r>
              <a:rPr sz="1600" spc="-3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tools</a:t>
            </a:r>
            <a:r>
              <a:rPr sz="1600" spc="-4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25" dirty="0">
                <a:solidFill>
                  <a:srgbClr val="3B3939"/>
                </a:solidFill>
                <a:latin typeface="Roboto"/>
                <a:cs typeface="Roboto"/>
              </a:rPr>
              <a:t>and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techniques.</a:t>
            </a:r>
            <a:endParaRPr sz="1600" dirty="0">
              <a:latin typeface="Roboto"/>
              <a:cs typeface="Roboto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dt" sz="half" idx="6"/>
          </p:nvPr>
        </p:nvSpPr>
        <p:spPr>
          <a:xfrm>
            <a:off x="10881994" y="6351422"/>
            <a:ext cx="487679" cy="3334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640"/>
              </a:lnSpc>
            </a:pPr>
            <a:r>
              <a:rPr spc="-325" dirty="0"/>
              <a:t>202</a:t>
            </a:r>
            <a:r>
              <a:rPr lang="en-US" spc="-325" dirty="0"/>
              <a:t>4</a:t>
            </a:r>
            <a:endParaRPr spc="-325" dirty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49020" y="1476882"/>
            <a:ext cx="10196195" cy="5905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204" dirty="0"/>
              <a:t>Assessing</a:t>
            </a:r>
            <a:r>
              <a:rPr spc="-150" dirty="0"/>
              <a:t> </a:t>
            </a:r>
            <a:r>
              <a:rPr dirty="0"/>
              <a:t>the</a:t>
            </a:r>
            <a:r>
              <a:rPr spc="-145" dirty="0"/>
              <a:t> </a:t>
            </a:r>
            <a:r>
              <a:rPr spc="125" dirty="0"/>
              <a:t>Risks</a:t>
            </a:r>
            <a:r>
              <a:rPr spc="-145" dirty="0"/>
              <a:t> </a:t>
            </a:r>
            <a:r>
              <a:rPr dirty="0"/>
              <a:t>of</a:t>
            </a:r>
            <a:r>
              <a:rPr spc="-145" dirty="0"/>
              <a:t> </a:t>
            </a:r>
            <a:r>
              <a:rPr dirty="0"/>
              <a:t>Identified</a:t>
            </a:r>
            <a:r>
              <a:rPr spc="-120" dirty="0"/>
              <a:t> </a:t>
            </a:r>
            <a:r>
              <a:rPr spc="-10" dirty="0"/>
              <a:t>Vulnerabilities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37996" y="3432175"/>
            <a:ext cx="3245485" cy="13982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3B3939"/>
                </a:solidFill>
                <a:latin typeface="Trebuchet MS"/>
                <a:cs typeface="Trebuchet MS"/>
              </a:rPr>
              <a:t>Threat</a:t>
            </a:r>
            <a:r>
              <a:rPr sz="2400" spc="-114" dirty="0">
                <a:solidFill>
                  <a:srgbClr val="3B3939"/>
                </a:solidFill>
                <a:latin typeface="Trebuchet MS"/>
                <a:cs typeface="Trebuchet MS"/>
              </a:rPr>
              <a:t> </a:t>
            </a:r>
            <a:r>
              <a:rPr sz="2400" spc="55" dirty="0">
                <a:solidFill>
                  <a:srgbClr val="3B3939"/>
                </a:solidFill>
                <a:latin typeface="Trebuchet MS"/>
                <a:cs typeface="Trebuchet MS"/>
              </a:rPr>
              <a:t>Analysis</a:t>
            </a:r>
            <a:endParaRPr sz="2400" dirty="0">
              <a:latin typeface="Trebuchet MS"/>
              <a:cs typeface="Trebuchet MS"/>
            </a:endParaRPr>
          </a:p>
          <a:p>
            <a:pPr marL="12700" marR="5080">
              <a:lnSpc>
                <a:spcPct val="125000"/>
              </a:lnSpc>
              <a:spcBef>
                <a:spcPts val="730"/>
              </a:spcBef>
            </a:pP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Identify</a:t>
            </a:r>
            <a:r>
              <a:rPr sz="1600" spc="-4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potential</a:t>
            </a:r>
            <a:r>
              <a:rPr sz="1600" spc="-5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threat</a:t>
            </a:r>
            <a:r>
              <a:rPr sz="1600" spc="-5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actors,</a:t>
            </a:r>
            <a:r>
              <a:rPr sz="1600" spc="-7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20" dirty="0">
                <a:solidFill>
                  <a:srgbClr val="3B3939"/>
                </a:solidFill>
                <a:latin typeface="Roboto"/>
                <a:cs typeface="Roboto"/>
              </a:rPr>
              <a:t>their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motivations,</a:t>
            </a:r>
            <a:r>
              <a:rPr sz="1600" spc="-6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and</a:t>
            </a:r>
            <a:r>
              <a:rPr sz="1600" spc="-4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the</a:t>
            </a:r>
            <a:r>
              <a:rPr sz="1600" spc="-6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types</a:t>
            </a:r>
            <a:r>
              <a:rPr sz="1600" spc="-7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25" dirty="0">
                <a:solidFill>
                  <a:srgbClr val="3B3939"/>
                </a:solidFill>
                <a:latin typeface="Roboto"/>
                <a:cs typeface="Roboto"/>
              </a:rPr>
              <a:t>of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attacks</a:t>
            </a:r>
            <a:r>
              <a:rPr sz="1600" spc="-7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they</a:t>
            </a:r>
            <a:r>
              <a:rPr sz="1600" spc="-8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might</a:t>
            </a:r>
            <a:r>
              <a:rPr sz="1600" spc="-7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employ.</a:t>
            </a:r>
            <a:endParaRPr sz="1600" dirty="0">
              <a:latin typeface="Roboto"/>
              <a:cs typeface="Roboto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61492" y="2489949"/>
            <a:ext cx="10868837" cy="756043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4461509" y="3432175"/>
            <a:ext cx="3347085" cy="17037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3B3939"/>
                </a:solidFill>
                <a:latin typeface="Trebuchet MS"/>
                <a:cs typeface="Trebuchet MS"/>
              </a:rPr>
              <a:t>Vulnerability</a:t>
            </a:r>
            <a:r>
              <a:rPr sz="2400" spc="-114" dirty="0">
                <a:solidFill>
                  <a:srgbClr val="3B3939"/>
                </a:solidFill>
                <a:latin typeface="Trebuchet MS"/>
                <a:cs typeface="Trebuchet MS"/>
              </a:rPr>
              <a:t> </a:t>
            </a:r>
            <a:r>
              <a:rPr sz="2400" spc="-10" dirty="0">
                <a:solidFill>
                  <a:srgbClr val="3B3939"/>
                </a:solidFill>
                <a:latin typeface="Trebuchet MS"/>
                <a:cs typeface="Trebuchet MS"/>
              </a:rPr>
              <a:t>Evaluation</a:t>
            </a:r>
            <a:endParaRPr sz="2400" dirty="0">
              <a:latin typeface="Trebuchet MS"/>
              <a:cs typeface="Trebuchet MS"/>
            </a:endParaRPr>
          </a:p>
          <a:p>
            <a:pPr marL="12700" marR="560705">
              <a:lnSpc>
                <a:spcPct val="125099"/>
              </a:lnSpc>
              <a:spcBef>
                <a:spcPts val="725"/>
              </a:spcBef>
            </a:pP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Assess</a:t>
            </a:r>
            <a:r>
              <a:rPr sz="1600" spc="-6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the</a:t>
            </a:r>
            <a:r>
              <a:rPr sz="1600" spc="-5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severity</a:t>
            </a:r>
            <a:r>
              <a:rPr sz="1600" spc="-7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25" dirty="0">
                <a:solidFill>
                  <a:srgbClr val="3B3939"/>
                </a:solidFill>
                <a:latin typeface="Roboto"/>
                <a:cs typeface="Roboto"/>
              </a:rPr>
              <a:t>and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exploitability</a:t>
            </a:r>
            <a:r>
              <a:rPr sz="1600" spc="-2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of</a:t>
            </a:r>
            <a:r>
              <a:rPr sz="1600" spc="-3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identified </a:t>
            </a:r>
            <a:r>
              <a:rPr sz="1600" spc="-20" dirty="0">
                <a:solidFill>
                  <a:srgbClr val="3B3939"/>
                </a:solidFill>
                <a:latin typeface="Roboto"/>
                <a:cs typeface="Roboto"/>
              </a:rPr>
              <a:t>vulnerabilities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 in</a:t>
            </a:r>
            <a:r>
              <a:rPr sz="1600" spc="-3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the</a:t>
            </a:r>
            <a:r>
              <a:rPr sz="1600" spc="-3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context</a:t>
            </a:r>
            <a:r>
              <a:rPr sz="1600" spc="-3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25" dirty="0">
                <a:solidFill>
                  <a:srgbClr val="3B3939"/>
                </a:solidFill>
                <a:latin typeface="Roboto"/>
                <a:cs typeface="Roboto"/>
              </a:rPr>
              <a:t>of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known</a:t>
            </a:r>
            <a:r>
              <a:rPr sz="1600" spc="-6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threats.</a:t>
            </a:r>
            <a:endParaRPr sz="1600" dirty="0">
              <a:latin typeface="Roboto"/>
              <a:cs typeface="Roboto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dt" sz="half" idx="6"/>
          </p:nvPr>
        </p:nvSpPr>
        <p:spPr>
          <a:xfrm>
            <a:off x="10881994" y="6351422"/>
            <a:ext cx="487679" cy="3334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640"/>
              </a:lnSpc>
            </a:pPr>
            <a:r>
              <a:rPr spc="-325" dirty="0"/>
              <a:t>202</a:t>
            </a:r>
            <a:r>
              <a:rPr lang="en-US" spc="-325" dirty="0"/>
              <a:t>4</a:t>
            </a:r>
            <a:endParaRPr spc="-325" dirty="0"/>
          </a:p>
        </p:txBody>
      </p:sp>
      <p:sp>
        <p:nvSpPr>
          <p:cNvPr id="6" name="object 6"/>
          <p:cNvSpPr txBox="1"/>
          <p:nvPr/>
        </p:nvSpPr>
        <p:spPr>
          <a:xfrm>
            <a:off x="8084946" y="3432175"/>
            <a:ext cx="2795270" cy="20085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3B3939"/>
                </a:solidFill>
                <a:latin typeface="Trebuchet MS"/>
                <a:cs typeface="Trebuchet MS"/>
              </a:rPr>
              <a:t>Impact</a:t>
            </a:r>
            <a:r>
              <a:rPr sz="2400" spc="140" dirty="0">
                <a:solidFill>
                  <a:srgbClr val="3B3939"/>
                </a:solidFill>
                <a:latin typeface="Trebuchet MS"/>
                <a:cs typeface="Trebuchet MS"/>
              </a:rPr>
              <a:t> </a:t>
            </a:r>
            <a:r>
              <a:rPr sz="2400" spc="110" dirty="0">
                <a:solidFill>
                  <a:srgbClr val="3B3939"/>
                </a:solidFill>
                <a:latin typeface="Trebuchet MS"/>
                <a:cs typeface="Trebuchet MS"/>
              </a:rPr>
              <a:t>Assessment</a:t>
            </a:r>
            <a:endParaRPr sz="2400" dirty="0">
              <a:latin typeface="Trebuchet MS"/>
              <a:cs typeface="Trebuchet MS"/>
            </a:endParaRPr>
          </a:p>
          <a:p>
            <a:pPr marL="12700" marR="31750">
              <a:lnSpc>
                <a:spcPct val="125000"/>
              </a:lnSpc>
              <a:spcBef>
                <a:spcPts val="730"/>
              </a:spcBef>
            </a:pP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Determine</a:t>
            </a:r>
            <a:r>
              <a:rPr sz="1600" spc="-4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the</a:t>
            </a:r>
            <a:r>
              <a:rPr sz="1600" spc="-3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potential consequences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of</a:t>
            </a:r>
            <a:r>
              <a:rPr sz="1600" spc="-2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a</a:t>
            </a:r>
            <a:r>
              <a:rPr sz="1600" spc="-3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successful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attack,</a:t>
            </a:r>
            <a:r>
              <a:rPr sz="1600" spc="-8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considering</a:t>
            </a:r>
            <a:r>
              <a:rPr sz="1600" spc="-6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financial, operational,</a:t>
            </a:r>
            <a:r>
              <a:rPr sz="1600" spc="-6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and</a:t>
            </a:r>
            <a:r>
              <a:rPr sz="1600" spc="-6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reputational impacts.</a:t>
            </a:r>
            <a:endParaRPr sz="1600" dirty="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87755" y="432308"/>
            <a:ext cx="9478645" cy="5397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3350" spc="70" dirty="0"/>
              <a:t>Remediation</a:t>
            </a:r>
            <a:r>
              <a:rPr sz="3350" spc="-95" dirty="0"/>
              <a:t> </a:t>
            </a:r>
            <a:r>
              <a:rPr sz="3350" dirty="0"/>
              <a:t>Strategies:</a:t>
            </a:r>
            <a:r>
              <a:rPr sz="3350" spc="-130" dirty="0"/>
              <a:t> </a:t>
            </a:r>
            <a:r>
              <a:rPr sz="3350" spc="80" dirty="0"/>
              <a:t>Patching</a:t>
            </a:r>
            <a:r>
              <a:rPr sz="3350" spc="-105" dirty="0"/>
              <a:t> </a:t>
            </a:r>
            <a:r>
              <a:rPr sz="3350" spc="145" dirty="0"/>
              <a:t>and</a:t>
            </a:r>
            <a:r>
              <a:rPr sz="3350" spc="-105" dirty="0"/>
              <a:t> </a:t>
            </a:r>
            <a:r>
              <a:rPr sz="3350" spc="-10" dirty="0"/>
              <a:t>Mitigation</a:t>
            </a:r>
            <a:endParaRPr sz="3350" dirty="0"/>
          </a:p>
        </p:txBody>
      </p:sp>
      <p:grpSp>
        <p:nvGrpSpPr>
          <p:cNvPr id="3" name="object 3"/>
          <p:cNvGrpSpPr/>
          <p:nvPr/>
        </p:nvGrpSpPr>
        <p:grpSpPr>
          <a:xfrm>
            <a:off x="596557" y="1347597"/>
            <a:ext cx="1381760" cy="996315"/>
            <a:chOff x="596557" y="1347597"/>
            <a:chExt cx="1381760" cy="996315"/>
          </a:xfrm>
        </p:grpSpPr>
        <p:sp>
          <p:nvSpPr>
            <p:cNvPr id="4" name="object 4"/>
            <p:cNvSpPr/>
            <p:nvPr/>
          </p:nvSpPr>
          <p:spPr>
            <a:xfrm>
              <a:off x="600367" y="1351407"/>
              <a:ext cx="1374140" cy="988694"/>
            </a:xfrm>
            <a:custGeom>
              <a:avLst/>
              <a:gdLst/>
              <a:ahLst/>
              <a:cxnLst/>
              <a:rect l="l" t="t" r="r" b="b"/>
              <a:pathLst>
                <a:path w="1374139" h="988694">
                  <a:moveTo>
                    <a:pt x="1301838" y="0"/>
                  </a:moveTo>
                  <a:lnTo>
                    <a:pt x="72059" y="0"/>
                  </a:lnTo>
                  <a:lnTo>
                    <a:pt x="44014" y="5663"/>
                  </a:lnTo>
                  <a:lnTo>
                    <a:pt x="21108" y="21113"/>
                  </a:lnTo>
                  <a:lnTo>
                    <a:pt x="5664" y="44041"/>
                  </a:lnTo>
                  <a:lnTo>
                    <a:pt x="0" y="72135"/>
                  </a:lnTo>
                  <a:lnTo>
                    <a:pt x="0" y="916431"/>
                  </a:lnTo>
                  <a:lnTo>
                    <a:pt x="5664" y="944453"/>
                  </a:lnTo>
                  <a:lnTo>
                    <a:pt x="21108" y="967343"/>
                  </a:lnTo>
                  <a:lnTo>
                    <a:pt x="44014" y="982779"/>
                  </a:lnTo>
                  <a:lnTo>
                    <a:pt x="72059" y="988440"/>
                  </a:lnTo>
                  <a:lnTo>
                    <a:pt x="1301838" y="988440"/>
                  </a:lnTo>
                  <a:lnTo>
                    <a:pt x="1329860" y="982779"/>
                  </a:lnTo>
                  <a:lnTo>
                    <a:pt x="1352750" y="967343"/>
                  </a:lnTo>
                  <a:lnTo>
                    <a:pt x="1368186" y="944453"/>
                  </a:lnTo>
                  <a:lnTo>
                    <a:pt x="1373847" y="916431"/>
                  </a:lnTo>
                  <a:lnTo>
                    <a:pt x="1373847" y="72135"/>
                  </a:lnTo>
                  <a:lnTo>
                    <a:pt x="1368186" y="44041"/>
                  </a:lnTo>
                  <a:lnTo>
                    <a:pt x="1352750" y="21113"/>
                  </a:lnTo>
                  <a:lnTo>
                    <a:pt x="1329860" y="5663"/>
                  </a:lnTo>
                  <a:lnTo>
                    <a:pt x="1301838" y="0"/>
                  </a:lnTo>
                  <a:close/>
                </a:path>
              </a:pathLst>
            </a:custGeom>
            <a:solidFill>
              <a:srgbClr val="E0E0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00367" y="1351407"/>
              <a:ext cx="1374140" cy="988694"/>
            </a:xfrm>
            <a:custGeom>
              <a:avLst/>
              <a:gdLst/>
              <a:ahLst/>
              <a:cxnLst/>
              <a:rect l="l" t="t" r="r" b="b"/>
              <a:pathLst>
                <a:path w="1374139" h="988694">
                  <a:moveTo>
                    <a:pt x="0" y="72135"/>
                  </a:moveTo>
                  <a:lnTo>
                    <a:pt x="5664" y="44041"/>
                  </a:lnTo>
                  <a:lnTo>
                    <a:pt x="21108" y="21113"/>
                  </a:lnTo>
                  <a:lnTo>
                    <a:pt x="44014" y="5663"/>
                  </a:lnTo>
                  <a:lnTo>
                    <a:pt x="72059" y="0"/>
                  </a:lnTo>
                  <a:lnTo>
                    <a:pt x="1301838" y="0"/>
                  </a:lnTo>
                  <a:lnTo>
                    <a:pt x="1329860" y="5663"/>
                  </a:lnTo>
                  <a:lnTo>
                    <a:pt x="1352750" y="21113"/>
                  </a:lnTo>
                  <a:lnTo>
                    <a:pt x="1368186" y="44041"/>
                  </a:lnTo>
                  <a:lnTo>
                    <a:pt x="1373847" y="72135"/>
                  </a:lnTo>
                  <a:lnTo>
                    <a:pt x="1373847" y="916431"/>
                  </a:lnTo>
                  <a:lnTo>
                    <a:pt x="1368186" y="944453"/>
                  </a:lnTo>
                  <a:lnTo>
                    <a:pt x="1352750" y="967343"/>
                  </a:lnTo>
                  <a:lnTo>
                    <a:pt x="1329860" y="982779"/>
                  </a:lnTo>
                  <a:lnTo>
                    <a:pt x="1301838" y="988440"/>
                  </a:lnTo>
                  <a:lnTo>
                    <a:pt x="72059" y="988440"/>
                  </a:lnTo>
                  <a:lnTo>
                    <a:pt x="44014" y="982779"/>
                  </a:lnTo>
                  <a:lnTo>
                    <a:pt x="21108" y="967343"/>
                  </a:lnTo>
                  <a:lnTo>
                    <a:pt x="5664" y="944453"/>
                  </a:lnTo>
                  <a:lnTo>
                    <a:pt x="0" y="916431"/>
                  </a:lnTo>
                  <a:lnTo>
                    <a:pt x="0" y="72135"/>
                  </a:lnTo>
                  <a:close/>
                </a:path>
              </a:pathLst>
            </a:custGeom>
            <a:ln w="7620">
              <a:solidFill>
                <a:srgbClr val="C6C6D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766368" y="1707642"/>
            <a:ext cx="116205" cy="28003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650" spc="-105" dirty="0">
                <a:solidFill>
                  <a:srgbClr val="3B3939"/>
                </a:solidFill>
                <a:latin typeface="Trebuchet MS"/>
                <a:cs typeface="Trebuchet MS"/>
              </a:rPr>
              <a:t>1</a:t>
            </a:r>
            <a:endParaRPr sz="165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133345" y="1405509"/>
            <a:ext cx="7499984" cy="7353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40" dirty="0">
                <a:solidFill>
                  <a:srgbClr val="3B3939"/>
                </a:solidFill>
                <a:latin typeface="Trebuchet MS"/>
                <a:cs typeface="Trebuchet MS"/>
              </a:rPr>
              <a:t>Patching</a:t>
            </a:r>
            <a:endParaRPr sz="2400" dirty="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140"/>
              </a:spcBef>
            </a:pPr>
            <a:r>
              <a:rPr sz="1300" dirty="0">
                <a:solidFill>
                  <a:srgbClr val="3B3939"/>
                </a:solidFill>
                <a:latin typeface="Roboto"/>
                <a:cs typeface="Roboto"/>
              </a:rPr>
              <a:t>Install</a:t>
            </a:r>
            <a:r>
              <a:rPr sz="1300" spc="3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300" dirty="0">
                <a:solidFill>
                  <a:srgbClr val="3B3939"/>
                </a:solidFill>
                <a:latin typeface="Roboto"/>
                <a:cs typeface="Roboto"/>
              </a:rPr>
              <a:t>security</a:t>
            </a:r>
            <a:r>
              <a:rPr sz="1300" spc="3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300" dirty="0">
                <a:solidFill>
                  <a:srgbClr val="3B3939"/>
                </a:solidFill>
                <a:latin typeface="Roboto"/>
                <a:cs typeface="Roboto"/>
              </a:rPr>
              <a:t>updates</a:t>
            </a:r>
            <a:r>
              <a:rPr sz="1300" spc="2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300" dirty="0">
                <a:solidFill>
                  <a:srgbClr val="3B3939"/>
                </a:solidFill>
                <a:latin typeface="Roboto"/>
                <a:cs typeface="Roboto"/>
              </a:rPr>
              <a:t>and</a:t>
            </a:r>
            <a:r>
              <a:rPr sz="1300" spc="1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300" dirty="0">
                <a:solidFill>
                  <a:srgbClr val="3B3939"/>
                </a:solidFill>
                <a:latin typeface="Roboto"/>
                <a:cs typeface="Roboto"/>
              </a:rPr>
              <a:t>patches</a:t>
            </a:r>
            <a:r>
              <a:rPr sz="1300" spc="4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300" dirty="0">
                <a:solidFill>
                  <a:srgbClr val="3B3939"/>
                </a:solidFill>
                <a:latin typeface="Roboto"/>
                <a:cs typeface="Roboto"/>
              </a:rPr>
              <a:t>provided</a:t>
            </a:r>
            <a:r>
              <a:rPr sz="1300" spc="2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300" dirty="0">
                <a:solidFill>
                  <a:srgbClr val="3B3939"/>
                </a:solidFill>
                <a:latin typeface="Roboto"/>
                <a:cs typeface="Roboto"/>
              </a:rPr>
              <a:t>by</a:t>
            </a:r>
            <a:r>
              <a:rPr sz="1300" spc="1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300" dirty="0">
                <a:solidFill>
                  <a:srgbClr val="3B3939"/>
                </a:solidFill>
                <a:latin typeface="Roboto"/>
                <a:cs typeface="Roboto"/>
              </a:rPr>
              <a:t>software</a:t>
            </a:r>
            <a:r>
              <a:rPr sz="1300" spc="4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300" dirty="0">
                <a:solidFill>
                  <a:srgbClr val="3B3939"/>
                </a:solidFill>
                <a:latin typeface="Roboto"/>
                <a:cs typeface="Roboto"/>
              </a:rPr>
              <a:t>vendors</a:t>
            </a:r>
            <a:r>
              <a:rPr sz="1300" spc="2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300" dirty="0">
                <a:solidFill>
                  <a:srgbClr val="3B3939"/>
                </a:solidFill>
                <a:latin typeface="Roboto"/>
                <a:cs typeface="Roboto"/>
              </a:rPr>
              <a:t>to</a:t>
            </a:r>
            <a:r>
              <a:rPr sz="1300" spc="1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300" dirty="0">
                <a:solidFill>
                  <a:srgbClr val="3B3939"/>
                </a:solidFill>
                <a:latin typeface="Roboto"/>
                <a:cs typeface="Roboto"/>
              </a:rPr>
              <a:t>address</a:t>
            </a:r>
            <a:r>
              <a:rPr sz="1300" spc="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300" dirty="0">
                <a:solidFill>
                  <a:srgbClr val="3B3939"/>
                </a:solidFill>
                <a:latin typeface="Roboto"/>
                <a:cs typeface="Roboto"/>
              </a:rPr>
              <a:t>known</a:t>
            </a:r>
            <a:r>
              <a:rPr sz="1300" spc="3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300" spc="-10" dirty="0">
                <a:solidFill>
                  <a:srgbClr val="3B3939"/>
                </a:solidFill>
                <a:latin typeface="Roboto"/>
                <a:cs typeface="Roboto"/>
              </a:rPr>
              <a:t>vulnerabilities.</a:t>
            </a:r>
            <a:endParaRPr sz="1300" dirty="0">
              <a:latin typeface="Roboto"/>
              <a:cs typeface="Roboto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059939" y="2331973"/>
            <a:ext cx="9446260" cy="9525"/>
          </a:xfrm>
          <a:custGeom>
            <a:avLst/>
            <a:gdLst/>
            <a:ahLst/>
            <a:cxnLst/>
            <a:rect l="l" t="t" r="r" b="b"/>
            <a:pathLst>
              <a:path w="9446260" h="9525">
                <a:moveTo>
                  <a:pt x="9443846" y="0"/>
                </a:moveTo>
                <a:lnTo>
                  <a:pt x="2159" y="0"/>
                </a:lnTo>
                <a:lnTo>
                  <a:pt x="0" y="2159"/>
                </a:lnTo>
                <a:lnTo>
                  <a:pt x="0" y="4699"/>
                </a:lnTo>
                <a:lnTo>
                  <a:pt x="0" y="7365"/>
                </a:lnTo>
                <a:lnTo>
                  <a:pt x="2159" y="9525"/>
                </a:lnTo>
                <a:lnTo>
                  <a:pt x="9443846" y="9525"/>
                </a:lnTo>
                <a:lnTo>
                  <a:pt x="9446006" y="7365"/>
                </a:lnTo>
                <a:lnTo>
                  <a:pt x="9446006" y="2159"/>
                </a:lnTo>
                <a:lnTo>
                  <a:pt x="9443846" y="0"/>
                </a:lnTo>
                <a:close/>
              </a:path>
            </a:pathLst>
          </a:custGeom>
          <a:solidFill>
            <a:srgbClr val="C6C6D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" name="object 9"/>
          <p:cNvGrpSpPr/>
          <p:nvPr/>
        </p:nvGrpSpPr>
        <p:grpSpPr>
          <a:xfrm>
            <a:off x="596557" y="2421763"/>
            <a:ext cx="2755900" cy="1270635"/>
            <a:chOff x="596557" y="2421763"/>
            <a:chExt cx="2755900" cy="1270635"/>
          </a:xfrm>
        </p:grpSpPr>
        <p:sp>
          <p:nvSpPr>
            <p:cNvPr id="10" name="object 10"/>
            <p:cNvSpPr/>
            <p:nvPr/>
          </p:nvSpPr>
          <p:spPr>
            <a:xfrm>
              <a:off x="600367" y="2425573"/>
              <a:ext cx="2748280" cy="1263015"/>
            </a:xfrm>
            <a:custGeom>
              <a:avLst/>
              <a:gdLst/>
              <a:ahLst/>
              <a:cxnLst/>
              <a:rect l="l" t="t" r="r" b="b"/>
              <a:pathLst>
                <a:path w="2748279" h="1263014">
                  <a:moveTo>
                    <a:pt x="2675724" y="0"/>
                  </a:moveTo>
                  <a:lnTo>
                    <a:pt x="72047" y="0"/>
                  </a:lnTo>
                  <a:lnTo>
                    <a:pt x="44003" y="5661"/>
                  </a:lnTo>
                  <a:lnTo>
                    <a:pt x="21102" y="21097"/>
                  </a:lnTo>
                  <a:lnTo>
                    <a:pt x="5662" y="43987"/>
                  </a:lnTo>
                  <a:lnTo>
                    <a:pt x="0" y="72009"/>
                  </a:lnTo>
                  <a:lnTo>
                    <a:pt x="0" y="1190878"/>
                  </a:lnTo>
                  <a:lnTo>
                    <a:pt x="5662" y="1218900"/>
                  </a:lnTo>
                  <a:lnTo>
                    <a:pt x="21102" y="1241790"/>
                  </a:lnTo>
                  <a:lnTo>
                    <a:pt x="44003" y="1257226"/>
                  </a:lnTo>
                  <a:lnTo>
                    <a:pt x="72047" y="1262888"/>
                  </a:lnTo>
                  <a:lnTo>
                    <a:pt x="2675724" y="1262888"/>
                  </a:lnTo>
                  <a:lnTo>
                    <a:pt x="2703746" y="1257226"/>
                  </a:lnTo>
                  <a:lnTo>
                    <a:pt x="2726636" y="1241790"/>
                  </a:lnTo>
                  <a:lnTo>
                    <a:pt x="2742072" y="1218900"/>
                  </a:lnTo>
                  <a:lnTo>
                    <a:pt x="2747733" y="1190878"/>
                  </a:lnTo>
                  <a:lnTo>
                    <a:pt x="2747733" y="72009"/>
                  </a:lnTo>
                  <a:lnTo>
                    <a:pt x="2742072" y="43987"/>
                  </a:lnTo>
                  <a:lnTo>
                    <a:pt x="2726636" y="21097"/>
                  </a:lnTo>
                  <a:lnTo>
                    <a:pt x="2703746" y="5661"/>
                  </a:lnTo>
                  <a:lnTo>
                    <a:pt x="2675724" y="0"/>
                  </a:lnTo>
                  <a:close/>
                </a:path>
              </a:pathLst>
            </a:custGeom>
            <a:solidFill>
              <a:srgbClr val="E0E0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00367" y="2425573"/>
              <a:ext cx="2748280" cy="1263015"/>
            </a:xfrm>
            <a:custGeom>
              <a:avLst/>
              <a:gdLst/>
              <a:ahLst/>
              <a:cxnLst/>
              <a:rect l="l" t="t" r="r" b="b"/>
              <a:pathLst>
                <a:path w="2748279" h="1263014">
                  <a:moveTo>
                    <a:pt x="0" y="72009"/>
                  </a:moveTo>
                  <a:lnTo>
                    <a:pt x="5662" y="43987"/>
                  </a:lnTo>
                  <a:lnTo>
                    <a:pt x="21102" y="21097"/>
                  </a:lnTo>
                  <a:lnTo>
                    <a:pt x="44003" y="5661"/>
                  </a:lnTo>
                  <a:lnTo>
                    <a:pt x="72047" y="0"/>
                  </a:lnTo>
                  <a:lnTo>
                    <a:pt x="2675724" y="0"/>
                  </a:lnTo>
                  <a:lnTo>
                    <a:pt x="2703746" y="5661"/>
                  </a:lnTo>
                  <a:lnTo>
                    <a:pt x="2726636" y="21097"/>
                  </a:lnTo>
                  <a:lnTo>
                    <a:pt x="2742072" y="43987"/>
                  </a:lnTo>
                  <a:lnTo>
                    <a:pt x="2747733" y="72009"/>
                  </a:lnTo>
                  <a:lnTo>
                    <a:pt x="2747733" y="1190878"/>
                  </a:lnTo>
                  <a:lnTo>
                    <a:pt x="2742072" y="1218900"/>
                  </a:lnTo>
                  <a:lnTo>
                    <a:pt x="2726636" y="1241790"/>
                  </a:lnTo>
                  <a:lnTo>
                    <a:pt x="2703746" y="1257226"/>
                  </a:lnTo>
                  <a:lnTo>
                    <a:pt x="2675724" y="1262888"/>
                  </a:lnTo>
                  <a:lnTo>
                    <a:pt x="72047" y="1262888"/>
                  </a:lnTo>
                  <a:lnTo>
                    <a:pt x="44003" y="1257226"/>
                  </a:lnTo>
                  <a:lnTo>
                    <a:pt x="21102" y="1241790"/>
                  </a:lnTo>
                  <a:lnTo>
                    <a:pt x="5662" y="1218900"/>
                  </a:lnTo>
                  <a:lnTo>
                    <a:pt x="0" y="1190878"/>
                  </a:lnTo>
                  <a:lnTo>
                    <a:pt x="0" y="72009"/>
                  </a:lnTo>
                  <a:close/>
                </a:path>
              </a:pathLst>
            </a:custGeom>
            <a:ln w="7620">
              <a:solidFill>
                <a:srgbClr val="C6C6D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766063" y="2919222"/>
            <a:ext cx="135890" cy="28003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650" spc="-50" dirty="0">
                <a:solidFill>
                  <a:srgbClr val="3B3939"/>
                </a:solidFill>
                <a:latin typeface="Trebuchet MS"/>
                <a:cs typeface="Trebuchet MS"/>
              </a:rPr>
              <a:t>2</a:t>
            </a:r>
            <a:endParaRPr sz="1650">
              <a:latin typeface="Trebuchet MS"/>
              <a:cs typeface="Trebuchet M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507485" y="2318552"/>
            <a:ext cx="7539355" cy="1170305"/>
          </a:xfrm>
          <a:prstGeom prst="rect">
            <a:avLst/>
          </a:prstGeom>
        </p:spPr>
        <p:txBody>
          <a:bodyPr vert="horz" wrap="square" lIns="0" tIns="1739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70"/>
              </a:spcBef>
            </a:pPr>
            <a:r>
              <a:rPr sz="2400" dirty="0">
                <a:solidFill>
                  <a:srgbClr val="3B3939"/>
                </a:solidFill>
                <a:latin typeface="Trebuchet MS"/>
                <a:cs typeface="Trebuchet MS"/>
              </a:rPr>
              <a:t>Configuration</a:t>
            </a:r>
            <a:r>
              <a:rPr sz="2400" spc="215" dirty="0">
                <a:solidFill>
                  <a:srgbClr val="3B3939"/>
                </a:solidFill>
                <a:latin typeface="Trebuchet MS"/>
                <a:cs typeface="Trebuchet MS"/>
              </a:rPr>
              <a:t> </a:t>
            </a:r>
            <a:r>
              <a:rPr sz="2400" spc="60" dirty="0">
                <a:solidFill>
                  <a:srgbClr val="3B3939"/>
                </a:solidFill>
                <a:latin typeface="Trebuchet MS"/>
                <a:cs typeface="Trebuchet MS"/>
              </a:rPr>
              <a:t>Hardening</a:t>
            </a:r>
            <a:endParaRPr sz="2400" dirty="0">
              <a:latin typeface="Trebuchet MS"/>
              <a:cs typeface="Trebuchet MS"/>
            </a:endParaRPr>
          </a:p>
          <a:p>
            <a:pPr marL="12700" marR="5080">
              <a:lnSpc>
                <a:spcPct val="109400"/>
              </a:lnSpc>
              <a:spcBef>
                <a:spcPts val="660"/>
              </a:spcBef>
            </a:pPr>
            <a:r>
              <a:rPr sz="1600" spc="-20" dirty="0">
                <a:solidFill>
                  <a:srgbClr val="3B3939"/>
                </a:solidFill>
                <a:latin typeface="Roboto"/>
                <a:cs typeface="Roboto"/>
              </a:rPr>
              <a:t>Strengthen</a:t>
            </a:r>
            <a:r>
              <a:rPr sz="1600" spc="-6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system</a:t>
            </a:r>
            <a:r>
              <a:rPr sz="1600" spc="-8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configurations</a:t>
            </a:r>
            <a:r>
              <a:rPr sz="1600" spc="-3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by</a:t>
            </a:r>
            <a:r>
              <a:rPr sz="1600" spc="-7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disabling</a:t>
            </a:r>
            <a:r>
              <a:rPr sz="1600" spc="-6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unnecessary</a:t>
            </a:r>
            <a:r>
              <a:rPr sz="1600" spc="-4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services,</a:t>
            </a:r>
            <a:r>
              <a:rPr sz="1600" spc="-8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implementing strong</a:t>
            </a:r>
            <a:r>
              <a:rPr sz="1600" spc="-7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access</a:t>
            </a:r>
            <a:r>
              <a:rPr sz="1600" spc="-6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controls,</a:t>
            </a:r>
            <a:r>
              <a:rPr sz="1600" spc="-7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and</a:t>
            </a:r>
            <a:r>
              <a:rPr sz="1600" spc="-5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enforcing</a:t>
            </a:r>
            <a:r>
              <a:rPr sz="1600" spc="-4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20" dirty="0">
                <a:solidFill>
                  <a:srgbClr val="3B3939"/>
                </a:solidFill>
                <a:latin typeface="Roboto"/>
                <a:cs typeface="Roboto"/>
              </a:rPr>
              <a:t>security</a:t>
            </a:r>
            <a:r>
              <a:rPr sz="1600" spc="-6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policies.</a:t>
            </a:r>
            <a:endParaRPr sz="1600" dirty="0">
              <a:latin typeface="Roboto"/>
              <a:cs typeface="Roboto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433826" y="3680459"/>
            <a:ext cx="8072120" cy="9525"/>
          </a:xfrm>
          <a:custGeom>
            <a:avLst/>
            <a:gdLst/>
            <a:ahLst/>
            <a:cxnLst/>
            <a:rect l="l" t="t" r="r" b="b"/>
            <a:pathLst>
              <a:path w="8072120" h="9525">
                <a:moveTo>
                  <a:pt x="8069960" y="0"/>
                </a:moveTo>
                <a:lnTo>
                  <a:pt x="2159" y="0"/>
                </a:lnTo>
                <a:lnTo>
                  <a:pt x="0" y="2158"/>
                </a:lnTo>
                <a:lnTo>
                  <a:pt x="0" y="4825"/>
                </a:lnTo>
                <a:lnTo>
                  <a:pt x="0" y="7492"/>
                </a:lnTo>
                <a:lnTo>
                  <a:pt x="2159" y="9525"/>
                </a:lnTo>
                <a:lnTo>
                  <a:pt x="8069960" y="9525"/>
                </a:lnTo>
                <a:lnTo>
                  <a:pt x="8072120" y="7492"/>
                </a:lnTo>
                <a:lnTo>
                  <a:pt x="8072120" y="2158"/>
                </a:lnTo>
                <a:lnTo>
                  <a:pt x="8069960" y="0"/>
                </a:lnTo>
                <a:close/>
              </a:path>
            </a:pathLst>
          </a:custGeom>
          <a:solidFill>
            <a:srgbClr val="C6C6D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5" name="object 15"/>
          <p:cNvGrpSpPr/>
          <p:nvPr/>
        </p:nvGrpSpPr>
        <p:grpSpPr>
          <a:xfrm>
            <a:off x="596557" y="3770376"/>
            <a:ext cx="4129404" cy="1270635"/>
            <a:chOff x="596557" y="3770376"/>
            <a:chExt cx="4129404" cy="1270635"/>
          </a:xfrm>
        </p:grpSpPr>
        <p:sp>
          <p:nvSpPr>
            <p:cNvPr id="16" name="object 16"/>
            <p:cNvSpPr/>
            <p:nvPr/>
          </p:nvSpPr>
          <p:spPr>
            <a:xfrm>
              <a:off x="600367" y="3774186"/>
              <a:ext cx="4121785" cy="1263015"/>
            </a:xfrm>
            <a:custGeom>
              <a:avLst/>
              <a:gdLst/>
              <a:ahLst/>
              <a:cxnLst/>
              <a:rect l="l" t="t" r="r" b="b"/>
              <a:pathLst>
                <a:path w="4121785" h="1263014">
                  <a:moveTo>
                    <a:pt x="4049610" y="0"/>
                  </a:moveTo>
                  <a:lnTo>
                    <a:pt x="72059" y="0"/>
                  </a:lnTo>
                  <a:lnTo>
                    <a:pt x="44009" y="5661"/>
                  </a:lnTo>
                  <a:lnTo>
                    <a:pt x="21104" y="21097"/>
                  </a:lnTo>
                  <a:lnTo>
                    <a:pt x="5662" y="43987"/>
                  </a:lnTo>
                  <a:lnTo>
                    <a:pt x="0" y="72008"/>
                  </a:lnTo>
                  <a:lnTo>
                    <a:pt x="0" y="1190752"/>
                  </a:lnTo>
                  <a:lnTo>
                    <a:pt x="5662" y="1218846"/>
                  </a:lnTo>
                  <a:lnTo>
                    <a:pt x="21104" y="1241774"/>
                  </a:lnTo>
                  <a:lnTo>
                    <a:pt x="44009" y="1257224"/>
                  </a:lnTo>
                  <a:lnTo>
                    <a:pt x="72059" y="1262888"/>
                  </a:lnTo>
                  <a:lnTo>
                    <a:pt x="4049610" y="1262888"/>
                  </a:lnTo>
                  <a:lnTo>
                    <a:pt x="4077632" y="1257224"/>
                  </a:lnTo>
                  <a:lnTo>
                    <a:pt x="4100522" y="1241774"/>
                  </a:lnTo>
                  <a:lnTo>
                    <a:pt x="4115958" y="1218846"/>
                  </a:lnTo>
                  <a:lnTo>
                    <a:pt x="4121619" y="1190752"/>
                  </a:lnTo>
                  <a:lnTo>
                    <a:pt x="4121619" y="72008"/>
                  </a:lnTo>
                  <a:lnTo>
                    <a:pt x="4115958" y="43987"/>
                  </a:lnTo>
                  <a:lnTo>
                    <a:pt x="4100522" y="21097"/>
                  </a:lnTo>
                  <a:lnTo>
                    <a:pt x="4077632" y="5661"/>
                  </a:lnTo>
                  <a:lnTo>
                    <a:pt x="4049610" y="0"/>
                  </a:lnTo>
                  <a:close/>
                </a:path>
              </a:pathLst>
            </a:custGeom>
            <a:solidFill>
              <a:srgbClr val="E0E0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600367" y="3774186"/>
              <a:ext cx="4121785" cy="1263015"/>
            </a:xfrm>
            <a:custGeom>
              <a:avLst/>
              <a:gdLst/>
              <a:ahLst/>
              <a:cxnLst/>
              <a:rect l="l" t="t" r="r" b="b"/>
              <a:pathLst>
                <a:path w="4121785" h="1263014">
                  <a:moveTo>
                    <a:pt x="0" y="72008"/>
                  </a:moveTo>
                  <a:lnTo>
                    <a:pt x="5662" y="43987"/>
                  </a:lnTo>
                  <a:lnTo>
                    <a:pt x="21104" y="21097"/>
                  </a:lnTo>
                  <a:lnTo>
                    <a:pt x="44009" y="5661"/>
                  </a:lnTo>
                  <a:lnTo>
                    <a:pt x="72059" y="0"/>
                  </a:lnTo>
                  <a:lnTo>
                    <a:pt x="4049610" y="0"/>
                  </a:lnTo>
                  <a:lnTo>
                    <a:pt x="4077632" y="5661"/>
                  </a:lnTo>
                  <a:lnTo>
                    <a:pt x="4100522" y="21097"/>
                  </a:lnTo>
                  <a:lnTo>
                    <a:pt x="4115958" y="43987"/>
                  </a:lnTo>
                  <a:lnTo>
                    <a:pt x="4121619" y="72008"/>
                  </a:lnTo>
                  <a:lnTo>
                    <a:pt x="4121619" y="1190752"/>
                  </a:lnTo>
                  <a:lnTo>
                    <a:pt x="4115958" y="1218846"/>
                  </a:lnTo>
                  <a:lnTo>
                    <a:pt x="4100522" y="1241774"/>
                  </a:lnTo>
                  <a:lnTo>
                    <a:pt x="4077632" y="1257224"/>
                  </a:lnTo>
                  <a:lnTo>
                    <a:pt x="4049610" y="1262888"/>
                  </a:lnTo>
                  <a:lnTo>
                    <a:pt x="72059" y="1262888"/>
                  </a:lnTo>
                  <a:lnTo>
                    <a:pt x="44009" y="1257224"/>
                  </a:lnTo>
                  <a:lnTo>
                    <a:pt x="21104" y="1241774"/>
                  </a:lnTo>
                  <a:lnTo>
                    <a:pt x="5662" y="1218846"/>
                  </a:lnTo>
                  <a:lnTo>
                    <a:pt x="0" y="1190752"/>
                  </a:lnTo>
                  <a:lnTo>
                    <a:pt x="0" y="72008"/>
                  </a:lnTo>
                  <a:close/>
                </a:path>
              </a:pathLst>
            </a:custGeom>
            <a:ln w="7620">
              <a:solidFill>
                <a:srgbClr val="C6C6D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765759" y="4267961"/>
            <a:ext cx="139065" cy="28003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650" spc="-50" dirty="0">
                <a:solidFill>
                  <a:srgbClr val="3B3939"/>
                </a:solidFill>
                <a:latin typeface="Trebuchet MS"/>
                <a:cs typeface="Trebuchet MS"/>
              </a:rPr>
              <a:t>3</a:t>
            </a:r>
            <a:endParaRPr sz="1650">
              <a:latin typeface="Trebuchet MS"/>
              <a:cs typeface="Trebuchet M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881498" y="3667293"/>
            <a:ext cx="5934710" cy="1170305"/>
          </a:xfrm>
          <a:prstGeom prst="rect">
            <a:avLst/>
          </a:prstGeom>
        </p:spPr>
        <p:txBody>
          <a:bodyPr vert="horz" wrap="square" lIns="0" tIns="1739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70"/>
              </a:spcBef>
            </a:pPr>
            <a:r>
              <a:rPr sz="2400" dirty="0">
                <a:solidFill>
                  <a:srgbClr val="3B3939"/>
                </a:solidFill>
                <a:latin typeface="Trebuchet MS"/>
                <a:cs typeface="Trebuchet MS"/>
              </a:rPr>
              <a:t>Mitigation</a:t>
            </a:r>
            <a:r>
              <a:rPr sz="2400" spc="25" dirty="0">
                <a:solidFill>
                  <a:srgbClr val="3B3939"/>
                </a:solidFill>
                <a:latin typeface="Trebuchet MS"/>
                <a:cs typeface="Trebuchet MS"/>
              </a:rPr>
              <a:t> </a:t>
            </a:r>
            <a:r>
              <a:rPr sz="2400" spc="45" dirty="0">
                <a:solidFill>
                  <a:srgbClr val="3B3939"/>
                </a:solidFill>
                <a:latin typeface="Trebuchet MS"/>
                <a:cs typeface="Trebuchet MS"/>
              </a:rPr>
              <a:t>Controls</a:t>
            </a:r>
            <a:endParaRPr sz="2400" dirty="0">
              <a:latin typeface="Trebuchet MS"/>
              <a:cs typeface="Trebuchet MS"/>
            </a:endParaRPr>
          </a:p>
          <a:p>
            <a:pPr marL="12700" marR="5080">
              <a:lnSpc>
                <a:spcPct val="109400"/>
              </a:lnSpc>
              <a:spcBef>
                <a:spcPts val="660"/>
              </a:spcBef>
            </a:pP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Implement</a:t>
            </a:r>
            <a:r>
              <a:rPr sz="1600" spc="-5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20" dirty="0">
                <a:solidFill>
                  <a:srgbClr val="3B3939"/>
                </a:solidFill>
                <a:latin typeface="Roboto"/>
                <a:cs typeface="Roboto"/>
              </a:rPr>
              <a:t>security</a:t>
            </a:r>
            <a:r>
              <a:rPr sz="1600" spc="-6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controls,</a:t>
            </a:r>
            <a:r>
              <a:rPr sz="1600" spc="-5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such</a:t>
            </a:r>
            <a:r>
              <a:rPr sz="1600" spc="-6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as</a:t>
            </a:r>
            <a:r>
              <a:rPr sz="1600" spc="-6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firewalls,</a:t>
            </a:r>
            <a:r>
              <a:rPr sz="1600" spc="-3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20" dirty="0">
                <a:solidFill>
                  <a:srgbClr val="3B3939"/>
                </a:solidFill>
                <a:latin typeface="Roboto"/>
                <a:cs typeface="Roboto"/>
              </a:rPr>
              <a:t>intrusion</a:t>
            </a:r>
            <a:r>
              <a:rPr sz="1600" spc="-4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detection systems,</a:t>
            </a:r>
            <a:r>
              <a:rPr sz="1600" spc="-8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and</a:t>
            </a:r>
            <a:r>
              <a:rPr sz="1600" spc="-3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20" dirty="0">
                <a:solidFill>
                  <a:srgbClr val="3B3939"/>
                </a:solidFill>
                <a:latin typeface="Roboto"/>
                <a:cs typeface="Roboto"/>
              </a:rPr>
              <a:t>antivirus</a:t>
            </a:r>
            <a:r>
              <a:rPr sz="1600" spc="-3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software,</a:t>
            </a:r>
            <a:r>
              <a:rPr sz="1600" spc="-4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to</a:t>
            </a:r>
            <a:r>
              <a:rPr sz="1600" spc="-6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prevent</a:t>
            </a:r>
            <a:r>
              <a:rPr sz="1600" spc="-5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or</a:t>
            </a:r>
            <a:r>
              <a:rPr sz="1600" spc="-6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detect</a:t>
            </a:r>
            <a:r>
              <a:rPr sz="1600" spc="-6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attacks.</a:t>
            </a:r>
            <a:endParaRPr sz="1600" dirty="0">
              <a:latin typeface="Roboto"/>
              <a:cs typeface="Roboto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4807711" y="5029072"/>
            <a:ext cx="6698615" cy="9525"/>
          </a:xfrm>
          <a:custGeom>
            <a:avLst/>
            <a:gdLst/>
            <a:ahLst/>
            <a:cxnLst/>
            <a:rect l="l" t="t" r="r" b="b"/>
            <a:pathLst>
              <a:path w="6698615" h="9525">
                <a:moveTo>
                  <a:pt x="6696075" y="0"/>
                </a:moveTo>
                <a:lnTo>
                  <a:pt x="2159" y="0"/>
                </a:lnTo>
                <a:lnTo>
                  <a:pt x="0" y="2158"/>
                </a:lnTo>
                <a:lnTo>
                  <a:pt x="0" y="4825"/>
                </a:lnTo>
                <a:lnTo>
                  <a:pt x="0" y="7365"/>
                </a:lnTo>
                <a:lnTo>
                  <a:pt x="2159" y="9525"/>
                </a:lnTo>
                <a:lnTo>
                  <a:pt x="6696075" y="9525"/>
                </a:lnTo>
                <a:lnTo>
                  <a:pt x="6698234" y="7365"/>
                </a:lnTo>
                <a:lnTo>
                  <a:pt x="6698234" y="2158"/>
                </a:lnTo>
                <a:lnTo>
                  <a:pt x="6696075" y="0"/>
                </a:lnTo>
                <a:close/>
              </a:path>
            </a:pathLst>
          </a:custGeom>
          <a:solidFill>
            <a:srgbClr val="C6C6D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1" name="object 21"/>
          <p:cNvGrpSpPr/>
          <p:nvPr/>
        </p:nvGrpSpPr>
        <p:grpSpPr>
          <a:xfrm>
            <a:off x="596557" y="5118989"/>
            <a:ext cx="5503545" cy="1270635"/>
            <a:chOff x="596557" y="5118989"/>
            <a:chExt cx="5503545" cy="1270635"/>
          </a:xfrm>
        </p:grpSpPr>
        <p:sp>
          <p:nvSpPr>
            <p:cNvPr id="22" name="object 22"/>
            <p:cNvSpPr/>
            <p:nvPr/>
          </p:nvSpPr>
          <p:spPr>
            <a:xfrm>
              <a:off x="600367" y="5122799"/>
              <a:ext cx="5495925" cy="1263015"/>
            </a:xfrm>
            <a:custGeom>
              <a:avLst/>
              <a:gdLst/>
              <a:ahLst/>
              <a:cxnLst/>
              <a:rect l="l" t="t" r="r" b="b"/>
              <a:pathLst>
                <a:path w="5495925" h="1263014">
                  <a:moveTo>
                    <a:pt x="5423623" y="0"/>
                  </a:moveTo>
                  <a:lnTo>
                    <a:pt x="72047" y="0"/>
                  </a:lnTo>
                  <a:lnTo>
                    <a:pt x="44003" y="5661"/>
                  </a:lnTo>
                  <a:lnTo>
                    <a:pt x="21102" y="21097"/>
                  </a:lnTo>
                  <a:lnTo>
                    <a:pt x="5662" y="43987"/>
                  </a:lnTo>
                  <a:lnTo>
                    <a:pt x="0" y="72008"/>
                  </a:lnTo>
                  <a:lnTo>
                    <a:pt x="0" y="1190777"/>
                  </a:lnTo>
                  <a:lnTo>
                    <a:pt x="5662" y="1218820"/>
                  </a:lnTo>
                  <a:lnTo>
                    <a:pt x="21102" y="1241721"/>
                  </a:lnTo>
                  <a:lnTo>
                    <a:pt x="44003" y="1257162"/>
                  </a:lnTo>
                  <a:lnTo>
                    <a:pt x="72047" y="1262824"/>
                  </a:lnTo>
                  <a:lnTo>
                    <a:pt x="5423623" y="1262824"/>
                  </a:lnTo>
                  <a:lnTo>
                    <a:pt x="5451645" y="1257162"/>
                  </a:lnTo>
                  <a:lnTo>
                    <a:pt x="5474535" y="1241721"/>
                  </a:lnTo>
                  <a:lnTo>
                    <a:pt x="5489971" y="1218820"/>
                  </a:lnTo>
                  <a:lnTo>
                    <a:pt x="5495632" y="1190777"/>
                  </a:lnTo>
                  <a:lnTo>
                    <a:pt x="5495632" y="72008"/>
                  </a:lnTo>
                  <a:lnTo>
                    <a:pt x="5489971" y="43987"/>
                  </a:lnTo>
                  <a:lnTo>
                    <a:pt x="5474535" y="21097"/>
                  </a:lnTo>
                  <a:lnTo>
                    <a:pt x="5451645" y="5661"/>
                  </a:lnTo>
                  <a:lnTo>
                    <a:pt x="5423623" y="0"/>
                  </a:lnTo>
                  <a:close/>
                </a:path>
              </a:pathLst>
            </a:custGeom>
            <a:solidFill>
              <a:srgbClr val="E0E0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600367" y="5122799"/>
              <a:ext cx="5495925" cy="1263015"/>
            </a:xfrm>
            <a:custGeom>
              <a:avLst/>
              <a:gdLst/>
              <a:ahLst/>
              <a:cxnLst/>
              <a:rect l="l" t="t" r="r" b="b"/>
              <a:pathLst>
                <a:path w="5495925" h="1263014">
                  <a:moveTo>
                    <a:pt x="0" y="72008"/>
                  </a:moveTo>
                  <a:lnTo>
                    <a:pt x="5662" y="43987"/>
                  </a:lnTo>
                  <a:lnTo>
                    <a:pt x="21102" y="21097"/>
                  </a:lnTo>
                  <a:lnTo>
                    <a:pt x="44003" y="5661"/>
                  </a:lnTo>
                  <a:lnTo>
                    <a:pt x="72047" y="0"/>
                  </a:lnTo>
                  <a:lnTo>
                    <a:pt x="5423623" y="0"/>
                  </a:lnTo>
                  <a:lnTo>
                    <a:pt x="5451645" y="5661"/>
                  </a:lnTo>
                  <a:lnTo>
                    <a:pt x="5474535" y="21097"/>
                  </a:lnTo>
                  <a:lnTo>
                    <a:pt x="5489971" y="43987"/>
                  </a:lnTo>
                  <a:lnTo>
                    <a:pt x="5495632" y="72008"/>
                  </a:lnTo>
                  <a:lnTo>
                    <a:pt x="5495632" y="1190777"/>
                  </a:lnTo>
                  <a:lnTo>
                    <a:pt x="5489971" y="1218820"/>
                  </a:lnTo>
                  <a:lnTo>
                    <a:pt x="5474535" y="1241721"/>
                  </a:lnTo>
                  <a:lnTo>
                    <a:pt x="5451645" y="1257162"/>
                  </a:lnTo>
                  <a:lnTo>
                    <a:pt x="5423623" y="1262824"/>
                  </a:lnTo>
                  <a:lnTo>
                    <a:pt x="72047" y="1262824"/>
                  </a:lnTo>
                  <a:lnTo>
                    <a:pt x="44003" y="1257162"/>
                  </a:lnTo>
                  <a:lnTo>
                    <a:pt x="21102" y="1241721"/>
                  </a:lnTo>
                  <a:lnTo>
                    <a:pt x="5662" y="1218820"/>
                  </a:lnTo>
                  <a:lnTo>
                    <a:pt x="0" y="1190777"/>
                  </a:lnTo>
                  <a:lnTo>
                    <a:pt x="0" y="72008"/>
                  </a:lnTo>
                  <a:close/>
                </a:path>
              </a:pathLst>
            </a:custGeom>
            <a:ln w="7620">
              <a:solidFill>
                <a:srgbClr val="C6C6D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766368" y="5616955"/>
            <a:ext cx="141605" cy="28003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650" spc="-50" dirty="0">
                <a:solidFill>
                  <a:srgbClr val="3B3939"/>
                </a:solidFill>
                <a:latin typeface="Trebuchet MS"/>
                <a:cs typeface="Trebuchet MS"/>
              </a:rPr>
              <a:t>4</a:t>
            </a:r>
            <a:endParaRPr sz="1650">
              <a:latin typeface="Trebuchet MS"/>
              <a:cs typeface="Trebuchet MS"/>
            </a:endParaRPr>
          </a:p>
        </p:txBody>
      </p:sp>
      <p:sp>
        <p:nvSpPr>
          <p:cNvPr id="26" name="object 26"/>
          <p:cNvSpPr txBox="1">
            <a:spLocks noGrp="1"/>
          </p:cNvSpPr>
          <p:nvPr>
            <p:ph type="dt" sz="half" idx="6"/>
          </p:nvPr>
        </p:nvSpPr>
        <p:spPr>
          <a:xfrm>
            <a:off x="10881994" y="6351422"/>
            <a:ext cx="487679" cy="3334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640"/>
              </a:lnSpc>
            </a:pPr>
            <a:r>
              <a:rPr spc="-325" dirty="0"/>
              <a:t>202</a:t>
            </a:r>
            <a:r>
              <a:rPr lang="en-US" spc="-325" dirty="0"/>
              <a:t>4</a:t>
            </a:r>
            <a:endParaRPr spc="-325" dirty="0"/>
          </a:p>
        </p:txBody>
      </p:sp>
      <p:sp>
        <p:nvSpPr>
          <p:cNvPr id="25" name="object 25"/>
          <p:cNvSpPr txBox="1"/>
          <p:nvPr/>
        </p:nvSpPr>
        <p:spPr>
          <a:xfrm>
            <a:off x="6255765" y="5016359"/>
            <a:ext cx="5053330" cy="1170305"/>
          </a:xfrm>
          <a:prstGeom prst="rect">
            <a:avLst/>
          </a:prstGeom>
        </p:spPr>
        <p:txBody>
          <a:bodyPr vert="horz" wrap="square" lIns="0" tIns="1733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65"/>
              </a:spcBef>
            </a:pPr>
            <a:r>
              <a:rPr sz="2400" spc="90" dirty="0">
                <a:solidFill>
                  <a:srgbClr val="3B3939"/>
                </a:solidFill>
                <a:latin typeface="Trebuchet MS"/>
                <a:cs typeface="Trebuchet MS"/>
              </a:rPr>
              <a:t>Workarounds</a:t>
            </a:r>
            <a:endParaRPr sz="2400" dirty="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845"/>
              </a:spcBef>
            </a:pP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Implement</a:t>
            </a:r>
            <a:r>
              <a:rPr sz="1600" spc="-5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temporary</a:t>
            </a:r>
            <a:r>
              <a:rPr sz="1600" spc="-6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20" dirty="0">
                <a:solidFill>
                  <a:srgbClr val="3B3939"/>
                </a:solidFill>
                <a:latin typeface="Roboto"/>
                <a:cs typeface="Roboto"/>
              </a:rPr>
              <a:t>workarounds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to</a:t>
            </a:r>
            <a:r>
              <a:rPr sz="1600" spc="-6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reduce</a:t>
            </a:r>
            <a:r>
              <a:rPr sz="1600" spc="-6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the</a:t>
            </a:r>
            <a:r>
              <a:rPr sz="1600" spc="-5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risk</a:t>
            </a:r>
            <a:r>
              <a:rPr sz="1600" spc="-5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25" dirty="0">
                <a:solidFill>
                  <a:srgbClr val="3B3939"/>
                </a:solidFill>
                <a:latin typeface="Roboto"/>
                <a:cs typeface="Roboto"/>
              </a:rPr>
              <a:t>of</a:t>
            </a:r>
            <a:endParaRPr sz="1600" dirty="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sz="1600" spc="-20" dirty="0">
                <a:solidFill>
                  <a:srgbClr val="3B3939"/>
                </a:solidFill>
                <a:latin typeface="Roboto"/>
                <a:cs typeface="Roboto"/>
              </a:rPr>
              <a:t>vulnerabilities</a:t>
            </a:r>
            <a:r>
              <a:rPr sz="1600" spc="-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until</a:t>
            </a:r>
            <a:r>
              <a:rPr sz="1600" spc="-2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permanent</a:t>
            </a:r>
            <a:r>
              <a:rPr sz="1600" spc="-2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20" dirty="0">
                <a:solidFill>
                  <a:srgbClr val="3B3939"/>
                </a:solidFill>
                <a:latin typeface="Roboto"/>
                <a:cs typeface="Roboto"/>
              </a:rPr>
              <a:t>solutions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are</a:t>
            </a:r>
            <a:r>
              <a:rPr sz="1600" spc="-3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available.</a:t>
            </a:r>
            <a:endParaRPr sz="1600" dirty="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620000" y="-1"/>
            <a:ext cx="4572000" cy="6858000"/>
            <a:chOff x="7620000" y="-1"/>
            <a:chExt cx="4572000" cy="6858000"/>
          </a:xfrm>
        </p:grpSpPr>
        <p:pic>
          <p:nvPicPr>
            <p:cNvPr id="3" name="object 3">
              <a:hlinkClick r:id="rId3"/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731472" y="6495019"/>
              <a:ext cx="1371274" cy="28265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620000" y="-1"/>
              <a:ext cx="4572000" cy="6857999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75868" y="465201"/>
            <a:ext cx="5272405" cy="1047750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700" marR="5080">
              <a:lnSpc>
                <a:spcPts val="4100"/>
              </a:lnSpc>
              <a:spcBef>
                <a:spcPts val="50"/>
              </a:spcBef>
            </a:pPr>
            <a:r>
              <a:rPr sz="3250" spc="95" dirty="0"/>
              <a:t>Implementing</a:t>
            </a:r>
            <a:r>
              <a:rPr sz="3250" spc="-110" dirty="0"/>
              <a:t> </a:t>
            </a:r>
            <a:r>
              <a:rPr sz="3250" spc="-10" dirty="0"/>
              <a:t>Vulnerability </a:t>
            </a:r>
            <a:r>
              <a:rPr sz="3250" spc="170" dirty="0"/>
              <a:t>Management</a:t>
            </a:r>
            <a:r>
              <a:rPr sz="3250" spc="-45" dirty="0"/>
              <a:t> </a:t>
            </a:r>
            <a:r>
              <a:rPr sz="3250" spc="145" dirty="0"/>
              <a:t>Programs</a:t>
            </a:r>
            <a:endParaRPr sz="3250" dirty="0"/>
          </a:p>
        </p:txBody>
      </p:sp>
      <p:sp>
        <p:nvSpPr>
          <p:cNvPr id="6" name="object 6"/>
          <p:cNvSpPr txBox="1"/>
          <p:nvPr/>
        </p:nvSpPr>
        <p:spPr>
          <a:xfrm>
            <a:off x="691083" y="1503096"/>
            <a:ext cx="2889250" cy="2572385"/>
          </a:xfrm>
          <a:prstGeom prst="rect">
            <a:avLst/>
          </a:prstGeom>
        </p:spPr>
        <p:txBody>
          <a:bodyPr vert="horz" wrap="square" lIns="0" tIns="2533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995"/>
              </a:spcBef>
            </a:pPr>
            <a:r>
              <a:rPr sz="4300" spc="-455" dirty="0">
                <a:solidFill>
                  <a:srgbClr val="3B3939"/>
                </a:solidFill>
                <a:latin typeface="Trebuchet MS"/>
                <a:cs typeface="Trebuchet MS"/>
              </a:rPr>
              <a:t>1</a:t>
            </a:r>
            <a:endParaRPr sz="4300" dirty="0">
              <a:latin typeface="Trebuchet MS"/>
              <a:cs typeface="Trebuchet MS"/>
            </a:endParaRPr>
          </a:p>
          <a:p>
            <a:pPr marL="635" algn="ctr">
              <a:lnSpc>
                <a:spcPct val="100000"/>
              </a:lnSpc>
              <a:spcBef>
                <a:spcPts val="1040"/>
              </a:spcBef>
            </a:pPr>
            <a:r>
              <a:rPr sz="2400" spc="100" dirty="0">
                <a:solidFill>
                  <a:srgbClr val="3B3939"/>
                </a:solidFill>
                <a:latin typeface="Trebuchet MS"/>
                <a:cs typeface="Trebuchet MS"/>
              </a:rPr>
              <a:t>Asset</a:t>
            </a:r>
            <a:r>
              <a:rPr sz="2400" spc="-95" dirty="0">
                <a:solidFill>
                  <a:srgbClr val="3B3939"/>
                </a:solidFill>
                <a:latin typeface="Trebuchet MS"/>
                <a:cs typeface="Trebuchet MS"/>
              </a:rPr>
              <a:t> </a:t>
            </a:r>
            <a:r>
              <a:rPr sz="2400" spc="-10" dirty="0">
                <a:solidFill>
                  <a:srgbClr val="3B3939"/>
                </a:solidFill>
                <a:latin typeface="Trebuchet MS"/>
                <a:cs typeface="Trebuchet MS"/>
              </a:rPr>
              <a:t>Inventory</a:t>
            </a:r>
            <a:endParaRPr sz="2400" dirty="0">
              <a:latin typeface="Trebuchet MS"/>
              <a:cs typeface="Trebuchet MS"/>
            </a:endParaRPr>
          </a:p>
          <a:p>
            <a:pPr marL="12700" marR="5080" indent="-2540" algn="ctr">
              <a:lnSpc>
                <a:spcPct val="109400"/>
              </a:lnSpc>
              <a:spcBef>
                <a:spcPts val="675"/>
              </a:spcBef>
            </a:pP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Maintain</a:t>
            </a:r>
            <a:r>
              <a:rPr sz="1600" spc="-1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a</a:t>
            </a:r>
            <a:r>
              <a:rPr sz="1600" spc="-5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comprehensive </a:t>
            </a:r>
            <a:r>
              <a:rPr sz="1600" spc="-20" dirty="0">
                <a:solidFill>
                  <a:srgbClr val="3B3939"/>
                </a:solidFill>
                <a:latin typeface="Roboto"/>
                <a:cs typeface="Roboto"/>
              </a:rPr>
              <a:t>inventory</a:t>
            </a:r>
            <a:r>
              <a:rPr sz="1600" spc="-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of</a:t>
            </a:r>
            <a:r>
              <a:rPr sz="1600" spc="-2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all</a:t>
            </a:r>
            <a:r>
              <a:rPr sz="1600" spc="-2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IT</a:t>
            </a:r>
            <a:r>
              <a:rPr sz="1600" spc="-3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assets, </a:t>
            </a:r>
            <a:r>
              <a:rPr sz="1600" spc="-20" dirty="0">
                <a:solidFill>
                  <a:srgbClr val="3B3939"/>
                </a:solidFill>
                <a:latin typeface="Roboto"/>
                <a:cs typeface="Roboto"/>
              </a:rPr>
              <a:t>including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systems,</a:t>
            </a:r>
            <a:r>
              <a:rPr sz="1600" spc="-7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applications,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and</a:t>
            </a:r>
            <a:r>
              <a:rPr sz="1600" spc="-5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network</a:t>
            </a:r>
            <a:r>
              <a:rPr sz="1600" spc="-5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devices.</a:t>
            </a:r>
            <a:endParaRPr sz="1600" dirty="0">
              <a:latin typeface="Roboto"/>
              <a:cs typeface="Roboto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871721" y="1503096"/>
            <a:ext cx="3223895" cy="2572385"/>
          </a:xfrm>
          <a:prstGeom prst="rect">
            <a:avLst/>
          </a:prstGeom>
        </p:spPr>
        <p:txBody>
          <a:bodyPr vert="horz" wrap="square" lIns="0" tIns="253365" rIns="0" bIns="0" rtlCol="0">
            <a:spAutoFit/>
          </a:bodyPr>
          <a:lstStyle/>
          <a:p>
            <a:pPr marL="1905" algn="ctr">
              <a:lnSpc>
                <a:spcPct val="100000"/>
              </a:lnSpc>
              <a:spcBef>
                <a:spcPts val="1995"/>
              </a:spcBef>
            </a:pPr>
            <a:r>
              <a:rPr sz="4300" spc="-50" dirty="0">
                <a:solidFill>
                  <a:srgbClr val="3B3939"/>
                </a:solidFill>
                <a:latin typeface="Trebuchet MS"/>
                <a:cs typeface="Trebuchet MS"/>
              </a:rPr>
              <a:t>2</a:t>
            </a:r>
            <a:endParaRPr sz="4300" dirty="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  <a:spcBef>
                <a:spcPts val="1040"/>
              </a:spcBef>
            </a:pPr>
            <a:r>
              <a:rPr sz="2400" spc="70" dirty="0">
                <a:solidFill>
                  <a:srgbClr val="3B3939"/>
                </a:solidFill>
                <a:latin typeface="Trebuchet MS"/>
                <a:cs typeface="Trebuchet MS"/>
              </a:rPr>
              <a:t>Continuous</a:t>
            </a:r>
            <a:r>
              <a:rPr sz="2400" spc="-110" dirty="0">
                <a:solidFill>
                  <a:srgbClr val="3B3939"/>
                </a:solidFill>
                <a:latin typeface="Trebuchet MS"/>
                <a:cs typeface="Trebuchet MS"/>
              </a:rPr>
              <a:t> </a:t>
            </a:r>
            <a:r>
              <a:rPr sz="2400" spc="40" dirty="0">
                <a:solidFill>
                  <a:srgbClr val="3B3939"/>
                </a:solidFill>
                <a:latin typeface="Trebuchet MS"/>
                <a:cs typeface="Trebuchet MS"/>
              </a:rPr>
              <a:t>Monitoring</a:t>
            </a:r>
            <a:endParaRPr sz="2400" dirty="0">
              <a:latin typeface="Trebuchet MS"/>
              <a:cs typeface="Trebuchet MS"/>
            </a:endParaRPr>
          </a:p>
          <a:p>
            <a:pPr marL="239395" marR="231140" indent="-1270" algn="ctr">
              <a:lnSpc>
                <a:spcPct val="109400"/>
              </a:lnSpc>
              <a:spcBef>
                <a:spcPts val="675"/>
              </a:spcBef>
            </a:pPr>
            <a:r>
              <a:rPr sz="1600" spc="-20" dirty="0">
                <a:solidFill>
                  <a:srgbClr val="3B3939"/>
                </a:solidFill>
                <a:latin typeface="Roboto"/>
                <a:cs typeface="Roboto"/>
              </a:rPr>
              <a:t>Regularly</a:t>
            </a:r>
            <a:r>
              <a:rPr sz="1600" spc="-4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scan</a:t>
            </a:r>
            <a:r>
              <a:rPr sz="1600" spc="-5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systems</a:t>
            </a:r>
            <a:r>
              <a:rPr sz="1600" spc="-7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25" dirty="0">
                <a:solidFill>
                  <a:srgbClr val="3B3939"/>
                </a:solidFill>
                <a:latin typeface="Roboto"/>
                <a:cs typeface="Roboto"/>
              </a:rPr>
              <a:t>and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applications</a:t>
            </a:r>
            <a:r>
              <a:rPr sz="1600" spc="-2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for</a:t>
            </a:r>
            <a:r>
              <a:rPr sz="1600" spc="-4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20" dirty="0">
                <a:solidFill>
                  <a:srgbClr val="3B3939"/>
                </a:solidFill>
                <a:latin typeface="Roboto"/>
                <a:cs typeface="Roboto"/>
              </a:rPr>
              <a:t>vulnerabilities,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using</a:t>
            </a:r>
            <a:r>
              <a:rPr sz="1600" spc="-5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automated</a:t>
            </a:r>
            <a:r>
              <a:rPr sz="1600" spc="-5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tools</a:t>
            </a:r>
            <a:r>
              <a:rPr sz="1600" spc="-6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25" dirty="0">
                <a:solidFill>
                  <a:srgbClr val="3B3939"/>
                </a:solidFill>
                <a:latin typeface="Roboto"/>
                <a:cs typeface="Roboto"/>
              </a:rPr>
              <a:t>and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manual</a:t>
            </a:r>
            <a:r>
              <a:rPr sz="1600" spc="-6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checks.</a:t>
            </a:r>
            <a:endParaRPr sz="1600" dirty="0">
              <a:latin typeface="Roboto"/>
              <a:cs typeface="Roboto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90194" y="4028109"/>
            <a:ext cx="3086735" cy="2305050"/>
          </a:xfrm>
          <a:prstGeom prst="rect">
            <a:avLst/>
          </a:prstGeom>
        </p:spPr>
        <p:txBody>
          <a:bodyPr vert="horz" wrap="square" lIns="0" tIns="253365" rIns="0" bIns="0" rtlCol="0">
            <a:spAutoFit/>
          </a:bodyPr>
          <a:lstStyle/>
          <a:p>
            <a:pPr marL="3810" algn="ctr">
              <a:lnSpc>
                <a:spcPct val="100000"/>
              </a:lnSpc>
              <a:spcBef>
                <a:spcPts val="1995"/>
              </a:spcBef>
            </a:pPr>
            <a:r>
              <a:rPr sz="4300" spc="-50" dirty="0">
                <a:solidFill>
                  <a:srgbClr val="3B3939"/>
                </a:solidFill>
                <a:latin typeface="Trebuchet MS"/>
                <a:cs typeface="Trebuchet MS"/>
              </a:rPr>
              <a:t>3</a:t>
            </a:r>
            <a:endParaRPr sz="4300" dirty="0">
              <a:latin typeface="Trebuchet MS"/>
              <a:cs typeface="Trebuchet MS"/>
            </a:endParaRPr>
          </a:p>
          <a:p>
            <a:pPr marL="3810" algn="ctr">
              <a:lnSpc>
                <a:spcPct val="100000"/>
              </a:lnSpc>
              <a:spcBef>
                <a:spcPts val="1040"/>
              </a:spcBef>
            </a:pPr>
            <a:r>
              <a:rPr sz="2400" spc="60" dirty="0">
                <a:solidFill>
                  <a:srgbClr val="3B3939"/>
                </a:solidFill>
                <a:latin typeface="Trebuchet MS"/>
                <a:cs typeface="Trebuchet MS"/>
              </a:rPr>
              <a:t>Risk</a:t>
            </a:r>
            <a:r>
              <a:rPr sz="2400" spc="-114" dirty="0">
                <a:solidFill>
                  <a:srgbClr val="3B3939"/>
                </a:solidFill>
                <a:latin typeface="Trebuchet MS"/>
                <a:cs typeface="Trebuchet MS"/>
              </a:rPr>
              <a:t> </a:t>
            </a:r>
            <a:r>
              <a:rPr sz="2400" spc="110" dirty="0">
                <a:solidFill>
                  <a:srgbClr val="3B3939"/>
                </a:solidFill>
                <a:latin typeface="Trebuchet MS"/>
                <a:cs typeface="Trebuchet MS"/>
              </a:rPr>
              <a:t>Assessment</a:t>
            </a:r>
            <a:endParaRPr sz="2400" dirty="0">
              <a:latin typeface="Trebuchet MS"/>
              <a:cs typeface="Trebuchet MS"/>
            </a:endParaRPr>
          </a:p>
          <a:p>
            <a:pPr marL="12065" marR="5080" indent="3175" algn="ctr">
              <a:lnSpc>
                <a:spcPct val="109400"/>
              </a:lnSpc>
              <a:spcBef>
                <a:spcPts val="675"/>
              </a:spcBef>
            </a:pP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Prioritize</a:t>
            </a:r>
            <a:r>
              <a:rPr sz="1600" spc="-3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20" dirty="0">
                <a:solidFill>
                  <a:srgbClr val="3B3939"/>
                </a:solidFill>
                <a:latin typeface="Roboto"/>
                <a:cs typeface="Roboto"/>
              </a:rPr>
              <a:t>vulnerabilities</a:t>
            </a:r>
            <a:r>
              <a:rPr sz="1600" spc="1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based</a:t>
            </a:r>
            <a:r>
              <a:rPr sz="1600" spc="-4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25" dirty="0">
                <a:solidFill>
                  <a:srgbClr val="3B3939"/>
                </a:solidFill>
                <a:latin typeface="Roboto"/>
                <a:cs typeface="Roboto"/>
              </a:rPr>
              <a:t>on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their</a:t>
            </a:r>
            <a:r>
              <a:rPr sz="1600" spc="-8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severity</a:t>
            </a:r>
            <a:r>
              <a:rPr sz="1600" spc="-7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and</a:t>
            </a:r>
            <a:r>
              <a:rPr sz="1600" spc="-6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potential</a:t>
            </a:r>
            <a:r>
              <a:rPr sz="1600" spc="-7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impact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on</a:t>
            </a:r>
            <a:r>
              <a:rPr sz="1600" spc="-5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the</a:t>
            </a:r>
            <a:r>
              <a:rPr sz="1600" spc="-4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organization.</a:t>
            </a:r>
            <a:endParaRPr sz="1600" dirty="0">
              <a:latin typeface="Roboto"/>
              <a:cs typeface="Roboto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705225" y="4028109"/>
            <a:ext cx="3563620" cy="2851785"/>
          </a:xfrm>
          <a:prstGeom prst="rect">
            <a:avLst/>
          </a:prstGeom>
        </p:spPr>
        <p:txBody>
          <a:bodyPr vert="horz" wrap="square" lIns="0" tIns="2533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995"/>
              </a:spcBef>
            </a:pPr>
            <a:r>
              <a:rPr sz="4300" spc="60" dirty="0">
                <a:solidFill>
                  <a:srgbClr val="3B3939"/>
                </a:solidFill>
                <a:latin typeface="Trebuchet MS"/>
                <a:cs typeface="Trebuchet MS"/>
              </a:rPr>
              <a:t>4</a:t>
            </a:r>
            <a:endParaRPr sz="4300" dirty="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  <a:spcBef>
                <a:spcPts val="1040"/>
              </a:spcBef>
            </a:pPr>
            <a:r>
              <a:rPr sz="2400" dirty="0">
                <a:solidFill>
                  <a:srgbClr val="3B3939"/>
                </a:solidFill>
                <a:latin typeface="Trebuchet MS"/>
                <a:cs typeface="Trebuchet MS"/>
              </a:rPr>
              <a:t>Remediation</a:t>
            </a:r>
            <a:r>
              <a:rPr sz="2400" spc="120" dirty="0">
                <a:solidFill>
                  <a:srgbClr val="3B3939"/>
                </a:solidFill>
                <a:latin typeface="Trebuchet MS"/>
                <a:cs typeface="Trebuchet MS"/>
              </a:rPr>
              <a:t> </a:t>
            </a:r>
            <a:r>
              <a:rPr sz="2400" spc="-110" dirty="0">
                <a:solidFill>
                  <a:srgbClr val="3B3939"/>
                </a:solidFill>
                <a:latin typeface="Trebuchet MS"/>
                <a:cs typeface="Trebuchet MS"/>
              </a:rPr>
              <a:t>&amp;</a:t>
            </a:r>
            <a:r>
              <a:rPr sz="2400" spc="114" dirty="0">
                <a:solidFill>
                  <a:srgbClr val="3B3939"/>
                </a:solidFill>
                <a:latin typeface="Trebuchet MS"/>
                <a:cs typeface="Trebuchet MS"/>
              </a:rPr>
              <a:t> </a:t>
            </a:r>
            <a:r>
              <a:rPr sz="2400" spc="35" dirty="0">
                <a:solidFill>
                  <a:srgbClr val="3B3939"/>
                </a:solidFill>
                <a:latin typeface="Trebuchet MS"/>
                <a:cs typeface="Trebuchet MS"/>
              </a:rPr>
              <a:t>Reporting</a:t>
            </a:r>
            <a:endParaRPr sz="2400" dirty="0">
              <a:latin typeface="Trebuchet MS"/>
              <a:cs typeface="Trebuchet MS"/>
            </a:endParaRPr>
          </a:p>
          <a:p>
            <a:pPr marL="449580" marR="450215" indent="-635" algn="ctr">
              <a:lnSpc>
                <a:spcPct val="97000"/>
              </a:lnSpc>
              <a:spcBef>
                <a:spcPts val="800"/>
              </a:spcBef>
            </a:pPr>
            <a:r>
              <a:rPr sz="1800" spc="-10" dirty="0">
                <a:solidFill>
                  <a:srgbClr val="3B3939"/>
                </a:solidFill>
                <a:latin typeface="Roboto"/>
                <a:cs typeface="Roboto"/>
              </a:rPr>
              <a:t>Implement</a:t>
            </a:r>
            <a:r>
              <a:rPr sz="1800" spc="-5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800" spc="-10" dirty="0">
                <a:solidFill>
                  <a:srgbClr val="3B3939"/>
                </a:solidFill>
                <a:latin typeface="Roboto"/>
                <a:cs typeface="Roboto"/>
              </a:rPr>
              <a:t>remediation strategies,</a:t>
            </a:r>
            <a:r>
              <a:rPr sz="1800" spc="-10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800" dirty="0">
                <a:solidFill>
                  <a:srgbClr val="3B3939"/>
                </a:solidFill>
                <a:latin typeface="Roboto"/>
                <a:cs typeface="Roboto"/>
              </a:rPr>
              <a:t>track</a:t>
            </a:r>
            <a:r>
              <a:rPr sz="1800" spc="-9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800" spc="-25" dirty="0">
                <a:solidFill>
                  <a:srgbClr val="3B3939"/>
                </a:solidFill>
                <a:latin typeface="Roboto"/>
                <a:cs typeface="Roboto"/>
              </a:rPr>
              <a:t>the </a:t>
            </a:r>
            <a:r>
              <a:rPr sz="1800" dirty="0">
                <a:solidFill>
                  <a:srgbClr val="3B3939"/>
                </a:solidFill>
                <a:latin typeface="Roboto"/>
                <a:cs typeface="Roboto"/>
              </a:rPr>
              <a:t>effectiveness</a:t>
            </a:r>
            <a:r>
              <a:rPr sz="1800" spc="-5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800" dirty="0">
                <a:solidFill>
                  <a:srgbClr val="3B3939"/>
                </a:solidFill>
                <a:latin typeface="Roboto"/>
                <a:cs typeface="Roboto"/>
              </a:rPr>
              <a:t>of</a:t>
            </a:r>
            <a:r>
              <a:rPr sz="1800" spc="-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800" dirty="0">
                <a:solidFill>
                  <a:srgbClr val="3B3939"/>
                </a:solidFill>
                <a:latin typeface="Roboto"/>
                <a:cs typeface="Roboto"/>
              </a:rPr>
              <a:t>fixes,</a:t>
            </a:r>
            <a:r>
              <a:rPr sz="1800" spc="-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800" spc="-25" dirty="0">
                <a:solidFill>
                  <a:srgbClr val="3B3939"/>
                </a:solidFill>
                <a:latin typeface="Roboto"/>
                <a:cs typeface="Roboto"/>
              </a:rPr>
              <a:t>and </a:t>
            </a:r>
            <a:r>
              <a:rPr sz="1800" dirty="0">
                <a:solidFill>
                  <a:srgbClr val="3B3939"/>
                </a:solidFill>
                <a:latin typeface="Roboto"/>
                <a:cs typeface="Roboto"/>
              </a:rPr>
              <a:t>report</a:t>
            </a:r>
            <a:r>
              <a:rPr sz="1800" spc="-6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800" spc="-20" dirty="0">
                <a:solidFill>
                  <a:srgbClr val="3B3939"/>
                </a:solidFill>
                <a:latin typeface="Roboto"/>
                <a:cs typeface="Roboto"/>
              </a:rPr>
              <a:t>vulnerabilities</a:t>
            </a:r>
            <a:r>
              <a:rPr sz="1800" spc="-4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800" spc="-25" dirty="0">
                <a:solidFill>
                  <a:srgbClr val="3B3939"/>
                </a:solidFill>
                <a:latin typeface="Roboto"/>
                <a:cs typeface="Roboto"/>
              </a:rPr>
              <a:t>to </a:t>
            </a:r>
            <a:r>
              <a:rPr sz="1800" spc="-10" dirty="0">
                <a:solidFill>
                  <a:srgbClr val="3B3939"/>
                </a:solidFill>
                <a:latin typeface="Roboto"/>
                <a:cs typeface="Roboto"/>
              </a:rPr>
              <a:t>stakeholders.</a:t>
            </a:r>
            <a:endParaRPr sz="1800" dirty="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519409" y="6397523"/>
            <a:ext cx="260628" cy="282777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0881994" y="6351422"/>
            <a:ext cx="487680" cy="3334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640"/>
              </a:lnSpc>
            </a:pPr>
            <a:r>
              <a:rPr sz="2400" spc="-325" dirty="0">
                <a:solidFill>
                  <a:srgbClr val="112C49"/>
                </a:solidFill>
                <a:latin typeface="Trebuchet MS"/>
                <a:cs typeface="Trebuchet MS"/>
              </a:rPr>
              <a:t>202</a:t>
            </a:r>
            <a:r>
              <a:rPr lang="en-US" sz="2400" spc="-325" dirty="0">
                <a:solidFill>
                  <a:srgbClr val="112C49"/>
                </a:solidFill>
                <a:latin typeface="Trebuchet MS"/>
                <a:cs typeface="Trebuchet MS"/>
              </a:rPr>
              <a:t>4</a:t>
            </a:r>
            <a:endParaRPr sz="2400" dirty="0">
              <a:latin typeface="Trebuchet MS"/>
              <a:cs typeface="Trebuchet MS"/>
            </a:endParaRP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-1"/>
            <a:ext cx="4571999" cy="6857999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5221351" y="1600962"/>
            <a:ext cx="5403850" cy="175831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 marR="5080">
              <a:lnSpc>
                <a:spcPts val="4600"/>
              </a:lnSpc>
              <a:spcBef>
                <a:spcPts val="40"/>
              </a:spcBef>
            </a:pPr>
            <a:r>
              <a:rPr spc="50" dirty="0"/>
              <a:t>Conclusion:</a:t>
            </a:r>
            <a:r>
              <a:rPr spc="-120" dirty="0"/>
              <a:t> </a:t>
            </a:r>
            <a:r>
              <a:rPr spc="120" dirty="0"/>
              <a:t>Embracing </a:t>
            </a:r>
            <a:r>
              <a:rPr dirty="0"/>
              <a:t>Vulnerability</a:t>
            </a:r>
            <a:r>
              <a:rPr spc="-40" dirty="0"/>
              <a:t> </a:t>
            </a:r>
            <a:r>
              <a:rPr spc="110" dirty="0"/>
              <a:t>Analysis</a:t>
            </a:r>
            <a:r>
              <a:rPr spc="-35" dirty="0"/>
              <a:t> </a:t>
            </a:r>
            <a:r>
              <a:rPr spc="-25" dirty="0"/>
              <a:t>for </a:t>
            </a:r>
            <a:r>
              <a:rPr spc="110" dirty="0"/>
              <a:t>Stronger</a:t>
            </a:r>
            <a:r>
              <a:rPr spc="-170" dirty="0"/>
              <a:t> </a:t>
            </a:r>
            <a:r>
              <a:rPr spc="70" dirty="0"/>
              <a:t>Cybersecurity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5221351" y="3653180"/>
            <a:ext cx="6316345" cy="15500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5000"/>
              </a:lnSpc>
              <a:spcBef>
                <a:spcPts val="100"/>
              </a:spcBef>
            </a:pP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By</a:t>
            </a:r>
            <a:r>
              <a:rPr sz="1600" spc="-6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20" dirty="0">
                <a:solidFill>
                  <a:srgbClr val="3B3939"/>
                </a:solidFill>
                <a:latin typeface="Roboto"/>
                <a:cs typeface="Roboto"/>
              </a:rPr>
              <a:t>incorporating</a:t>
            </a:r>
            <a:r>
              <a:rPr sz="1600" spc="-4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25" dirty="0">
                <a:solidFill>
                  <a:srgbClr val="3B3939"/>
                </a:solidFill>
                <a:latin typeface="Roboto"/>
                <a:cs typeface="Roboto"/>
              </a:rPr>
              <a:t>vulnerability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analysis</a:t>
            </a:r>
            <a:r>
              <a:rPr sz="1600" spc="-3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into</a:t>
            </a:r>
            <a:r>
              <a:rPr sz="1600" spc="-6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your</a:t>
            </a:r>
            <a:r>
              <a:rPr sz="1600" spc="-5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security</a:t>
            </a:r>
            <a:r>
              <a:rPr sz="1600" spc="-6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strategy,</a:t>
            </a:r>
            <a:r>
              <a:rPr sz="1600" spc="-6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25" dirty="0">
                <a:solidFill>
                  <a:srgbClr val="3B3939"/>
                </a:solidFill>
                <a:latin typeface="Roboto"/>
                <a:cs typeface="Roboto"/>
              </a:rPr>
              <a:t>you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can</a:t>
            </a:r>
            <a:r>
              <a:rPr sz="1600" spc="-4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20" dirty="0">
                <a:solidFill>
                  <a:srgbClr val="3B3939"/>
                </a:solidFill>
                <a:latin typeface="Roboto"/>
                <a:cs typeface="Roboto"/>
              </a:rPr>
              <a:t>proactively</a:t>
            </a:r>
            <a:r>
              <a:rPr sz="1600" spc="-3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identify</a:t>
            </a:r>
            <a:r>
              <a:rPr sz="1600" spc="-2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and</a:t>
            </a:r>
            <a:r>
              <a:rPr sz="1600" spc="-3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mitigate</a:t>
            </a:r>
            <a:r>
              <a:rPr sz="1600" spc="-4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weaknesses,</a:t>
            </a:r>
            <a:r>
              <a:rPr sz="1600" spc="-3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enhancing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20" dirty="0">
                <a:solidFill>
                  <a:srgbClr val="3B3939"/>
                </a:solidFill>
                <a:latin typeface="Roboto"/>
                <a:cs typeface="Roboto"/>
              </a:rPr>
              <a:t>your organization's</a:t>
            </a:r>
            <a:r>
              <a:rPr sz="1600" spc="1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resilience</a:t>
            </a:r>
            <a:r>
              <a:rPr sz="1600" spc="-2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to</a:t>
            </a:r>
            <a:r>
              <a:rPr sz="1600" spc="-3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cyberattacks.</a:t>
            </a:r>
            <a:r>
              <a:rPr sz="1600" spc="-1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Remember,</a:t>
            </a:r>
            <a:r>
              <a:rPr sz="1600" spc="-5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continuous monitoring,</a:t>
            </a:r>
            <a:r>
              <a:rPr sz="1600" spc="-6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timely</a:t>
            </a:r>
            <a:r>
              <a:rPr sz="1600" spc="-7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remediation,</a:t>
            </a:r>
            <a:r>
              <a:rPr sz="1600" spc="-6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and</a:t>
            </a:r>
            <a:r>
              <a:rPr sz="1600" spc="-5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ongoing</a:t>
            </a:r>
            <a:r>
              <a:rPr sz="1600" spc="-5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improvement</a:t>
            </a:r>
            <a:r>
              <a:rPr sz="1600" spc="-7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are</a:t>
            </a:r>
            <a:r>
              <a:rPr sz="1600" spc="-6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vital</a:t>
            </a:r>
            <a:r>
              <a:rPr sz="1600" spc="-6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25" dirty="0">
                <a:solidFill>
                  <a:srgbClr val="3B3939"/>
                </a:solidFill>
                <a:latin typeface="Roboto"/>
                <a:cs typeface="Roboto"/>
              </a:rPr>
              <a:t>for </a:t>
            </a:r>
            <a:r>
              <a:rPr sz="1600" spc="-20" dirty="0">
                <a:solidFill>
                  <a:srgbClr val="3B3939"/>
                </a:solidFill>
                <a:latin typeface="Roboto"/>
                <a:cs typeface="Roboto"/>
              </a:rPr>
              <a:t>maintaining</a:t>
            </a:r>
            <a:r>
              <a:rPr sz="1600" spc="2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a</a:t>
            </a:r>
            <a:r>
              <a:rPr sz="1600" spc="-2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secure</a:t>
            </a:r>
            <a:r>
              <a:rPr sz="1600" spc="-3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and</a:t>
            </a:r>
            <a:r>
              <a:rPr sz="1600" spc="-2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robust</a:t>
            </a:r>
            <a:r>
              <a:rPr sz="1600" spc="-2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20" dirty="0">
                <a:solidFill>
                  <a:srgbClr val="3B3939"/>
                </a:solidFill>
                <a:latin typeface="Roboto"/>
                <a:cs typeface="Roboto"/>
              </a:rPr>
              <a:t>cybersecurity</a:t>
            </a:r>
            <a:r>
              <a:rPr sz="1600" spc="-2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posture.</a:t>
            </a:r>
            <a:endParaRPr sz="1600" dirty="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881994" y="6351422"/>
            <a:ext cx="487680" cy="3657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640"/>
              </a:lnSpc>
            </a:pPr>
            <a:r>
              <a:rPr sz="2400" spc="-325" dirty="0">
                <a:solidFill>
                  <a:srgbClr val="112C49"/>
                </a:solidFill>
                <a:latin typeface="Trebuchet MS"/>
                <a:cs typeface="Trebuchet MS"/>
              </a:rPr>
              <a:t>2022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0825353" y="6294686"/>
            <a:ext cx="755650" cy="523240"/>
          </a:xfrm>
          <a:custGeom>
            <a:avLst/>
            <a:gdLst/>
            <a:ahLst/>
            <a:cxnLst/>
            <a:rect l="l" t="t" r="r" b="b"/>
            <a:pathLst>
              <a:path w="755650" h="523240">
                <a:moveTo>
                  <a:pt x="755332" y="0"/>
                </a:moveTo>
                <a:lnTo>
                  <a:pt x="0" y="0"/>
                </a:lnTo>
                <a:lnTo>
                  <a:pt x="0" y="523214"/>
                </a:lnTo>
                <a:lnTo>
                  <a:pt x="755332" y="523214"/>
                </a:lnTo>
                <a:lnTo>
                  <a:pt x="75533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0918190" y="6334505"/>
            <a:ext cx="567055" cy="4267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075"/>
              </a:lnSpc>
            </a:pPr>
            <a:r>
              <a:rPr sz="2800" spc="-380" dirty="0">
                <a:solidFill>
                  <a:srgbClr val="112C49"/>
                </a:solidFill>
                <a:latin typeface="Trebuchet MS"/>
                <a:cs typeface="Trebuchet MS"/>
              </a:rPr>
              <a:t>2024</a:t>
            </a:r>
            <a:endParaRPr sz="2800">
              <a:latin typeface="Trebuchet MS"/>
              <a:cs typeface="Trebuchet MS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0" y="25"/>
            <a:ext cx="12192000" cy="6856730"/>
            <a:chOff x="0" y="25"/>
            <a:chExt cx="12192000" cy="6856730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25"/>
              <a:ext cx="12191999" cy="6856602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0052812" y="6471359"/>
              <a:ext cx="1336040" cy="277495"/>
            </a:xfrm>
            <a:custGeom>
              <a:avLst/>
              <a:gdLst/>
              <a:ahLst/>
              <a:cxnLst/>
              <a:rect l="l" t="t" r="r" b="b"/>
              <a:pathLst>
                <a:path w="1336040" h="277495">
                  <a:moveTo>
                    <a:pt x="1335658" y="0"/>
                  </a:moveTo>
                  <a:lnTo>
                    <a:pt x="0" y="0"/>
                  </a:lnTo>
                  <a:lnTo>
                    <a:pt x="0" y="276999"/>
                  </a:lnTo>
                  <a:lnTo>
                    <a:pt x="1335658" y="276999"/>
                  </a:lnTo>
                  <a:lnTo>
                    <a:pt x="1335658" y="0"/>
                  </a:lnTo>
                  <a:close/>
                </a:path>
              </a:pathLst>
            </a:custGeom>
            <a:solidFill>
              <a:srgbClr val="6E9F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9956419" y="6471360"/>
            <a:ext cx="1337817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Bahnschrift"/>
                <a:cs typeface="Bahnschrift"/>
              </a:rPr>
              <a:t>©</a:t>
            </a:r>
            <a:r>
              <a:rPr sz="1200" spc="70" dirty="0">
                <a:solidFill>
                  <a:srgbClr val="FFFFFF"/>
                </a:solidFill>
                <a:latin typeface="Bahnschrift"/>
                <a:cs typeface="Bahnschrift"/>
              </a:rPr>
              <a:t> </a:t>
            </a:r>
            <a:r>
              <a:rPr sz="1200" dirty="0">
                <a:solidFill>
                  <a:srgbClr val="FFFFFF"/>
                </a:solidFill>
                <a:latin typeface="Bahnschrift"/>
                <a:cs typeface="Bahnschrift"/>
              </a:rPr>
              <a:t>2024</a:t>
            </a:r>
            <a:r>
              <a:rPr sz="1200" spc="85" dirty="0">
                <a:solidFill>
                  <a:srgbClr val="FFFFFF"/>
                </a:solidFill>
                <a:latin typeface="Bahnschrift"/>
                <a:cs typeface="Bahnschrift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Bahnschrift"/>
                <a:cs typeface="Bahnschrift"/>
              </a:rPr>
              <a:t>INIXINDO</a:t>
            </a:r>
            <a:endParaRPr sz="1200" dirty="0">
              <a:latin typeface="Bahnschrift"/>
              <a:cs typeface="Bahnschrift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910844" y="2718257"/>
            <a:ext cx="8582660" cy="2240280"/>
          </a:xfrm>
          <a:prstGeom prst="rect">
            <a:avLst/>
          </a:prstGeom>
        </p:spPr>
        <p:txBody>
          <a:bodyPr vert="horz" wrap="square" lIns="0" tIns="116205" rIns="0" bIns="0" rtlCol="0">
            <a:spAutoFit/>
          </a:bodyPr>
          <a:lstStyle/>
          <a:p>
            <a:pPr marL="12700" marR="5080">
              <a:lnSpc>
                <a:spcPts val="6480"/>
              </a:lnSpc>
              <a:spcBef>
                <a:spcPts val="915"/>
              </a:spcBef>
            </a:pPr>
            <a:r>
              <a:rPr sz="6000" dirty="0">
                <a:solidFill>
                  <a:srgbClr val="FFFFFF"/>
                </a:solidFill>
                <a:latin typeface="Calibri Light"/>
                <a:cs typeface="Calibri Light"/>
              </a:rPr>
              <a:t>External</a:t>
            </a:r>
            <a:r>
              <a:rPr sz="6000" spc="-22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6000" spc="-10" dirty="0">
                <a:solidFill>
                  <a:srgbClr val="FFFFFF"/>
                </a:solidFill>
                <a:latin typeface="Calibri Light"/>
                <a:cs typeface="Calibri Light"/>
              </a:rPr>
              <a:t>Penetration</a:t>
            </a:r>
            <a:r>
              <a:rPr sz="6000" spc="-22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6000" spc="-530" dirty="0">
                <a:solidFill>
                  <a:srgbClr val="FFFFFF"/>
                </a:solidFill>
                <a:latin typeface="Calibri Light"/>
                <a:cs typeface="Calibri Light"/>
              </a:rPr>
              <a:t>T</a:t>
            </a:r>
            <a:r>
              <a:rPr sz="6000" spc="20" dirty="0">
                <a:solidFill>
                  <a:srgbClr val="FFFFFF"/>
                </a:solidFill>
                <a:latin typeface="Calibri Light"/>
                <a:cs typeface="Calibri Light"/>
              </a:rPr>
              <a:t>e</a:t>
            </a:r>
            <a:r>
              <a:rPr sz="6000" spc="-65" dirty="0">
                <a:solidFill>
                  <a:srgbClr val="FFFFFF"/>
                </a:solidFill>
                <a:latin typeface="Calibri Light"/>
                <a:cs typeface="Calibri Light"/>
              </a:rPr>
              <a:t>s</a:t>
            </a:r>
            <a:r>
              <a:rPr sz="6000" spc="20" dirty="0">
                <a:solidFill>
                  <a:srgbClr val="FFFFFF"/>
                </a:solidFill>
                <a:latin typeface="Calibri Light"/>
                <a:cs typeface="Calibri Light"/>
              </a:rPr>
              <a:t>ting</a:t>
            </a:r>
            <a:r>
              <a:rPr sz="6000" spc="-75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6000" spc="-10" dirty="0">
                <a:solidFill>
                  <a:srgbClr val="FFFFFF"/>
                </a:solidFill>
                <a:latin typeface="Calibri Light"/>
                <a:cs typeface="Calibri Light"/>
              </a:rPr>
              <a:t>Methodology</a:t>
            </a:r>
            <a:endParaRPr sz="6000" dirty="0">
              <a:latin typeface="Calibri Light"/>
              <a:cs typeface="Calibri Light"/>
            </a:endParaRPr>
          </a:p>
          <a:p>
            <a:pPr marL="12700">
              <a:lnSpc>
                <a:spcPct val="100000"/>
              </a:lnSpc>
              <a:spcBef>
                <a:spcPts val="780"/>
              </a:spcBef>
            </a:pP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Chapter</a:t>
            </a:r>
            <a:r>
              <a:rPr sz="2400" spc="-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6.</a:t>
            </a:r>
            <a:endParaRPr sz="24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620000" y="-1"/>
            <a:ext cx="4572000" cy="6858000"/>
            <a:chOff x="7620000" y="-1"/>
            <a:chExt cx="4572000" cy="6858000"/>
          </a:xfrm>
        </p:grpSpPr>
        <p:pic>
          <p:nvPicPr>
            <p:cNvPr id="3" name="object 3">
              <a:hlinkClick r:id="rId3"/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731472" y="6495019"/>
              <a:ext cx="1371274" cy="28265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620000" y="-1"/>
              <a:ext cx="4572000" cy="6857999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649020" y="2350135"/>
            <a:ext cx="6181090" cy="1174750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2700" marR="5080">
              <a:lnSpc>
                <a:spcPts val="4600"/>
              </a:lnSpc>
              <a:spcBef>
                <a:spcPts val="45"/>
              </a:spcBef>
            </a:pPr>
            <a:r>
              <a:rPr sz="3700" dirty="0">
                <a:solidFill>
                  <a:srgbClr val="1B1B27"/>
                </a:solidFill>
                <a:latin typeface="Trebuchet MS"/>
                <a:cs typeface="Trebuchet MS"/>
              </a:rPr>
              <a:t>External</a:t>
            </a:r>
            <a:r>
              <a:rPr sz="3700" spc="-5" dirty="0">
                <a:solidFill>
                  <a:srgbClr val="1B1B27"/>
                </a:solidFill>
                <a:latin typeface="Trebuchet MS"/>
                <a:cs typeface="Trebuchet MS"/>
              </a:rPr>
              <a:t> </a:t>
            </a:r>
            <a:r>
              <a:rPr sz="3700" dirty="0">
                <a:solidFill>
                  <a:srgbClr val="1B1B27"/>
                </a:solidFill>
                <a:latin typeface="Trebuchet MS"/>
                <a:cs typeface="Trebuchet MS"/>
              </a:rPr>
              <a:t>Penetration</a:t>
            </a:r>
            <a:r>
              <a:rPr sz="3700" spc="5" dirty="0">
                <a:solidFill>
                  <a:srgbClr val="1B1B27"/>
                </a:solidFill>
                <a:latin typeface="Trebuchet MS"/>
                <a:cs typeface="Trebuchet MS"/>
              </a:rPr>
              <a:t> </a:t>
            </a:r>
            <a:r>
              <a:rPr sz="3700" spc="75" dirty="0">
                <a:solidFill>
                  <a:srgbClr val="1B1B27"/>
                </a:solidFill>
                <a:latin typeface="Trebuchet MS"/>
                <a:cs typeface="Trebuchet MS"/>
              </a:rPr>
              <a:t>Testing </a:t>
            </a:r>
            <a:r>
              <a:rPr sz="3700" spc="180" dirty="0">
                <a:solidFill>
                  <a:srgbClr val="1B1B27"/>
                </a:solidFill>
                <a:latin typeface="Trebuchet MS"/>
                <a:cs typeface="Trebuchet MS"/>
              </a:rPr>
              <a:t>Methodology</a:t>
            </a:r>
            <a:endParaRPr sz="3700" dirty="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ubTitle" idx="4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1200"/>
              </a:lnSpc>
              <a:spcBef>
                <a:spcPts val="95"/>
              </a:spcBef>
            </a:pPr>
            <a:r>
              <a:rPr sz="1800" dirty="0">
                <a:latin typeface="Roboto"/>
                <a:cs typeface="Roboto"/>
              </a:rPr>
              <a:t>This</a:t>
            </a:r>
            <a:r>
              <a:rPr sz="1800" spc="-55" dirty="0">
                <a:latin typeface="Roboto"/>
                <a:cs typeface="Roboto"/>
              </a:rPr>
              <a:t> </a:t>
            </a:r>
            <a:r>
              <a:rPr sz="1800" spc="-20" dirty="0">
                <a:latin typeface="Roboto"/>
                <a:cs typeface="Roboto"/>
              </a:rPr>
              <a:t>presentation</a:t>
            </a:r>
            <a:r>
              <a:rPr sz="1800" spc="-60" dirty="0">
                <a:latin typeface="Roboto"/>
                <a:cs typeface="Roboto"/>
              </a:rPr>
              <a:t> </a:t>
            </a:r>
            <a:r>
              <a:rPr sz="1800" spc="-10" dirty="0">
                <a:latin typeface="Roboto"/>
                <a:cs typeface="Roboto"/>
              </a:rPr>
              <a:t>outlines</a:t>
            </a:r>
            <a:r>
              <a:rPr sz="1800" spc="-55" dirty="0">
                <a:latin typeface="Roboto"/>
                <a:cs typeface="Roboto"/>
              </a:rPr>
              <a:t> </a:t>
            </a:r>
            <a:r>
              <a:rPr sz="1800" dirty="0">
                <a:latin typeface="Roboto"/>
                <a:cs typeface="Roboto"/>
              </a:rPr>
              <a:t>the</a:t>
            </a:r>
            <a:r>
              <a:rPr sz="1800" spc="-55" dirty="0">
                <a:latin typeface="Roboto"/>
                <a:cs typeface="Roboto"/>
              </a:rPr>
              <a:t> </a:t>
            </a:r>
            <a:r>
              <a:rPr sz="1800" spc="-20" dirty="0">
                <a:latin typeface="Roboto"/>
                <a:cs typeface="Roboto"/>
              </a:rPr>
              <a:t>systematic</a:t>
            </a:r>
            <a:r>
              <a:rPr sz="1800" spc="-75" dirty="0">
                <a:latin typeface="Roboto"/>
                <a:cs typeface="Roboto"/>
              </a:rPr>
              <a:t> </a:t>
            </a:r>
            <a:r>
              <a:rPr sz="1800" dirty="0">
                <a:latin typeface="Roboto"/>
                <a:cs typeface="Roboto"/>
              </a:rPr>
              <a:t>process</a:t>
            </a:r>
            <a:r>
              <a:rPr sz="1800" spc="-70" dirty="0">
                <a:latin typeface="Roboto"/>
                <a:cs typeface="Roboto"/>
              </a:rPr>
              <a:t> </a:t>
            </a:r>
            <a:r>
              <a:rPr sz="1800" spc="-25" dirty="0">
                <a:latin typeface="Roboto"/>
                <a:cs typeface="Roboto"/>
              </a:rPr>
              <a:t>of </a:t>
            </a:r>
            <a:r>
              <a:rPr sz="1800" spc="-20" dirty="0">
                <a:latin typeface="Roboto"/>
                <a:cs typeface="Roboto"/>
              </a:rPr>
              <a:t>conducting</a:t>
            </a:r>
            <a:r>
              <a:rPr sz="1800" spc="-55" dirty="0">
                <a:latin typeface="Roboto"/>
                <a:cs typeface="Roboto"/>
              </a:rPr>
              <a:t> </a:t>
            </a:r>
            <a:r>
              <a:rPr sz="1800" spc="-10" dirty="0">
                <a:latin typeface="Roboto"/>
                <a:cs typeface="Roboto"/>
              </a:rPr>
              <a:t>external</a:t>
            </a:r>
            <a:r>
              <a:rPr sz="1800" spc="-50" dirty="0">
                <a:latin typeface="Roboto"/>
                <a:cs typeface="Roboto"/>
              </a:rPr>
              <a:t> </a:t>
            </a:r>
            <a:r>
              <a:rPr sz="1800" spc="-20" dirty="0">
                <a:latin typeface="Roboto"/>
                <a:cs typeface="Roboto"/>
              </a:rPr>
              <a:t>penetration</a:t>
            </a:r>
            <a:r>
              <a:rPr sz="1800" spc="-40" dirty="0">
                <a:latin typeface="Roboto"/>
                <a:cs typeface="Roboto"/>
              </a:rPr>
              <a:t> </a:t>
            </a:r>
            <a:r>
              <a:rPr sz="1800" spc="-10" dirty="0">
                <a:latin typeface="Roboto"/>
                <a:cs typeface="Roboto"/>
              </a:rPr>
              <a:t>testing,</a:t>
            </a:r>
            <a:r>
              <a:rPr sz="1800" spc="-25" dirty="0">
                <a:latin typeface="Roboto"/>
                <a:cs typeface="Roboto"/>
              </a:rPr>
              <a:t> </a:t>
            </a:r>
            <a:r>
              <a:rPr sz="1800" dirty="0">
                <a:latin typeface="Roboto"/>
                <a:cs typeface="Roboto"/>
              </a:rPr>
              <a:t>a</a:t>
            </a:r>
            <a:r>
              <a:rPr sz="1800" spc="-25" dirty="0">
                <a:latin typeface="Roboto"/>
                <a:cs typeface="Roboto"/>
              </a:rPr>
              <a:t> </a:t>
            </a:r>
            <a:r>
              <a:rPr sz="1800" spc="-10" dirty="0">
                <a:latin typeface="Roboto"/>
                <a:cs typeface="Roboto"/>
              </a:rPr>
              <a:t>critical</a:t>
            </a:r>
            <a:r>
              <a:rPr sz="1800" spc="-45" dirty="0">
                <a:latin typeface="Roboto"/>
                <a:cs typeface="Roboto"/>
              </a:rPr>
              <a:t> </a:t>
            </a:r>
            <a:r>
              <a:rPr sz="1800" spc="-10" dirty="0">
                <a:latin typeface="Roboto"/>
                <a:cs typeface="Roboto"/>
              </a:rPr>
              <a:t>security </a:t>
            </a:r>
            <a:r>
              <a:rPr sz="1800" dirty="0">
                <a:latin typeface="Roboto"/>
                <a:cs typeface="Roboto"/>
              </a:rPr>
              <a:t>measure</a:t>
            </a:r>
            <a:r>
              <a:rPr sz="1800" spc="-30" dirty="0">
                <a:latin typeface="Roboto"/>
                <a:cs typeface="Roboto"/>
              </a:rPr>
              <a:t> </a:t>
            </a:r>
            <a:r>
              <a:rPr sz="1800" dirty="0">
                <a:latin typeface="Roboto"/>
                <a:cs typeface="Roboto"/>
              </a:rPr>
              <a:t>for</a:t>
            </a:r>
            <a:r>
              <a:rPr sz="1800" spc="-40" dirty="0">
                <a:latin typeface="Roboto"/>
                <a:cs typeface="Roboto"/>
              </a:rPr>
              <a:t> </a:t>
            </a:r>
            <a:r>
              <a:rPr sz="1800" spc="-10" dirty="0">
                <a:latin typeface="Roboto"/>
                <a:cs typeface="Roboto"/>
              </a:rPr>
              <a:t>organizations.</a:t>
            </a:r>
            <a:endParaRPr sz="1800" dirty="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49020" y="1921255"/>
            <a:ext cx="4784090" cy="5905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Objectives</a:t>
            </a:r>
            <a:r>
              <a:rPr spc="50" dirty="0"/>
              <a:t> </a:t>
            </a:r>
            <a:r>
              <a:rPr spc="135" dirty="0"/>
              <a:t>and</a:t>
            </a:r>
            <a:r>
              <a:rPr spc="60" dirty="0"/>
              <a:t> </a:t>
            </a:r>
            <a:r>
              <a:rPr spc="220" dirty="0"/>
              <a:t>Scope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xfrm>
            <a:off x="10881994" y="6351422"/>
            <a:ext cx="487679" cy="3334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640"/>
              </a:lnSpc>
            </a:pPr>
            <a:r>
              <a:rPr spc="-325" dirty="0"/>
              <a:t>202</a:t>
            </a:r>
            <a:r>
              <a:rPr lang="en-US" spc="-325" dirty="0"/>
              <a:t>4</a:t>
            </a:r>
            <a:endParaRPr spc="-325" dirty="0"/>
          </a:p>
        </p:txBody>
      </p:sp>
      <p:sp>
        <p:nvSpPr>
          <p:cNvPr id="3" name="object 3"/>
          <p:cNvSpPr txBox="1"/>
          <p:nvPr/>
        </p:nvSpPr>
        <p:spPr>
          <a:xfrm>
            <a:off x="649020" y="2930728"/>
            <a:ext cx="4570730" cy="14744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rgbClr val="1B1B27"/>
                </a:solidFill>
                <a:latin typeface="Trebuchet MS"/>
                <a:cs typeface="Trebuchet MS"/>
              </a:rPr>
              <a:t>Objectives</a:t>
            </a:r>
            <a:endParaRPr sz="2400" dirty="0">
              <a:latin typeface="Trebuchet MS"/>
              <a:cs typeface="Trebuchet MS"/>
            </a:endParaRPr>
          </a:p>
          <a:p>
            <a:pPr marL="12700" marR="5080">
              <a:lnSpc>
                <a:spcPct val="125000"/>
              </a:lnSpc>
              <a:spcBef>
                <a:spcPts val="1330"/>
              </a:spcBef>
            </a:pP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The</a:t>
            </a:r>
            <a:r>
              <a:rPr sz="1600" spc="-4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20" dirty="0">
                <a:solidFill>
                  <a:srgbClr val="3B3939"/>
                </a:solidFill>
                <a:latin typeface="Roboto"/>
                <a:cs typeface="Roboto"/>
              </a:rPr>
              <a:t>primary</a:t>
            </a:r>
            <a:r>
              <a:rPr sz="1600" spc="-3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goal</a:t>
            </a:r>
            <a:r>
              <a:rPr sz="1600" spc="-4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is</a:t>
            </a:r>
            <a:r>
              <a:rPr sz="1600" spc="-4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to</a:t>
            </a:r>
            <a:r>
              <a:rPr sz="1600" spc="-5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identify</a:t>
            </a:r>
            <a:r>
              <a:rPr sz="1600" spc="-20" dirty="0">
                <a:solidFill>
                  <a:srgbClr val="3B3939"/>
                </a:solidFill>
                <a:latin typeface="Roboto"/>
                <a:cs typeface="Roboto"/>
              </a:rPr>
              <a:t> vulnerabilities</a:t>
            </a:r>
            <a:r>
              <a:rPr sz="1600" spc="-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25" dirty="0">
                <a:solidFill>
                  <a:srgbClr val="3B3939"/>
                </a:solidFill>
                <a:latin typeface="Roboto"/>
                <a:cs typeface="Roboto"/>
              </a:rPr>
              <a:t>and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potential</a:t>
            </a:r>
            <a:r>
              <a:rPr sz="1600" spc="-5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attack</a:t>
            </a:r>
            <a:r>
              <a:rPr sz="1600" spc="-4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vectors</a:t>
            </a:r>
            <a:r>
              <a:rPr sz="1600" spc="-6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that</a:t>
            </a:r>
            <a:r>
              <a:rPr sz="1600" spc="-3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could</a:t>
            </a:r>
            <a:r>
              <a:rPr sz="1600" spc="-5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compromise</a:t>
            </a:r>
            <a:r>
              <a:rPr sz="1600" spc="-6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25" dirty="0">
                <a:solidFill>
                  <a:srgbClr val="3B3939"/>
                </a:solidFill>
                <a:latin typeface="Roboto"/>
                <a:cs typeface="Roboto"/>
              </a:rPr>
              <a:t>an organization's</a:t>
            </a:r>
            <a:r>
              <a:rPr sz="1600" spc="3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20" dirty="0">
                <a:solidFill>
                  <a:srgbClr val="3B3939"/>
                </a:solidFill>
                <a:latin typeface="Roboto"/>
                <a:cs typeface="Roboto"/>
              </a:rPr>
              <a:t>security</a:t>
            </a:r>
            <a:r>
              <a:rPr sz="1600" spc="-1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posture.</a:t>
            </a:r>
            <a:endParaRPr sz="1600" dirty="0">
              <a:latin typeface="Roboto"/>
              <a:cs typeface="Robot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321044" y="2930728"/>
            <a:ext cx="5103495" cy="17792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140" dirty="0">
                <a:solidFill>
                  <a:srgbClr val="1B1B27"/>
                </a:solidFill>
                <a:latin typeface="Trebuchet MS"/>
                <a:cs typeface="Trebuchet MS"/>
              </a:rPr>
              <a:t>Scope</a:t>
            </a:r>
            <a:endParaRPr sz="2400" dirty="0">
              <a:latin typeface="Trebuchet MS"/>
              <a:cs typeface="Trebuchet MS"/>
            </a:endParaRPr>
          </a:p>
          <a:p>
            <a:pPr marL="12700" marR="5080">
              <a:lnSpc>
                <a:spcPct val="125000"/>
              </a:lnSpc>
              <a:spcBef>
                <a:spcPts val="1330"/>
              </a:spcBef>
            </a:pP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The</a:t>
            </a:r>
            <a:r>
              <a:rPr sz="1600" spc="-5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scope</a:t>
            </a:r>
            <a:r>
              <a:rPr sz="1600" spc="-6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defines</a:t>
            </a:r>
            <a:r>
              <a:rPr sz="1600" spc="-4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the</a:t>
            </a:r>
            <a:r>
              <a:rPr sz="1600" spc="-5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specific</a:t>
            </a:r>
            <a:r>
              <a:rPr sz="1600" spc="-5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network</a:t>
            </a:r>
            <a:r>
              <a:rPr sz="1600" spc="-5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assets,</a:t>
            </a:r>
            <a:r>
              <a:rPr sz="1600" spc="-7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systems,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and</a:t>
            </a:r>
            <a:r>
              <a:rPr sz="1600" spc="-5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applications</a:t>
            </a:r>
            <a:r>
              <a:rPr sz="1600" spc="-3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targeted</a:t>
            </a:r>
            <a:r>
              <a:rPr sz="1600" spc="-7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for</a:t>
            </a:r>
            <a:r>
              <a:rPr sz="1600" spc="-6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testing,</a:t>
            </a:r>
            <a:r>
              <a:rPr sz="1600" spc="-6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20" dirty="0">
                <a:solidFill>
                  <a:srgbClr val="3B3939"/>
                </a:solidFill>
                <a:latin typeface="Roboto"/>
                <a:cs typeface="Roboto"/>
              </a:rPr>
              <a:t>including</a:t>
            </a:r>
            <a:r>
              <a:rPr sz="1600" spc="-3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external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facing</a:t>
            </a:r>
            <a:r>
              <a:rPr sz="1600" spc="-4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web</a:t>
            </a:r>
            <a:r>
              <a:rPr sz="1600" spc="-7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applications,</a:t>
            </a:r>
            <a:r>
              <a:rPr sz="1600" spc="-3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network</a:t>
            </a:r>
            <a:r>
              <a:rPr sz="1600" spc="-6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infrastructure,</a:t>
            </a:r>
            <a:r>
              <a:rPr sz="1600" spc="-4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25" dirty="0">
                <a:solidFill>
                  <a:srgbClr val="3B3939"/>
                </a:solidFill>
                <a:latin typeface="Roboto"/>
                <a:cs typeface="Roboto"/>
              </a:rPr>
              <a:t>and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critical</a:t>
            </a:r>
            <a:r>
              <a:rPr sz="1600" spc="-7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business</a:t>
            </a:r>
            <a:r>
              <a:rPr sz="1600" spc="-4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services.</a:t>
            </a:r>
            <a:endParaRPr sz="1600" dirty="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825353" y="6294686"/>
            <a:ext cx="755650" cy="523240"/>
          </a:xfrm>
          <a:custGeom>
            <a:avLst/>
            <a:gdLst/>
            <a:ahLst/>
            <a:cxnLst/>
            <a:rect l="l" t="t" r="r" b="b"/>
            <a:pathLst>
              <a:path w="755650" h="523240">
                <a:moveTo>
                  <a:pt x="755332" y="0"/>
                </a:moveTo>
                <a:lnTo>
                  <a:pt x="0" y="0"/>
                </a:lnTo>
                <a:lnTo>
                  <a:pt x="0" y="523214"/>
                </a:lnTo>
                <a:lnTo>
                  <a:pt x="755332" y="523214"/>
                </a:lnTo>
                <a:lnTo>
                  <a:pt x="75533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18908" y="1123416"/>
            <a:ext cx="9692162" cy="5076049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>
              <a:lnSpc>
                <a:spcPct val="100000"/>
              </a:lnSpc>
              <a:spcBef>
                <a:spcPts val="105"/>
              </a:spcBef>
            </a:pPr>
            <a:r>
              <a:rPr sz="4400" dirty="0"/>
              <a:t>External</a:t>
            </a:r>
            <a:r>
              <a:rPr sz="4400" spc="-60" dirty="0"/>
              <a:t> </a:t>
            </a:r>
            <a:r>
              <a:rPr sz="4400" dirty="0"/>
              <a:t>Penetration</a:t>
            </a:r>
            <a:r>
              <a:rPr sz="4400" spc="-40" dirty="0"/>
              <a:t> </a:t>
            </a:r>
            <a:r>
              <a:rPr sz="4400" spc="90" dirty="0"/>
              <a:t>Testing</a:t>
            </a:r>
            <a:endParaRPr sz="4400" dirty="0"/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xfrm>
            <a:off x="10881994" y="6351422"/>
            <a:ext cx="487679" cy="3334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640"/>
              </a:lnSpc>
            </a:pPr>
            <a:r>
              <a:rPr spc="-325" dirty="0"/>
              <a:t>202</a:t>
            </a:r>
            <a:r>
              <a:rPr lang="en-US" spc="-325" dirty="0"/>
              <a:t>4</a:t>
            </a:r>
            <a:endParaRPr spc="-325" dirty="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-1"/>
            <a:ext cx="4571999" cy="68579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221351" y="726693"/>
            <a:ext cx="5731510" cy="1174750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2700" marR="5080">
              <a:lnSpc>
                <a:spcPts val="4600"/>
              </a:lnSpc>
              <a:spcBef>
                <a:spcPts val="45"/>
              </a:spcBef>
            </a:pPr>
            <a:r>
              <a:rPr dirty="0"/>
              <a:t>Information</a:t>
            </a:r>
            <a:r>
              <a:rPr spc="-5" dirty="0"/>
              <a:t> </a:t>
            </a:r>
            <a:r>
              <a:rPr spc="50" dirty="0"/>
              <a:t>Gathering</a:t>
            </a:r>
            <a:r>
              <a:rPr spc="-35" dirty="0"/>
              <a:t> </a:t>
            </a:r>
            <a:r>
              <a:rPr spc="114" dirty="0"/>
              <a:t>and </a:t>
            </a:r>
            <a:r>
              <a:rPr spc="135" dirty="0"/>
              <a:t>Reconnaissance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5229733" y="2444750"/>
            <a:ext cx="433070" cy="433070"/>
            <a:chOff x="5229733" y="2444750"/>
            <a:chExt cx="433070" cy="433070"/>
          </a:xfrm>
        </p:grpSpPr>
        <p:sp>
          <p:nvSpPr>
            <p:cNvPr id="5" name="object 5"/>
            <p:cNvSpPr/>
            <p:nvPr/>
          </p:nvSpPr>
          <p:spPr>
            <a:xfrm>
              <a:off x="5233543" y="2448560"/>
              <a:ext cx="425450" cy="425450"/>
            </a:xfrm>
            <a:custGeom>
              <a:avLst/>
              <a:gdLst/>
              <a:ahLst/>
              <a:cxnLst/>
              <a:rect l="l" t="t" r="r" b="b"/>
              <a:pathLst>
                <a:path w="425450" h="425450">
                  <a:moveTo>
                    <a:pt x="345821" y="0"/>
                  </a:moveTo>
                  <a:lnTo>
                    <a:pt x="79375" y="0"/>
                  </a:lnTo>
                  <a:lnTo>
                    <a:pt x="48434" y="6240"/>
                  </a:lnTo>
                  <a:lnTo>
                    <a:pt x="23209" y="23256"/>
                  </a:lnTo>
                  <a:lnTo>
                    <a:pt x="6223" y="48488"/>
                  </a:lnTo>
                  <a:lnTo>
                    <a:pt x="0" y="79375"/>
                  </a:lnTo>
                  <a:lnTo>
                    <a:pt x="0" y="345820"/>
                  </a:lnTo>
                  <a:lnTo>
                    <a:pt x="6223" y="376707"/>
                  </a:lnTo>
                  <a:lnTo>
                    <a:pt x="23209" y="401939"/>
                  </a:lnTo>
                  <a:lnTo>
                    <a:pt x="48434" y="418955"/>
                  </a:lnTo>
                  <a:lnTo>
                    <a:pt x="79375" y="425195"/>
                  </a:lnTo>
                  <a:lnTo>
                    <a:pt x="345821" y="425195"/>
                  </a:lnTo>
                  <a:lnTo>
                    <a:pt x="376707" y="418955"/>
                  </a:lnTo>
                  <a:lnTo>
                    <a:pt x="401939" y="401939"/>
                  </a:lnTo>
                  <a:lnTo>
                    <a:pt x="418955" y="376707"/>
                  </a:lnTo>
                  <a:lnTo>
                    <a:pt x="425196" y="345820"/>
                  </a:lnTo>
                  <a:lnTo>
                    <a:pt x="425196" y="79375"/>
                  </a:lnTo>
                  <a:lnTo>
                    <a:pt x="418955" y="48488"/>
                  </a:lnTo>
                  <a:lnTo>
                    <a:pt x="401939" y="23256"/>
                  </a:lnTo>
                  <a:lnTo>
                    <a:pt x="376707" y="6240"/>
                  </a:lnTo>
                  <a:lnTo>
                    <a:pt x="345821" y="0"/>
                  </a:lnTo>
                  <a:close/>
                </a:path>
              </a:pathLst>
            </a:custGeom>
            <a:solidFill>
              <a:srgbClr val="E0E0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233543" y="2448560"/>
              <a:ext cx="425450" cy="425450"/>
            </a:xfrm>
            <a:custGeom>
              <a:avLst/>
              <a:gdLst/>
              <a:ahLst/>
              <a:cxnLst/>
              <a:rect l="l" t="t" r="r" b="b"/>
              <a:pathLst>
                <a:path w="425450" h="425450">
                  <a:moveTo>
                    <a:pt x="0" y="79375"/>
                  </a:moveTo>
                  <a:lnTo>
                    <a:pt x="6223" y="48488"/>
                  </a:lnTo>
                  <a:lnTo>
                    <a:pt x="23209" y="23256"/>
                  </a:lnTo>
                  <a:lnTo>
                    <a:pt x="48434" y="6240"/>
                  </a:lnTo>
                  <a:lnTo>
                    <a:pt x="79375" y="0"/>
                  </a:lnTo>
                  <a:lnTo>
                    <a:pt x="345821" y="0"/>
                  </a:lnTo>
                  <a:lnTo>
                    <a:pt x="376707" y="6240"/>
                  </a:lnTo>
                  <a:lnTo>
                    <a:pt x="401939" y="23256"/>
                  </a:lnTo>
                  <a:lnTo>
                    <a:pt x="418955" y="48488"/>
                  </a:lnTo>
                  <a:lnTo>
                    <a:pt x="425196" y="79375"/>
                  </a:lnTo>
                  <a:lnTo>
                    <a:pt x="425196" y="345820"/>
                  </a:lnTo>
                  <a:lnTo>
                    <a:pt x="418955" y="376707"/>
                  </a:lnTo>
                  <a:lnTo>
                    <a:pt x="401939" y="401939"/>
                  </a:lnTo>
                  <a:lnTo>
                    <a:pt x="376707" y="418955"/>
                  </a:lnTo>
                  <a:lnTo>
                    <a:pt x="345821" y="425195"/>
                  </a:lnTo>
                  <a:lnTo>
                    <a:pt x="79375" y="425195"/>
                  </a:lnTo>
                  <a:lnTo>
                    <a:pt x="48434" y="418955"/>
                  </a:lnTo>
                  <a:lnTo>
                    <a:pt x="23209" y="401939"/>
                  </a:lnTo>
                  <a:lnTo>
                    <a:pt x="6223" y="376707"/>
                  </a:lnTo>
                  <a:lnTo>
                    <a:pt x="0" y="345820"/>
                  </a:lnTo>
                  <a:lnTo>
                    <a:pt x="0" y="79375"/>
                  </a:lnTo>
                  <a:close/>
                </a:path>
              </a:pathLst>
            </a:custGeom>
            <a:ln w="7620">
              <a:solidFill>
                <a:srgbClr val="C6C6D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5373751" y="2436698"/>
            <a:ext cx="146050" cy="3625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200" spc="-150" dirty="0">
                <a:solidFill>
                  <a:srgbClr val="3B3939"/>
                </a:solidFill>
                <a:latin typeface="Trebuchet MS"/>
                <a:cs typeface="Trebuchet MS"/>
              </a:rPr>
              <a:t>1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835777" y="2351023"/>
            <a:ext cx="2412365" cy="20085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70" dirty="0">
                <a:solidFill>
                  <a:srgbClr val="3B3939"/>
                </a:solidFill>
                <a:latin typeface="Trebuchet MS"/>
                <a:cs typeface="Trebuchet MS"/>
              </a:rPr>
              <a:t>Passive</a:t>
            </a:r>
            <a:endParaRPr sz="2400" dirty="0">
              <a:latin typeface="Trebuchet MS"/>
              <a:cs typeface="Trebuchet MS"/>
            </a:endParaRPr>
          </a:p>
          <a:p>
            <a:pPr marL="12700" marR="5080">
              <a:lnSpc>
                <a:spcPct val="125000"/>
              </a:lnSpc>
              <a:spcBef>
                <a:spcPts val="730"/>
              </a:spcBef>
            </a:pPr>
            <a:r>
              <a:rPr sz="1600" spc="-20" dirty="0">
                <a:solidFill>
                  <a:srgbClr val="3B3939"/>
                </a:solidFill>
                <a:latin typeface="Roboto"/>
                <a:cs typeface="Roboto"/>
              </a:rPr>
              <a:t>Gathering</a:t>
            </a:r>
            <a:r>
              <a:rPr sz="1600" spc="-2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publicly available</a:t>
            </a:r>
            <a:r>
              <a:rPr sz="1600" spc="-3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information</a:t>
            </a:r>
            <a:r>
              <a:rPr sz="1600" spc="-3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20" dirty="0">
                <a:solidFill>
                  <a:srgbClr val="3B3939"/>
                </a:solidFill>
                <a:latin typeface="Roboto"/>
                <a:cs typeface="Roboto"/>
              </a:rPr>
              <a:t>such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as</a:t>
            </a:r>
            <a:r>
              <a:rPr sz="1600" spc="-3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domain</a:t>
            </a:r>
            <a:r>
              <a:rPr sz="1600" spc="-3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registration details,</a:t>
            </a:r>
            <a:r>
              <a:rPr sz="1600" spc="-3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website</a:t>
            </a:r>
            <a:r>
              <a:rPr sz="1600" spc="-3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content,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and</a:t>
            </a:r>
            <a:r>
              <a:rPr sz="1600" spc="-5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social</a:t>
            </a:r>
            <a:r>
              <a:rPr sz="1600" spc="-5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media</a:t>
            </a:r>
            <a:r>
              <a:rPr sz="1600" spc="-6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profiles.</a:t>
            </a:r>
            <a:endParaRPr sz="1600" dirty="0">
              <a:latin typeface="Roboto"/>
              <a:cs typeface="Roboto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8472805" y="2444750"/>
            <a:ext cx="433070" cy="433070"/>
            <a:chOff x="8472805" y="2444750"/>
            <a:chExt cx="433070" cy="433070"/>
          </a:xfrm>
        </p:grpSpPr>
        <p:sp>
          <p:nvSpPr>
            <p:cNvPr id="10" name="object 10"/>
            <p:cNvSpPr/>
            <p:nvPr/>
          </p:nvSpPr>
          <p:spPr>
            <a:xfrm>
              <a:off x="8476615" y="2448560"/>
              <a:ext cx="425450" cy="425450"/>
            </a:xfrm>
            <a:custGeom>
              <a:avLst/>
              <a:gdLst/>
              <a:ahLst/>
              <a:cxnLst/>
              <a:rect l="l" t="t" r="r" b="b"/>
              <a:pathLst>
                <a:path w="425450" h="425450">
                  <a:moveTo>
                    <a:pt x="345820" y="0"/>
                  </a:moveTo>
                  <a:lnTo>
                    <a:pt x="79375" y="0"/>
                  </a:lnTo>
                  <a:lnTo>
                    <a:pt x="48434" y="6240"/>
                  </a:lnTo>
                  <a:lnTo>
                    <a:pt x="23209" y="23256"/>
                  </a:lnTo>
                  <a:lnTo>
                    <a:pt x="6223" y="48488"/>
                  </a:lnTo>
                  <a:lnTo>
                    <a:pt x="0" y="79375"/>
                  </a:lnTo>
                  <a:lnTo>
                    <a:pt x="0" y="345820"/>
                  </a:lnTo>
                  <a:lnTo>
                    <a:pt x="6223" y="376707"/>
                  </a:lnTo>
                  <a:lnTo>
                    <a:pt x="23209" y="401939"/>
                  </a:lnTo>
                  <a:lnTo>
                    <a:pt x="48434" y="418955"/>
                  </a:lnTo>
                  <a:lnTo>
                    <a:pt x="79375" y="425195"/>
                  </a:lnTo>
                  <a:lnTo>
                    <a:pt x="345820" y="425195"/>
                  </a:lnTo>
                  <a:lnTo>
                    <a:pt x="376707" y="418955"/>
                  </a:lnTo>
                  <a:lnTo>
                    <a:pt x="401939" y="401939"/>
                  </a:lnTo>
                  <a:lnTo>
                    <a:pt x="418955" y="376707"/>
                  </a:lnTo>
                  <a:lnTo>
                    <a:pt x="425195" y="345820"/>
                  </a:lnTo>
                  <a:lnTo>
                    <a:pt x="425195" y="79375"/>
                  </a:lnTo>
                  <a:lnTo>
                    <a:pt x="418955" y="48488"/>
                  </a:lnTo>
                  <a:lnTo>
                    <a:pt x="401939" y="23256"/>
                  </a:lnTo>
                  <a:lnTo>
                    <a:pt x="376707" y="6240"/>
                  </a:lnTo>
                  <a:lnTo>
                    <a:pt x="345820" y="0"/>
                  </a:lnTo>
                  <a:close/>
                </a:path>
              </a:pathLst>
            </a:custGeom>
            <a:solidFill>
              <a:srgbClr val="E0E0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8476615" y="2448560"/>
              <a:ext cx="425450" cy="425450"/>
            </a:xfrm>
            <a:custGeom>
              <a:avLst/>
              <a:gdLst/>
              <a:ahLst/>
              <a:cxnLst/>
              <a:rect l="l" t="t" r="r" b="b"/>
              <a:pathLst>
                <a:path w="425450" h="425450">
                  <a:moveTo>
                    <a:pt x="0" y="79375"/>
                  </a:moveTo>
                  <a:lnTo>
                    <a:pt x="6223" y="48488"/>
                  </a:lnTo>
                  <a:lnTo>
                    <a:pt x="23209" y="23256"/>
                  </a:lnTo>
                  <a:lnTo>
                    <a:pt x="48434" y="6240"/>
                  </a:lnTo>
                  <a:lnTo>
                    <a:pt x="79375" y="0"/>
                  </a:lnTo>
                  <a:lnTo>
                    <a:pt x="345820" y="0"/>
                  </a:lnTo>
                  <a:lnTo>
                    <a:pt x="376707" y="6240"/>
                  </a:lnTo>
                  <a:lnTo>
                    <a:pt x="401939" y="23256"/>
                  </a:lnTo>
                  <a:lnTo>
                    <a:pt x="418955" y="48488"/>
                  </a:lnTo>
                  <a:lnTo>
                    <a:pt x="425195" y="79375"/>
                  </a:lnTo>
                  <a:lnTo>
                    <a:pt x="425195" y="345820"/>
                  </a:lnTo>
                  <a:lnTo>
                    <a:pt x="418955" y="376707"/>
                  </a:lnTo>
                  <a:lnTo>
                    <a:pt x="401939" y="401939"/>
                  </a:lnTo>
                  <a:lnTo>
                    <a:pt x="376707" y="418955"/>
                  </a:lnTo>
                  <a:lnTo>
                    <a:pt x="345820" y="425195"/>
                  </a:lnTo>
                  <a:lnTo>
                    <a:pt x="79375" y="425195"/>
                  </a:lnTo>
                  <a:lnTo>
                    <a:pt x="48434" y="418955"/>
                  </a:lnTo>
                  <a:lnTo>
                    <a:pt x="23209" y="401939"/>
                  </a:lnTo>
                  <a:lnTo>
                    <a:pt x="6223" y="376707"/>
                  </a:lnTo>
                  <a:lnTo>
                    <a:pt x="0" y="345820"/>
                  </a:lnTo>
                  <a:lnTo>
                    <a:pt x="0" y="79375"/>
                  </a:lnTo>
                  <a:close/>
                </a:path>
              </a:pathLst>
            </a:custGeom>
            <a:ln w="7619">
              <a:solidFill>
                <a:srgbClr val="C6C6D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8603742" y="2436698"/>
            <a:ext cx="172085" cy="3625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200" spc="-50" dirty="0">
                <a:solidFill>
                  <a:srgbClr val="3B3939"/>
                </a:solidFill>
                <a:latin typeface="Trebuchet MS"/>
                <a:cs typeface="Trebuchet MS"/>
              </a:rPr>
              <a:t>2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079230" y="2351023"/>
            <a:ext cx="2413000" cy="23133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rgbClr val="3B3939"/>
                </a:solidFill>
                <a:latin typeface="Trebuchet MS"/>
                <a:cs typeface="Trebuchet MS"/>
              </a:rPr>
              <a:t>Active</a:t>
            </a:r>
            <a:endParaRPr sz="2400" dirty="0">
              <a:latin typeface="Trebuchet MS"/>
              <a:cs typeface="Trebuchet MS"/>
            </a:endParaRPr>
          </a:p>
          <a:p>
            <a:pPr marL="12700" marR="5080">
              <a:lnSpc>
                <a:spcPct val="125000"/>
              </a:lnSpc>
              <a:spcBef>
                <a:spcPts val="730"/>
              </a:spcBef>
            </a:pPr>
            <a:r>
              <a:rPr sz="1600" spc="-20" dirty="0">
                <a:solidFill>
                  <a:srgbClr val="3B3939"/>
                </a:solidFill>
                <a:latin typeface="Roboto"/>
                <a:cs typeface="Roboto"/>
              </a:rPr>
              <a:t>Scanning</a:t>
            </a:r>
            <a:r>
              <a:rPr sz="1600" spc="-3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ports,</a:t>
            </a:r>
            <a:r>
              <a:rPr sz="1600" spc="-7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identifying </a:t>
            </a:r>
            <a:r>
              <a:rPr sz="1600" spc="-20" dirty="0">
                <a:solidFill>
                  <a:srgbClr val="3B3939"/>
                </a:solidFill>
                <a:latin typeface="Roboto"/>
                <a:cs typeface="Roboto"/>
              </a:rPr>
              <a:t>running</a:t>
            </a:r>
            <a:r>
              <a:rPr sz="1600" spc="-4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services,</a:t>
            </a:r>
            <a:r>
              <a:rPr sz="1600" spc="-7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25" dirty="0">
                <a:solidFill>
                  <a:srgbClr val="3B3939"/>
                </a:solidFill>
                <a:latin typeface="Roboto"/>
                <a:cs typeface="Roboto"/>
              </a:rPr>
              <a:t>and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performing reconnaissance</a:t>
            </a:r>
            <a:r>
              <a:rPr sz="1600" spc="-8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scans</a:t>
            </a:r>
            <a:r>
              <a:rPr sz="1600" spc="-10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25" dirty="0">
                <a:solidFill>
                  <a:srgbClr val="3B3939"/>
                </a:solidFill>
                <a:latin typeface="Roboto"/>
                <a:cs typeface="Roboto"/>
              </a:rPr>
              <a:t>to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gather</a:t>
            </a:r>
            <a:r>
              <a:rPr sz="1600" spc="-5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information</a:t>
            </a:r>
            <a:r>
              <a:rPr sz="1600" spc="-2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about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the</a:t>
            </a:r>
            <a:r>
              <a:rPr sz="1600" spc="-6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target</a:t>
            </a:r>
            <a:r>
              <a:rPr sz="1600" spc="-6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network.</a:t>
            </a:r>
            <a:endParaRPr sz="1600" dirty="0">
              <a:latin typeface="Roboto"/>
              <a:cs typeface="Roboto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5229733" y="4767071"/>
            <a:ext cx="433070" cy="433070"/>
            <a:chOff x="5229733" y="4767071"/>
            <a:chExt cx="433070" cy="433070"/>
          </a:xfrm>
        </p:grpSpPr>
        <p:sp>
          <p:nvSpPr>
            <p:cNvPr id="15" name="object 15"/>
            <p:cNvSpPr/>
            <p:nvPr/>
          </p:nvSpPr>
          <p:spPr>
            <a:xfrm>
              <a:off x="5233543" y="4770881"/>
              <a:ext cx="425450" cy="425450"/>
            </a:xfrm>
            <a:custGeom>
              <a:avLst/>
              <a:gdLst/>
              <a:ahLst/>
              <a:cxnLst/>
              <a:rect l="l" t="t" r="r" b="b"/>
              <a:pathLst>
                <a:path w="425450" h="425450">
                  <a:moveTo>
                    <a:pt x="345821" y="0"/>
                  </a:moveTo>
                  <a:lnTo>
                    <a:pt x="79375" y="0"/>
                  </a:lnTo>
                  <a:lnTo>
                    <a:pt x="48434" y="6242"/>
                  </a:lnTo>
                  <a:lnTo>
                    <a:pt x="23209" y="23272"/>
                  </a:lnTo>
                  <a:lnTo>
                    <a:pt x="6223" y="48541"/>
                  </a:lnTo>
                  <a:lnTo>
                    <a:pt x="0" y="79502"/>
                  </a:lnTo>
                  <a:lnTo>
                    <a:pt x="0" y="345948"/>
                  </a:lnTo>
                  <a:lnTo>
                    <a:pt x="6223" y="376834"/>
                  </a:lnTo>
                  <a:lnTo>
                    <a:pt x="23209" y="402066"/>
                  </a:lnTo>
                  <a:lnTo>
                    <a:pt x="48434" y="419082"/>
                  </a:lnTo>
                  <a:lnTo>
                    <a:pt x="79375" y="425323"/>
                  </a:lnTo>
                  <a:lnTo>
                    <a:pt x="345821" y="425323"/>
                  </a:lnTo>
                  <a:lnTo>
                    <a:pt x="376707" y="419082"/>
                  </a:lnTo>
                  <a:lnTo>
                    <a:pt x="401939" y="402066"/>
                  </a:lnTo>
                  <a:lnTo>
                    <a:pt x="418955" y="376834"/>
                  </a:lnTo>
                  <a:lnTo>
                    <a:pt x="425196" y="345948"/>
                  </a:lnTo>
                  <a:lnTo>
                    <a:pt x="425196" y="79502"/>
                  </a:lnTo>
                  <a:lnTo>
                    <a:pt x="418955" y="48541"/>
                  </a:lnTo>
                  <a:lnTo>
                    <a:pt x="401939" y="23272"/>
                  </a:lnTo>
                  <a:lnTo>
                    <a:pt x="376707" y="6242"/>
                  </a:lnTo>
                  <a:lnTo>
                    <a:pt x="345821" y="0"/>
                  </a:lnTo>
                  <a:close/>
                </a:path>
              </a:pathLst>
            </a:custGeom>
            <a:solidFill>
              <a:srgbClr val="E0E0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233543" y="4770881"/>
              <a:ext cx="425450" cy="425450"/>
            </a:xfrm>
            <a:custGeom>
              <a:avLst/>
              <a:gdLst/>
              <a:ahLst/>
              <a:cxnLst/>
              <a:rect l="l" t="t" r="r" b="b"/>
              <a:pathLst>
                <a:path w="425450" h="425450">
                  <a:moveTo>
                    <a:pt x="0" y="79502"/>
                  </a:moveTo>
                  <a:lnTo>
                    <a:pt x="6223" y="48541"/>
                  </a:lnTo>
                  <a:lnTo>
                    <a:pt x="23209" y="23272"/>
                  </a:lnTo>
                  <a:lnTo>
                    <a:pt x="48434" y="6242"/>
                  </a:lnTo>
                  <a:lnTo>
                    <a:pt x="79375" y="0"/>
                  </a:lnTo>
                  <a:lnTo>
                    <a:pt x="345821" y="0"/>
                  </a:lnTo>
                  <a:lnTo>
                    <a:pt x="376707" y="6242"/>
                  </a:lnTo>
                  <a:lnTo>
                    <a:pt x="401939" y="23272"/>
                  </a:lnTo>
                  <a:lnTo>
                    <a:pt x="418955" y="48541"/>
                  </a:lnTo>
                  <a:lnTo>
                    <a:pt x="425196" y="79502"/>
                  </a:lnTo>
                  <a:lnTo>
                    <a:pt x="425196" y="345948"/>
                  </a:lnTo>
                  <a:lnTo>
                    <a:pt x="418955" y="376834"/>
                  </a:lnTo>
                  <a:lnTo>
                    <a:pt x="401939" y="402066"/>
                  </a:lnTo>
                  <a:lnTo>
                    <a:pt x="376707" y="419082"/>
                  </a:lnTo>
                  <a:lnTo>
                    <a:pt x="345821" y="425323"/>
                  </a:lnTo>
                  <a:lnTo>
                    <a:pt x="79375" y="425323"/>
                  </a:lnTo>
                  <a:lnTo>
                    <a:pt x="48434" y="419082"/>
                  </a:lnTo>
                  <a:lnTo>
                    <a:pt x="23209" y="402066"/>
                  </a:lnTo>
                  <a:lnTo>
                    <a:pt x="6223" y="376834"/>
                  </a:lnTo>
                  <a:lnTo>
                    <a:pt x="0" y="345948"/>
                  </a:lnTo>
                  <a:lnTo>
                    <a:pt x="0" y="79502"/>
                  </a:lnTo>
                  <a:close/>
                </a:path>
              </a:pathLst>
            </a:custGeom>
            <a:ln w="7620">
              <a:solidFill>
                <a:srgbClr val="C6C6D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5358765" y="4759528"/>
            <a:ext cx="175895" cy="3625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200" spc="-50" dirty="0">
                <a:solidFill>
                  <a:srgbClr val="3B3939"/>
                </a:solidFill>
                <a:latin typeface="Trebuchet MS"/>
                <a:cs typeface="Trebuchet MS"/>
              </a:rPr>
              <a:t>3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dt" sz="half" idx="6"/>
          </p:nvPr>
        </p:nvSpPr>
        <p:spPr>
          <a:xfrm>
            <a:off x="10881994" y="6351422"/>
            <a:ext cx="487679" cy="3334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640"/>
              </a:lnSpc>
            </a:pPr>
            <a:r>
              <a:rPr spc="-325" dirty="0"/>
              <a:t>202</a:t>
            </a:r>
            <a:r>
              <a:rPr lang="en-US" spc="-325" dirty="0"/>
              <a:t>4</a:t>
            </a:r>
            <a:endParaRPr spc="-325" dirty="0"/>
          </a:p>
        </p:txBody>
      </p:sp>
      <p:sp>
        <p:nvSpPr>
          <p:cNvPr id="18" name="object 18"/>
          <p:cNvSpPr txBox="1"/>
          <p:nvPr/>
        </p:nvSpPr>
        <p:spPr>
          <a:xfrm>
            <a:off x="5835777" y="4673854"/>
            <a:ext cx="5518785" cy="13989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114" dirty="0">
                <a:solidFill>
                  <a:srgbClr val="3B3939"/>
                </a:solidFill>
                <a:latin typeface="Trebuchet MS"/>
                <a:cs typeface="Trebuchet MS"/>
              </a:rPr>
              <a:t>Open</a:t>
            </a:r>
            <a:r>
              <a:rPr sz="2400" spc="-105" dirty="0">
                <a:solidFill>
                  <a:srgbClr val="3B3939"/>
                </a:solidFill>
                <a:latin typeface="Trebuchet MS"/>
                <a:cs typeface="Trebuchet MS"/>
              </a:rPr>
              <a:t> </a:t>
            </a:r>
            <a:r>
              <a:rPr sz="2400" spc="105" dirty="0">
                <a:solidFill>
                  <a:srgbClr val="3B3939"/>
                </a:solidFill>
                <a:latin typeface="Trebuchet MS"/>
                <a:cs typeface="Trebuchet MS"/>
              </a:rPr>
              <a:t>Source</a:t>
            </a:r>
            <a:r>
              <a:rPr sz="2400" spc="-95" dirty="0">
                <a:solidFill>
                  <a:srgbClr val="3B3939"/>
                </a:solidFill>
                <a:latin typeface="Trebuchet MS"/>
                <a:cs typeface="Trebuchet MS"/>
              </a:rPr>
              <a:t> </a:t>
            </a:r>
            <a:r>
              <a:rPr sz="2400" spc="-10" dirty="0">
                <a:solidFill>
                  <a:srgbClr val="3B3939"/>
                </a:solidFill>
                <a:latin typeface="Trebuchet MS"/>
                <a:cs typeface="Trebuchet MS"/>
              </a:rPr>
              <a:t>Intelligence</a:t>
            </a:r>
            <a:endParaRPr sz="2400" dirty="0">
              <a:latin typeface="Trebuchet MS"/>
              <a:cs typeface="Trebuchet MS"/>
            </a:endParaRPr>
          </a:p>
          <a:p>
            <a:pPr marL="12700" marR="5080">
              <a:lnSpc>
                <a:spcPct val="125000"/>
              </a:lnSpc>
              <a:spcBef>
                <a:spcPts val="730"/>
              </a:spcBef>
            </a:pP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Leveraging</a:t>
            </a:r>
            <a:r>
              <a:rPr sz="1600" spc="-4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75" dirty="0">
                <a:solidFill>
                  <a:srgbClr val="3B3939"/>
                </a:solidFill>
                <a:latin typeface="Roboto"/>
                <a:cs typeface="Roboto"/>
              </a:rPr>
              <a:t>open-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source</a:t>
            </a:r>
            <a:r>
              <a:rPr sz="1600" spc="-5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intelligence</a:t>
            </a:r>
            <a:r>
              <a:rPr sz="1600" spc="-2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platforms</a:t>
            </a:r>
            <a:r>
              <a:rPr sz="1600" spc="-5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to</a:t>
            </a:r>
            <a:r>
              <a:rPr sz="1600" spc="-6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gather information</a:t>
            </a:r>
            <a:r>
              <a:rPr sz="1600" spc="-3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about</a:t>
            </a:r>
            <a:r>
              <a:rPr sz="1600" spc="-4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the</a:t>
            </a:r>
            <a:r>
              <a:rPr sz="1600" spc="-5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target</a:t>
            </a:r>
            <a:r>
              <a:rPr sz="1600" spc="-6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organization,</a:t>
            </a:r>
            <a:r>
              <a:rPr sz="1600" spc="-2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its</a:t>
            </a:r>
            <a:r>
              <a:rPr sz="1600" spc="-6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employees,</a:t>
            </a:r>
            <a:r>
              <a:rPr sz="1600" spc="-6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25" dirty="0">
                <a:solidFill>
                  <a:srgbClr val="3B3939"/>
                </a:solidFill>
                <a:latin typeface="Roboto"/>
                <a:cs typeface="Roboto"/>
              </a:rPr>
              <a:t>and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its</a:t>
            </a:r>
            <a:r>
              <a:rPr sz="1600" spc="-8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business</a:t>
            </a:r>
            <a:r>
              <a:rPr sz="1600" spc="-6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activities.</a:t>
            </a:r>
            <a:endParaRPr sz="1600" dirty="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825353" y="6294686"/>
            <a:ext cx="755650" cy="523240"/>
          </a:xfrm>
          <a:custGeom>
            <a:avLst/>
            <a:gdLst/>
            <a:ahLst/>
            <a:cxnLst/>
            <a:rect l="l" t="t" r="r" b="b"/>
            <a:pathLst>
              <a:path w="755650" h="523240">
                <a:moveTo>
                  <a:pt x="755332" y="0"/>
                </a:moveTo>
                <a:lnTo>
                  <a:pt x="0" y="0"/>
                </a:lnTo>
                <a:lnTo>
                  <a:pt x="0" y="523214"/>
                </a:lnTo>
                <a:lnTo>
                  <a:pt x="755332" y="523214"/>
                </a:lnTo>
                <a:lnTo>
                  <a:pt x="75533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-1"/>
            <a:ext cx="4571999" cy="685799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221351" y="1903602"/>
            <a:ext cx="4667885" cy="175831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 marR="5080">
              <a:lnSpc>
                <a:spcPts val="4600"/>
              </a:lnSpc>
              <a:spcBef>
                <a:spcPts val="40"/>
              </a:spcBef>
            </a:pPr>
            <a:r>
              <a:rPr sz="3700" spc="60" dirty="0">
                <a:solidFill>
                  <a:srgbClr val="1B1B27"/>
                </a:solidFill>
                <a:latin typeface="Trebuchet MS"/>
                <a:cs typeface="Trebuchet MS"/>
              </a:rPr>
              <a:t>Security</a:t>
            </a:r>
            <a:r>
              <a:rPr sz="3700" spc="-150" dirty="0">
                <a:solidFill>
                  <a:srgbClr val="1B1B27"/>
                </a:solidFill>
                <a:latin typeface="Trebuchet MS"/>
                <a:cs typeface="Trebuchet MS"/>
              </a:rPr>
              <a:t> </a:t>
            </a:r>
            <a:r>
              <a:rPr sz="3700" spc="110" dirty="0">
                <a:solidFill>
                  <a:srgbClr val="1B1B27"/>
                </a:solidFill>
                <a:latin typeface="Trebuchet MS"/>
                <a:cs typeface="Trebuchet MS"/>
              </a:rPr>
              <a:t>Analysis</a:t>
            </a:r>
            <a:r>
              <a:rPr sz="3700" spc="-120" dirty="0">
                <a:solidFill>
                  <a:srgbClr val="1B1B27"/>
                </a:solidFill>
                <a:latin typeface="Trebuchet MS"/>
                <a:cs typeface="Trebuchet MS"/>
              </a:rPr>
              <a:t> </a:t>
            </a:r>
            <a:r>
              <a:rPr sz="3700" spc="114" dirty="0">
                <a:solidFill>
                  <a:srgbClr val="1B1B27"/>
                </a:solidFill>
                <a:latin typeface="Trebuchet MS"/>
                <a:cs typeface="Trebuchet MS"/>
              </a:rPr>
              <a:t>and </a:t>
            </a:r>
            <a:r>
              <a:rPr sz="3700" dirty="0">
                <a:solidFill>
                  <a:srgbClr val="1B1B27"/>
                </a:solidFill>
                <a:latin typeface="Trebuchet MS"/>
                <a:cs typeface="Trebuchet MS"/>
              </a:rPr>
              <a:t>Penetration</a:t>
            </a:r>
            <a:r>
              <a:rPr sz="3700" spc="50" dirty="0">
                <a:solidFill>
                  <a:srgbClr val="1B1B27"/>
                </a:solidFill>
                <a:latin typeface="Trebuchet MS"/>
                <a:cs typeface="Trebuchet MS"/>
              </a:rPr>
              <a:t> </a:t>
            </a:r>
            <a:r>
              <a:rPr sz="3700" spc="75" dirty="0">
                <a:solidFill>
                  <a:srgbClr val="1B1B27"/>
                </a:solidFill>
                <a:latin typeface="Trebuchet MS"/>
                <a:cs typeface="Trebuchet MS"/>
              </a:rPr>
              <a:t>Testing </a:t>
            </a:r>
            <a:r>
              <a:rPr sz="3700" spc="165" dirty="0">
                <a:solidFill>
                  <a:srgbClr val="1B1B27"/>
                </a:solidFill>
                <a:latin typeface="Trebuchet MS"/>
                <a:cs typeface="Trebuchet MS"/>
              </a:rPr>
              <a:t>Methodology</a:t>
            </a:r>
            <a:endParaRPr sz="3700" dirty="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xfrm>
            <a:off x="10905490" y="6294686"/>
            <a:ext cx="592454" cy="452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175"/>
              </a:lnSpc>
            </a:pPr>
            <a:r>
              <a:rPr spc="-380" dirty="0"/>
              <a:t>2024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221351" y="3955837"/>
            <a:ext cx="6263005" cy="939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25099"/>
              </a:lnSpc>
              <a:spcBef>
                <a:spcPts val="95"/>
              </a:spcBef>
            </a:pP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Welcome!</a:t>
            </a:r>
            <a:r>
              <a:rPr sz="1600" spc="-6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This</a:t>
            </a:r>
            <a:r>
              <a:rPr sz="1600" spc="-4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presentation</a:t>
            </a:r>
            <a:r>
              <a:rPr sz="1600" spc="-3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outlines</a:t>
            </a:r>
            <a:r>
              <a:rPr sz="1600" spc="-3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the</a:t>
            </a:r>
            <a:r>
              <a:rPr sz="1600" spc="-4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methodology</a:t>
            </a:r>
            <a:r>
              <a:rPr sz="1600" spc="-4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for</a:t>
            </a:r>
            <a:r>
              <a:rPr sz="1600" spc="-5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security analysis</a:t>
            </a:r>
            <a:r>
              <a:rPr sz="1600" spc="-3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and</a:t>
            </a:r>
            <a:r>
              <a:rPr sz="1600" spc="-5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penetration</a:t>
            </a:r>
            <a:r>
              <a:rPr sz="1600" spc="-5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testing,</a:t>
            </a:r>
            <a:r>
              <a:rPr sz="1600" spc="-5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crucial</a:t>
            </a:r>
            <a:r>
              <a:rPr sz="1600" spc="-5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for</a:t>
            </a:r>
            <a:r>
              <a:rPr sz="1600" spc="-6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identifying</a:t>
            </a:r>
            <a:r>
              <a:rPr sz="1600" spc="-3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and</a:t>
            </a:r>
            <a:r>
              <a:rPr sz="1600" spc="-4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mitigating </a:t>
            </a:r>
            <a:r>
              <a:rPr sz="1600" spc="-20" dirty="0">
                <a:solidFill>
                  <a:srgbClr val="3B3939"/>
                </a:solidFill>
                <a:latin typeface="Roboto"/>
                <a:cs typeface="Roboto"/>
              </a:rPr>
              <a:t>vulnerabilities</a:t>
            </a:r>
            <a:r>
              <a:rPr sz="1600" spc="-1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in</a:t>
            </a:r>
            <a:r>
              <a:rPr sz="1600" spc="-4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your</a:t>
            </a:r>
            <a:r>
              <a:rPr sz="1600" spc="-5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systems.</a:t>
            </a:r>
            <a:endParaRPr sz="1600" dirty="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13943" rIns="0" bIns="0" rtlCol="0">
            <a:spAutoFit/>
          </a:bodyPr>
          <a:lstStyle/>
          <a:p>
            <a:pPr marL="31115">
              <a:lnSpc>
                <a:spcPct val="100000"/>
              </a:lnSpc>
              <a:spcBef>
                <a:spcPts val="105"/>
              </a:spcBef>
            </a:pPr>
            <a:r>
              <a:rPr dirty="0"/>
              <a:t>Create</a:t>
            </a:r>
            <a:r>
              <a:rPr spc="-70" dirty="0"/>
              <a:t> </a:t>
            </a:r>
            <a:r>
              <a:rPr spc="100" dirty="0"/>
              <a:t>Topological</a:t>
            </a:r>
            <a:r>
              <a:rPr spc="-30" dirty="0"/>
              <a:t> </a:t>
            </a:r>
            <a:r>
              <a:rPr spc="285" dirty="0"/>
              <a:t>Map</a:t>
            </a:r>
            <a:r>
              <a:rPr spc="-55" dirty="0"/>
              <a:t> </a:t>
            </a:r>
            <a:r>
              <a:rPr dirty="0"/>
              <a:t>of</a:t>
            </a:r>
            <a:r>
              <a:rPr spc="-70" dirty="0"/>
              <a:t> </a:t>
            </a:r>
            <a:r>
              <a:rPr spc="105" dirty="0"/>
              <a:t>Network</a:t>
            </a:r>
          </a:p>
        </p:txBody>
      </p:sp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481960" y="1778761"/>
            <a:ext cx="1793366" cy="139153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316351" y="2507106"/>
            <a:ext cx="125730" cy="3054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800" spc="-110" dirty="0">
                <a:solidFill>
                  <a:srgbClr val="3B3939"/>
                </a:solidFill>
                <a:latin typeface="Trebuchet MS"/>
                <a:cs typeface="Trebuchet MS"/>
              </a:rPr>
              <a:t>1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452365" y="2021585"/>
            <a:ext cx="6325870" cy="7886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60" dirty="0">
                <a:solidFill>
                  <a:srgbClr val="3B3939"/>
                </a:solidFill>
                <a:latin typeface="Trebuchet MS"/>
                <a:cs typeface="Trebuchet MS"/>
              </a:rPr>
              <a:t>Network</a:t>
            </a:r>
            <a:r>
              <a:rPr sz="2400" spc="-85" dirty="0">
                <a:solidFill>
                  <a:srgbClr val="3B3939"/>
                </a:solidFill>
                <a:latin typeface="Trebuchet MS"/>
                <a:cs typeface="Trebuchet MS"/>
              </a:rPr>
              <a:t> </a:t>
            </a:r>
            <a:r>
              <a:rPr sz="2400" spc="70" dirty="0">
                <a:solidFill>
                  <a:srgbClr val="3B3939"/>
                </a:solidFill>
                <a:latin typeface="Trebuchet MS"/>
                <a:cs typeface="Trebuchet MS"/>
              </a:rPr>
              <a:t>Discovery</a:t>
            </a:r>
            <a:endParaRPr sz="2400" dirty="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210"/>
              </a:spcBef>
            </a:pPr>
            <a:r>
              <a:rPr sz="1600" spc="-20" dirty="0">
                <a:solidFill>
                  <a:srgbClr val="3B3939"/>
                </a:solidFill>
                <a:latin typeface="Roboto"/>
                <a:cs typeface="Roboto"/>
              </a:rPr>
              <a:t>Scanning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the</a:t>
            </a:r>
            <a:r>
              <a:rPr sz="1600" spc="-4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network</a:t>
            </a:r>
            <a:r>
              <a:rPr sz="1600" spc="-4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to</a:t>
            </a:r>
            <a:r>
              <a:rPr sz="1600" spc="-6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identify</a:t>
            </a:r>
            <a:r>
              <a:rPr sz="1600" spc="-2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all</a:t>
            </a:r>
            <a:r>
              <a:rPr sz="1600" spc="-4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connected</a:t>
            </a:r>
            <a:r>
              <a:rPr sz="1600" spc="-5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devices</a:t>
            </a:r>
            <a:r>
              <a:rPr sz="1600" spc="-5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and</a:t>
            </a:r>
            <a:r>
              <a:rPr sz="1600" spc="-4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their</a:t>
            </a:r>
            <a:r>
              <a:rPr sz="1600" spc="-5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roles.</a:t>
            </a:r>
            <a:endParaRPr sz="1600" dirty="0">
              <a:latin typeface="Roboto"/>
              <a:cs typeface="Roboto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1585341" y="3181223"/>
            <a:ext cx="9898380" cy="1428115"/>
            <a:chOff x="1585341" y="3181223"/>
            <a:chExt cx="9898380" cy="1428115"/>
          </a:xfrm>
        </p:grpSpPr>
        <p:sp>
          <p:nvSpPr>
            <p:cNvPr id="7" name="object 7"/>
            <p:cNvSpPr/>
            <p:nvPr/>
          </p:nvSpPr>
          <p:spPr>
            <a:xfrm>
              <a:off x="4322572" y="3181223"/>
              <a:ext cx="7160895" cy="12700"/>
            </a:xfrm>
            <a:custGeom>
              <a:avLst/>
              <a:gdLst/>
              <a:ahLst/>
              <a:cxnLst/>
              <a:rect l="l" t="t" r="r" b="b"/>
              <a:pathLst>
                <a:path w="7160895" h="12700">
                  <a:moveTo>
                    <a:pt x="7157847" y="0"/>
                  </a:moveTo>
                  <a:lnTo>
                    <a:pt x="2793" y="0"/>
                  </a:lnTo>
                  <a:lnTo>
                    <a:pt x="0" y="2921"/>
                  </a:lnTo>
                  <a:lnTo>
                    <a:pt x="0" y="6350"/>
                  </a:lnTo>
                  <a:lnTo>
                    <a:pt x="0" y="9905"/>
                  </a:lnTo>
                  <a:lnTo>
                    <a:pt x="2793" y="12700"/>
                  </a:lnTo>
                  <a:lnTo>
                    <a:pt x="7157847" y="12700"/>
                  </a:lnTo>
                  <a:lnTo>
                    <a:pt x="7160768" y="9905"/>
                  </a:lnTo>
                  <a:lnTo>
                    <a:pt x="7160768" y="2921"/>
                  </a:lnTo>
                  <a:lnTo>
                    <a:pt x="7157847" y="0"/>
                  </a:lnTo>
                  <a:close/>
                </a:path>
              </a:pathLst>
            </a:custGeom>
            <a:solidFill>
              <a:srgbClr val="C6C6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85341" y="3217545"/>
              <a:ext cx="3586734" cy="1391538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3305302" y="3765930"/>
            <a:ext cx="147320" cy="3054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800" spc="-50" dirty="0">
                <a:solidFill>
                  <a:srgbClr val="3B3939"/>
                </a:solidFill>
                <a:latin typeface="Trebuchet MS"/>
                <a:cs typeface="Trebuchet MS"/>
              </a:rPr>
              <a:t>2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348985" y="3309366"/>
            <a:ext cx="5860415" cy="10934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60" dirty="0">
                <a:solidFill>
                  <a:srgbClr val="3B3939"/>
                </a:solidFill>
                <a:latin typeface="Trebuchet MS"/>
                <a:cs typeface="Trebuchet MS"/>
              </a:rPr>
              <a:t>Service</a:t>
            </a:r>
            <a:r>
              <a:rPr sz="2400" spc="-95" dirty="0">
                <a:solidFill>
                  <a:srgbClr val="3B3939"/>
                </a:solidFill>
                <a:latin typeface="Trebuchet MS"/>
                <a:cs typeface="Trebuchet MS"/>
              </a:rPr>
              <a:t> </a:t>
            </a:r>
            <a:r>
              <a:rPr sz="2400" spc="-10" dirty="0">
                <a:solidFill>
                  <a:srgbClr val="3B3939"/>
                </a:solidFill>
                <a:latin typeface="Trebuchet MS"/>
                <a:cs typeface="Trebuchet MS"/>
              </a:rPr>
              <a:t>Identification</a:t>
            </a:r>
            <a:endParaRPr sz="2400" dirty="0">
              <a:latin typeface="Trebuchet MS"/>
              <a:cs typeface="Trebuchet MS"/>
            </a:endParaRPr>
          </a:p>
          <a:p>
            <a:pPr marL="12700" marR="5080">
              <a:lnSpc>
                <a:spcPct val="125000"/>
              </a:lnSpc>
              <a:spcBef>
                <a:spcPts val="730"/>
              </a:spcBef>
            </a:pP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Mapping</a:t>
            </a:r>
            <a:r>
              <a:rPr sz="1600" spc="-3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the</a:t>
            </a:r>
            <a:r>
              <a:rPr sz="1600" spc="-5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20" dirty="0">
                <a:solidFill>
                  <a:srgbClr val="3B3939"/>
                </a:solidFill>
                <a:latin typeface="Roboto"/>
                <a:cs typeface="Roboto"/>
              </a:rPr>
              <a:t>running</a:t>
            </a:r>
            <a:r>
              <a:rPr sz="1600" spc="-2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services</a:t>
            </a:r>
            <a:r>
              <a:rPr sz="1600" spc="-7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and</a:t>
            </a:r>
            <a:r>
              <a:rPr sz="1600" spc="-5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their</a:t>
            </a:r>
            <a:r>
              <a:rPr sz="1600" spc="-6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associated</a:t>
            </a:r>
            <a:r>
              <a:rPr sz="1600" spc="-4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ports</a:t>
            </a:r>
            <a:r>
              <a:rPr sz="1600" spc="-7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on</a:t>
            </a:r>
            <a:r>
              <a:rPr sz="1600" spc="-5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20" dirty="0">
                <a:solidFill>
                  <a:srgbClr val="3B3939"/>
                </a:solidFill>
                <a:latin typeface="Roboto"/>
                <a:cs typeface="Roboto"/>
              </a:rPr>
              <a:t>each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identified</a:t>
            </a:r>
            <a:r>
              <a:rPr sz="1600" spc="-3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device.</a:t>
            </a:r>
            <a:endParaRPr sz="1600" dirty="0">
              <a:latin typeface="Roboto"/>
              <a:cs typeface="Roboto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688581" y="4620005"/>
            <a:ext cx="10795000" cy="1428115"/>
            <a:chOff x="688581" y="4620005"/>
            <a:chExt cx="10795000" cy="1428115"/>
          </a:xfrm>
        </p:grpSpPr>
        <p:sp>
          <p:nvSpPr>
            <p:cNvPr id="12" name="object 12"/>
            <p:cNvSpPr/>
            <p:nvPr/>
          </p:nvSpPr>
          <p:spPr>
            <a:xfrm>
              <a:off x="5219319" y="4620005"/>
              <a:ext cx="6264275" cy="12700"/>
            </a:xfrm>
            <a:custGeom>
              <a:avLst/>
              <a:gdLst/>
              <a:ahLst/>
              <a:cxnLst/>
              <a:rect l="l" t="t" r="r" b="b"/>
              <a:pathLst>
                <a:path w="6264275" h="12700">
                  <a:moveTo>
                    <a:pt x="6261100" y="0"/>
                  </a:moveTo>
                  <a:lnTo>
                    <a:pt x="2793" y="0"/>
                  </a:lnTo>
                  <a:lnTo>
                    <a:pt x="0" y="2921"/>
                  </a:lnTo>
                  <a:lnTo>
                    <a:pt x="0" y="6350"/>
                  </a:lnTo>
                  <a:lnTo>
                    <a:pt x="0" y="9906"/>
                  </a:lnTo>
                  <a:lnTo>
                    <a:pt x="2793" y="12700"/>
                  </a:lnTo>
                  <a:lnTo>
                    <a:pt x="6261100" y="12700"/>
                  </a:lnTo>
                  <a:lnTo>
                    <a:pt x="6264021" y="9906"/>
                  </a:lnTo>
                  <a:lnTo>
                    <a:pt x="6264021" y="2921"/>
                  </a:lnTo>
                  <a:lnTo>
                    <a:pt x="6261100" y="0"/>
                  </a:lnTo>
                  <a:close/>
                </a:path>
              </a:pathLst>
            </a:custGeom>
            <a:solidFill>
              <a:srgbClr val="C6C6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88581" y="4656340"/>
              <a:ext cx="5380101" cy="1391538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3303523" y="5204841"/>
            <a:ext cx="150495" cy="3054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800" spc="-50" dirty="0">
                <a:solidFill>
                  <a:srgbClr val="3B3939"/>
                </a:solidFill>
                <a:latin typeface="Trebuchet MS"/>
                <a:cs typeface="Trebuchet MS"/>
              </a:rPr>
              <a:t>3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dt" sz="half" idx="6"/>
          </p:nvPr>
        </p:nvSpPr>
        <p:spPr>
          <a:xfrm>
            <a:off x="10881994" y="6351422"/>
            <a:ext cx="487679" cy="3334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640"/>
              </a:lnSpc>
            </a:pPr>
            <a:r>
              <a:rPr spc="-325" dirty="0"/>
              <a:t>202</a:t>
            </a:r>
            <a:r>
              <a:rPr lang="en-US" spc="-325" dirty="0"/>
              <a:t>4</a:t>
            </a:r>
            <a:endParaRPr spc="-325" dirty="0"/>
          </a:p>
        </p:txBody>
      </p:sp>
      <p:sp>
        <p:nvSpPr>
          <p:cNvPr id="15" name="object 15"/>
          <p:cNvSpPr txBox="1"/>
          <p:nvPr/>
        </p:nvSpPr>
        <p:spPr>
          <a:xfrm>
            <a:off x="6245733" y="4748276"/>
            <a:ext cx="4538980" cy="10941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3B3939"/>
                </a:solidFill>
                <a:latin typeface="Trebuchet MS"/>
                <a:cs typeface="Trebuchet MS"/>
              </a:rPr>
              <a:t>Data</a:t>
            </a:r>
            <a:r>
              <a:rPr sz="2400" spc="-35" dirty="0">
                <a:solidFill>
                  <a:srgbClr val="3B3939"/>
                </a:solidFill>
                <a:latin typeface="Trebuchet MS"/>
                <a:cs typeface="Trebuchet MS"/>
              </a:rPr>
              <a:t> </a:t>
            </a:r>
            <a:r>
              <a:rPr sz="2400" spc="85" dirty="0">
                <a:solidFill>
                  <a:srgbClr val="3B3939"/>
                </a:solidFill>
                <a:latin typeface="Trebuchet MS"/>
                <a:cs typeface="Trebuchet MS"/>
              </a:rPr>
              <a:t>Flow</a:t>
            </a:r>
            <a:r>
              <a:rPr sz="2400" spc="-45" dirty="0">
                <a:solidFill>
                  <a:srgbClr val="3B3939"/>
                </a:solidFill>
                <a:latin typeface="Trebuchet MS"/>
                <a:cs typeface="Trebuchet MS"/>
              </a:rPr>
              <a:t> </a:t>
            </a:r>
            <a:r>
              <a:rPr sz="2400" spc="55" dirty="0">
                <a:solidFill>
                  <a:srgbClr val="3B3939"/>
                </a:solidFill>
                <a:latin typeface="Trebuchet MS"/>
                <a:cs typeface="Trebuchet MS"/>
              </a:rPr>
              <a:t>Analysis</a:t>
            </a:r>
            <a:endParaRPr sz="2400" dirty="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210"/>
              </a:spcBef>
            </a:pPr>
            <a:r>
              <a:rPr sz="1600" spc="-20" dirty="0">
                <a:solidFill>
                  <a:srgbClr val="3B3939"/>
                </a:solidFill>
                <a:latin typeface="Roboto"/>
                <a:cs typeface="Roboto"/>
              </a:rPr>
              <a:t>Determining</a:t>
            </a:r>
            <a:r>
              <a:rPr sz="1600" spc="-3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the</a:t>
            </a:r>
            <a:r>
              <a:rPr sz="1600" spc="-3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flow</a:t>
            </a:r>
            <a:r>
              <a:rPr sz="1600" spc="-3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of</a:t>
            </a:r>
            <a:r>
              <a:rPr sz="1600" spc="-4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data</a:t>
            </a:r>
            <a:r>
              <a:rPr sz="1600" spc="-3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between</a:t>
            </a:r>
            <a:r>
              <a:rPr sz="1600" spc="-5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devices</a:t>
            </a:r>
            <a:r>
              <a:rPr sz="1600" spc="-3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25" dirty="0">
                <a:solidFill>
                  <a:srgbClr val="3B3939"/>
                </a:solidFill>
                <a:latin typeface="Roboto"/>
                <a:cs typeface="Roboto"/>
              </a:rPr>
              <a:t>and</a:t>
            </a:r>
            <a:endParaRPr sz="1600" dirty="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identifying</a:t>
            </a:r>
            <a:r>
              <a:rPr sz="1600" spc="-1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potential</a:t>
            </a:r>
            <a:r>
              <a:rPr sz="1600" spc="-4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points</a:t>
            </a:r>
            <a:r>
              <a:rPr sz="1600" spc="-4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of</a:t>
            </a:r>
            <a:r>
              <a:rPr sz="1600" spc="-4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weakness.</a:t>
            </a:r>
            <a:endParaRPr sz="1600" dirty="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229733" y="4554473"/>
            <a:ext cx="6351270" cy="2263775"/>
            <a:chOff x="5229733" y="4554473"/>
            <a:chExt cx="6351270" cy="2263775"/>
          </a:xfrm>
        </p:grpSpPr>
        <p:sp>
          <p:nvSpPr>
            <p:cNvPr id="3" name="object 3"/>
            <p:cNvSpPr/>
            <p:nvPr/>
          </p:nvSpPr>
          <p:spPr>
            <a:xfrm>
              <a:off x="5233543" y="4558283"/>
              <a:ext cx="6297295" cy="1706880"/>
            </a:xfrm>
            <a:custGeom>
              <a:avLst/>
              <a:gdLst/>
              <a:ahLst/>
              <a:cxnLst/>
              <a:rect l="l" t="t" r="r" b="b"/>
              <a:pathLst>
                <a:path w="6297295" h="1706879">
                  <a:moveTo>
                    <a:pt x="6217539" y="0"/>
                  </a:moveTo>
                  <a:lnTo>
                    <a:pt x="79375" y="0"/>
                  </a:lnTo>
                  <a:lnTo>
                    <a:pt x="48434" y="6240"/>
                  </a:lnTo>
                  <a:lnTo>
                    <a:pt x="23209" y="23256"/>
                  </a:lnTo>
                  <a:lnTo>
                    <a:pt x="6223" y="48488"/>
                  </a:lnTo>
                  <a:lnTo>
                    <a:pt x="0" y="79375"/>
                  </a:lnTo>
                  <a:lnTo>
                    <a:pt x="0" y="1627289"/>
                  </a:lnTo>
                  <a:lnTo>
                    <a:pt x="6223" y="1658195"/>
                  </a:lnTo>
                  <a:lnTo>
                    <a:pt x="23209" y="1683434"/>
                  </a:lnTo>
                  <a:lnTo>
                    <a:pt x="48434" y="1700450"/>
                  </a:lnTo>
                  <a:lnTo>
                    <a:pt x="79375" y="1706689"/>
                  </a:lnTo>
                  <a:lnTo>
                    <a:pt x="6217539" y="1706689"/>
                  </a:lnTo>
                  <a:lnTo>
                    <a:pt x="6248479" y="1700450"/>
                  </a:lnTo>
                  <a:lnTo>
                    <a:pt x="6273704" y="1683434"/>
                  </a:lnTo>
                  <a:lnTo>
                    <a:pt x="6290691" y="1658195"/>
                  </a:lnTo>
                  <a:lnTo>
                    <a:pt x="6296914" y="1627289"/>
                  </a:lnTo>
                  <a:lnTo>
                    <a:pt x="6296914" y="79375"/>
                  </a:lnTo>
                  <a:lnTo>
                    <a:pt x="6290691" y="48488"/>
                  </a:lnTo>
                  <a:lnTo>
                    <a:pt x="6273704" y="23256"/>
                  </a:lnTo>
                  <a:lnTo>
                    <a:pt x="6248479" y="6240"/>
                  </a:lnTo>
                  <a:lnTo>
                    <a:pt x="6217539" y="0"/>
                  </a:lnTo>
                  <a:close/>
                </a:path>
              </a:pathLst>
            </a:custGeom>
            <a:solidFill>
              <a:srgbClr val="E0E0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5233543" y="4558283"/>
              <a:ext cx="6297295" cy="1706880"/>
            </a:xfrm>
            <a:custGeom>
              <a:avLst/>
              <a:gdLst/>
              <a:ahLst/>
              <a:cxnLst/>
              <a:rect l="l" t="t" r="r" b="b"/>
              <a:pathLst>
                <a:path w="6297295" h="1706879">
                  <a:moveTo>
                    <a:pt x="0" y="79375"/>
                  </a:moveTo>
                  <a:lnTo>
                    <a:pt x="6223" y="48488"/>
                  </a:lnTo>
                  <a:lnTo>
                    <a:pt x="23209" y="23256"/>
                  </a:lnTo>
                  <a:lnTo>
                    <a:pt x="48434" y="6240"/>
                  </a:lnTo>
                  <a:lnTo>
                    <a:pt x="79375" y="0"/>
                  </a:lnTo>
                  <a:lnTo>
                    <a:pt x="6217539" y="0"/>
                  </a:lnTo>
                  <a:lnTo>
                    <a:pt x="6248479" y="6240"/>
                  </a:lnTo>
                  <a:lnTo>
                    <a:pt x="6273704" y="23256"/>
                  </a:lnTo>
                  <a:lnTo>
                    <a:pt x="6290691" y="48488"/>
                  </a:lnTo>
                  <a:lnTo>
                    <a:pt x="6296914" y="79375"/>
                  </a:lnTo>
                  <a:lnTo>
                    <a:pt x="6296914" y="1627289"/>
                  </a:lnTo>
                  <a:lnTo>
                    <a:pt x="6290691" y="1658195"/>
                  </a:lnTo>
                  <a:lnTo>
                    <a:pt x="6273704" y="1683434"/>
                  </a:lnTo>
                  <a:lnTo>
                    <a:pt x="6248479" y="1700450"/>
                  </a:lnTo>
                  <a:lnTo>
                    <a:pt x="6217539" y="1706689"/>
                  </a:lnTo>
                  <a:lnTo>
                    <a:pt x="79375" y="1706689"/>
                  </a:lnTo>
                  <a:lnTo>
                    <a:pt x="48434" y="1700450"/>
                  </a:lnTo>
                  <a:lnTo>
                    <a:pt x="23209" y="1683434"/>
                  </a:lnTo>
                  <a:lnTo>
                    <a:pt x="6223" y="1658195"/>
                  </a:lnTo>
                  <a:lnTo>
                    <a:pt x="0" y="1627289"/>
                  </a:lnTo>
                  <a:lnTo>
                    <a:pt x="0" y="79375"/>
                  </a:lnTo>
                  <a:close/>
                </a:path>
              </a:pathLst>
            </a:custGeom>
            <a:ln w="7619">
              <a:solidFill>
                <a:srgbClr val="C6C6D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-1"/>
            <a:ext cx="4571999" cy="6857999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5221351" y="548081"/>
            <a:ext cx="5701030" cy="1175385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700" marR="5080">
              <a:lnSpc>
                <a:spcPts val="4600"/>
              </a:lnSpc>
              <a:spcBef>
                <a:spcPts val="50"/>
              </a:spcBef>
            </a:pPr>
            <a:r>
              <a:rPr dirty="0"/>
              <a:t>Vulnerability</a:t>
            </a:r>
            <a:r>
              <a:rPr spc="65" dirty="0"/>
              <a:t> </a:t>
            </a:r>
            <a:r>
              <a:rPr spc="-20" dirty="0"/>
              <a:t>Identification </a:t>
            </a:r>
            <a:r>
              <a:rPr spc="140" dirty="0"/>
              <a:t>and</a:t>
            </a:r>
            <a:r>
              <a:rPr spc="-150" dirty="0"/>
              <a:t> </a:t>
            </a:r>
            <a:r>
              <a:rPr spc="100" dirty="0"/>
              <a:t>Analysis</a:t>
            </a:r>
          </a:p>
        </p:txBody>
      </p:sp>
      <p:grpSp>
        <p:nvGrpSpPr>
          <p:cNvPr id="7" name="object 7"/>
          <p:cNvGrpSpPr/>
          <p:nvPr/>
        </p:nvGrpSpPr>
        <p:grpSpPr>
          <a:xfrm>
            <a:off x="5229733" y="2053970"/>
            <a:ext cx="3061970" cy="2319655"/>
            <a:chOff x="5229733" y="2053970"/>
            <a:chExt cx="3061970" cy="2319655"/>
          </a:xfrm>
        </p:grpSpPr>
        <p:sp>
          <p:nvSpPr>
            <p:cNvPr id="8" name="object 8"/>
            <p:cNvSpPr/>
            <p:nvPr/>
          </p:nvSpPr>
          <p:spPr>
            <a:xfrm>
              <a:off x="5233543" y="2057780"/>
              <a:ext cx="3054350" cy="2312035"/>
            </a:xfrm>
            <a:custGeom>
              <a:avLst/>
              <a:gdLst/>
              <a:ahLst/>
              <a:cxnLst/>
              <a:rect l="l" t="t" r="r" b="b"/>
              <a:pathLst>
                <a:path w="3054350" h="2312035">
                  <a:moveTo>
                    <a:pt x="2974593" y="0"/>
                  </a:moveTo>
                  <a:lnTo>
                    <a:pt x="79375" y="0"/>
                  </a:lnTo>
                  <a:lnTo>
                    <a:pt x="48488" y="6240"/>
                  </a:lnTo>
                  <a:lnTo>
                    <a:pt x="23256" y="23256"/>
                  </a:lnTo>
                  <a:lnTo>
                    <a:pt x="6240" y="48488"/>
                  </a:lnTo>
                  <a:lnTo>
                    <a:pt x="0" y="79375"/>
                  </a:lnTo>
                  <a:lnTo>
                    <a:pt x="0" y="2232152"/>
                  </a:lnTo>
                  <a:lnTo>
                    <a:pt x="6240" y="2263038"/>
                  </a:lnTo>
                  <a:lnTo>
                    <a:pt x="23256" y="2288270"/>
                  </a:lnTo>
                  <a:lnTo>
                    <a:pt x="48488" y="2305286"/>
                  </a:lnTo>
                  <a:lnTo>
                    <a:pt x="79375" y="2311527"/>
                  </a:lnTo>
                  <a:lnTo>
                    <a:pt x="2974593" y="2311527"/>
                  </a:lnTo>
                  <a:lnTo>
                    <a:pt x="3005480" y="2305286"/>
                  </a:lnTo>
                  <a:lnTo>
                    <a:pt x="3030712" y="2288270"/>
                  </a:lnTo>
                  <a:lnTo>
                    <a:pt x="3047728" y="2263038"/>
                  </a:lnTo>
                  <a:lnTo>
                    <a:pt x="3053968" y="2232152"/>
                  </a:lnTo>
                  <a:lnTo>
                    <a:pt x="3053968" y="79375"/>
                  </a:lnTo>
                  <a:lnTo>
                    <a:pt x="3047728" y="48488"/>
                  </a:lnTo>
                  <a:lnTo>
                    <a:pt x="3030712" y="23256"/>
                  </a:lnTo>
                  <a:lnTo>
                    <a:pt x="3005480" y="6240"/>
                  </a:lnTo>
                  <a:lnTo>
                    <a:pt x="2974593" y="0"/>
                  </a:lnTo>
                  <a:close/>
                </a:path>
              </a:pathLst>
            </a:custGeom>
            <a:solidFill>
              <a:srgbClr val="E0E0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233543" y="2057780"/>
              <a:ext cx="3054350" cy="2312035"/>
            </a:xfrm>
            <a:custGeom>
              <a:avLst/>
              <a:gdLst/>
              <a:ahLst/>
              <a:cxnLst/>
              <a:rect l="l" t="t" r="r" b="b"/>
              <a:pathLst>
                <a:path w="3054350" h="2312035">
                  <a:moveTo>
                    <a:pt x="0" y="79375"/>
                  </a:moveTo>
                  <a:lnTo>
                    <a:pt x="6240" y="48488"/>
                  </a:lnTo>
                  <a:lnTo>
                    <a:pt x="23256" y="23256"/>
                  </a:lnTo>
                  <a:lnTo>
                    <a:pt x="48488" y="6240"/>
                  </a:lnTo>
                  <a:lnTo>
                    <a:pt x="79375" y="0"/>
                  </a:lnTo>
                  <a:lnTo>
                    <a:pt x="2974593" y="0"/>
                  </a:lnTo>
                  <a:lnTo>
                    <a:pt x="3005480" y="6240"/>
                  </a:lnTo>
                  <a:lnTo>
                    <a:pt x="3030712" y="23256"/>
                  </a:lnTo>
                  <a:lnTo>
                    <a:pt x="3047728" y="48488"/>
                  </a:lnTo>
                  <a:lnTo>
                    <a:pt x="3053968" y="79375"/>
                  </a:lnTo>
                  <a:lnTo>
                    <a:pt x="3053968" y="2232152"/>
                  </a:lnTo>
                  <a:lnTo>
                    <a:pt x="3047728" y="2263038"/>
                  </a:lnTo>
                  <a:lnTo>
                    <a:pt x="3030712" y="2288270"/>
                  </a:lnTo>
                  <a:lnTo>
                    <a:pt x="3005480" y="2305286"/>
                  </a:lnTo>
                  <a:lnTo>
                    <a:pt x="2974593" y="2311527"/>
                  </a:lnTo>
                  <a:lnTo>
                    <a:pt x="79375" y="2311527"/>
                  </a:lnTo>
                  <a:lnTo>
                    <a:pt x="48488" y="2305286"/>
                  </a:lnTo>
                  <a:lnTo>
                    <a:pt x="23256" y="2288270"/>
                  </a:lnTo>
                  <a:lnTo>
                    <a:pt x="6240" y="2263038"/>
                  </a:lnTo>
                  <a:lnTo>
                    <a:pt x="0" y="2232152"/>
                  </a:lnTo>
                  <a:lnTo>
                    <a:pt x="0" y="79375"/>
                  </a:lnTo>
                  <a:close/>
                </a:path>
              </a:pathLst>
            </a:custGeom>
            <a:ln w="7620">
              <a:solidFill>
                <a:srgbClr val="C6C6D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5417058" y="2155697"/>
            <a:ext cx="2409190" cy="2200910"/>
          </a:xfrm>
          <a:prstGeom prst="rect">
            <a:avLst/>
          </a:prstGeom>
        </p:spPr>
        <p:txBody>
          <a:bodyPr vert="horz" wrap="square" lIns="0" tIns="86995" rIns="0" bIns="0" rtlCol="0">
            <a:spAutoFit/>
          </a:bodyPr>
          <a:lstStyle/>
          <a:p>
            <a:pPr marL="12700" marR="616585">
              <a:lnSpc>
                <a:spcPct val="79600"/>
              </a:lnSpc>
              <a:spcBef>
                <a:spcPts val="685"/>
              </a:spcBef>
            </a:pPr>
            <a:r>
              <a:rPr sz="2400" spc="-10" dirty="0">
                <a:solidFill>
                  <a:srgbClr val="3B3939"/>
                </a:solidFill>
                <a:latin typeface="Trebuchet MS"/>
                <a:cs typeface="Trebuchet MS"/>
              </a:rPr>
              <a:t>Vulnerability </a:t>
            </a:r>
            <a:r>
              <a:rPr sz="2400" spc="90" dirty="0">
                <a:solidFill>
                  <a:srgbClr val="3B3939"/>
                </a:solidFill>
                <a:latin typeface="Trebuchet MS"/>
                <a:cs typeface="Trebuchet MS"/>
              </a:rPr>
              <a:t>Scanning</a:t>
            </a:r>
            <a:endParaRPr sz="2400" dirty="0">
              <a:latin typeface="Trebuchet MS"/>
              <a:cs typeface="Trebuchet MS"/>
            </a:endParaRPr>
          </a:p>
          <a:p>
            <a:pPr marL="12700" algn="just">
              <a:lnSpc>
                <a:spcPct val="100000"/>
              </a:lnSpc>
              <a:spcBef>
                <a:spcPts val="434"/>
              </a:spcBef>
            </a:pPr>
            <a:r>
              <a:rPr sz="1600" spc="-20" dirty="0">
                <a:solidFill>
                  <a:srgbClr val="3B3939"/>
                </a:solidFill>
                <a:latin typeface="Roboto"/>
                <a:cs typeface="Roboto"/>
              </a:rPr>
              <a:t>Using</a:t>
            </a:r>
            <a:r>
              <a:rPr sz="1600" spc="-5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automated</a:t>
            </a:r>
            <a:r>
              <a:rPr sz="1600" spc="-4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tools</a:t>
            </a:r>
            <a:r>
              <a:rPr sz="1600" spc="-6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25" dirty="0">
                <a:solidFill>
                  <a:srgbClr val="3B3939"/>
                </a:solidFill>
                <a:latin typeface="Roboto"/>
                <a:cs typeface="Roboto"/>
              </a:rPr>
              <a:t>to</a:t>
            </a:r>
            <a:endParaRPr sz="1600" dirty="0">
              <a:latin typeface="Roboto"/>
              <a:cs typeface="Roboto"/>
            </a:endParaRPr>
          </a:p>
          <a:p>
            <a:pPr marL="12700" algn="just">
              <a:lnSpc>
                <a:spcPct val="100000"/>
              </a:lnSpc>
              <a:spcBef>
                <a:spcPts val="480"/>
              </a:spcBef>
            </a:pP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scan</a:t>
            </a:r>
            <a:r>
              <a:rPr sz="1600" spc="-2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for</a:t>
            </a:r>
            <a:r>
              <a:rPr sz="1600" spc="-3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known</a:t>
            </a:r>
            <a:endParaRPr sz="1600" dirty="0">
              <a:latin typeface="Roboto"/>
              <a:cs typeface="Roboto"/>
            </a:endParaRPr>
          </a:p>
          <a:p>
            <a:pPr marL="12700" marR="5080" algn="just">
              <a:lnSpc>
                <a:spcPct val="125000"/>
              </a:lnSpc>
            </a:pPr>
            <a:r>
              <a:rPr sz="1600" spc="-20" dirty="0">
                <a:solidFill>
                  <a:srgbClr val="3B3939"/>
                </a:solidFill>
                <a:latin typeface="Roboto"/>
                <a:cs typeface="Roboto"/>
              </a:rPr>
              <a:t>vulnerabilities</a:t>
            </a:r>
            <a:r>
              <a:rPr sz="1600" spc="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in</a:t>
            </a:r>
            <a:r>
              <a:rPr sz="1600" spc="-2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operating systems,</a:t>
            </a:r>
            <a:r>
              <a:rPr sz="1600" spc="-8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applications,</a:t>
            </a:r>
            <a:r>
              <a:rPr sz="1600" spc="-2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25" dirty="0">
                <a:solidFill>
                  <a:srgbClr val="3B3939"/>
                </a:solidFill>
                <a:latin typeface="Roboto"/>
                <a:cs typeface="Roboto"/>
              </a:rPr>
              <a:t>and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network</a:t>
            </a:r>
            <a:r>
              <a:rPr sz="1600" spc="-5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devices.</a:t>
            </a:r>
            <a:endParaRPr sz="1600" dirty="0">
              <a:latin typeface="Roboto"/>
              <a:cs typeface="Roboto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8472805" y="2053970"/>
            <a:ext cx="3061970" cy="2319655"/>
            <a:chOff x="8472805" y="2053970"/>
            <a:chExt cx="3061970" cy="2319655"/>
          </a:xfrm>
        </p:grpSpPr>
        <p:sp>
          <p:nvSpPr>
            <p:cNvPr id="12" name="object 12"/>
            <p:cNvSpPr/>
            <p:nvPr/>
          </p:nvSpPr>
          <p:spPr>
            <a:xfrm>
              <a:off x="8476615" y="2057780"/>
              <a:ext cx="3054350" cy="2312035"/>
            </a:xfrm>
            <a:custGeom>
              <a:avLst/>
              <a:gdLst/>
              <a:ahLst/>
              <a:cxnLst/>
              <a:rect l="l" t="t" r="r" b="b"/>
              <a:pathLst>
                <a:path w="3054350" h="2312035">
                  <a:moveTo>
                    <a:pt x="2974593" y="0"/>
                  </a:moveTo>
                  <a:lnTo>
                    <a:pt x="79375" y="0"/>
                  </a:lnTo>
                  <a:lnTo>
                    <a:pt x="48434" y="6240"/>
                  </a:lnTo>
                  <a:lnTo>
                    <a:pt x="23209" y="23256"/>
                  </a:lnTo>
                  <a:lnTo>
                    <a:pt x="6223" y="48488"/>
                  </a:lnTo>
                  <a:lnTo>
                    <a:pt x="0" y="79375"/>
                  </a:lnTo>
                  <a:lnTo>
                    <a:pt x="0" y="2232152"/>
                  </a:lnTo>
                  <a:lnTo>
                    <a:pt x="6223" y="2263038"/>
                  </a:lnTo>
                  <a:lnTo>
                    <a:pt x="23209" y="2288270"/>
                  </a:lnTo>
                  <a:lnTo>
                    <a:pt x="48434" y="2305286"/>
                  </a:lnTo>
                  <a:lnTo>
                    <a:pt x="79375" y="2311527"/>
                  </a:lnTo>
                  <a:lnTo>
                    <a:pt x="2974593" y="2311527"/>
                  </a:lnTo>
                  <a:lnTo>
                    <a:pt x="3005480" y="2305286"/>
                  </a:lnTo>
                  <a:lnTo>
                    <a:pt x="3030712" y="2288270"/>
                  </a:lnTo>
                  <a:lnTo>
                    <a:pt x="3047728" y="2263038"/>
                  </a:lnTo>
                  <a:lnTo>
                    <a:pt x="3053968" y="2232152"/>
                  </a:lnTo>
                  <a:lnTo>
                    <a:pt x="3053968" y="79375"/>
                  </a:lnTo>
                  <a:lnTo>
                    <a:pt x="3047728" y="48488"/>
                  </a:lnTo>
                  <a:lnTo>
                    <a:pt x="3030712" y="23256"/>
                  </a:lnTo>
                  <a:lnTo>
                    <a:pt x="3005480" y="6240"/>
                  </a:lnTo>
                  <a:lnTo>
                    <a:pt x="2974593" y="0"/>
                  </a:lnTo>
                  <a:close/>
                </a:path>
              </a:pathLst>
            </a:custGeom>
            <a:solidFill>
              <a:srgbClr val="E0E0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8476615" y="2057780"/>
              <a:ext cx="3054350" cy="2312035"/>
            </a:xfrm>
            <a:custGeom>
              <a:avLst/>
              <a:gdLst/>
              <a:ahLst/>
              <a:cxnLst/>
              <a:rect l="l" t="t" r="r" b="b"/>
              <a:pathLst>
                <a:path w="3054350" h="2312035">
                  <a:moveTo>
                    <a:pt x="0" y="79375"/>
                  </a:moveTo>
                  <a:lnTo>
                    <a:pt x="6223" y="48488"/>
                  </a:lnTo>
                  <a:lnTo>
                    <a:pt x="23209" y="23256"/>
                  </a:lnTo>
                  <a:lnTo>
                    <a:pt x="48434" y="6240"/>
                  </a:lnTo>
                  <a:lnTo>
                    <a:pt x="79375" y="0"/>
                  </a:lnTo>
                  <a:lnTo>
                    <a:pt x="2974593" y="0"/>
                  </a:lnTo>
                  <a:lnTo>
                    <a:pt x="3005480" y="6240"/>
                  </a:lnTo>
                  <a:lnTo>
                    <a:pt x="3030712" y="23256"/>
                  </a:lnTo>
                  <a:lnTo>
                    <a:pt x="3047728" y="48488"/>
                  </a:lnTo>
                  <a:lnTo>
                    <a:pt x="3053968" y="79375"/>
                  </a:lnTo>
                  <a:lnTo>
                    <a:pt x="3053968" y="2232152"/>
                  </a:lnTo>
                  <a:lnTo>
                    <a:pt x="3047728" y="2263038"/>
                  </a:lnTo>
                  <a:lnTo>
                    <a:pt x="3030712" y="2288270"/>
                  </a:lnTo>
                  <a:lnTo>
                    <a:pt x="3005480" y="2305286"/>
                  </a:lnTo>
                  <a:lnTo>
                    <a:pt x="2974593" y="2311527"/>
                  </a:lnTo>
                  <a:lnTo>
                    <a:pt x="79375" y="2311527"/>
                  </a:lnTo>
                  <a:lnTo>
                    <a:pt x="48434" y="2305286"/>
                  </a:lnTo>
                  <a:lnTo>
                    <a:pt x="23209" y="2288270"/>
                  </a:lnTo>
                  <a:lnTo>
                    <a:pt x="6223" y="2263038"/>
                  </a:lnTo>
                  <a:lnTo>
                    <a:pt x="0" y="2232152"/>
                  </a:lnTo>
                  <a:lnTo>
                    <a:pt x="0" y="79375"/>
                  </a:lnTo>
                  <a:close/>
                </a:path>
              </a:pathLst>
            </a:custGeom>
            <a:ln w="7620">
              <a:solidFill>
                <a:srgbClr val="C6C6D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8660383" y="2155697"/>
            <a:ext cx="2640330" cy="20085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100" dirty="0">
                <a:solidFill>
                  <a:srgbClr val="3B3939"/>
                </a:solidFill>
                <a:latin typeface="Trebuchet MS"/>
                <a:cs typeface="Trebuchet MS"/>
              </a:rPr>
              <a:t>Manual</a:t>
            </a:r>
            <a:r>
              <a:rPr sz="2400" spc="-110" dirty="0">
                <a:solidFill>
                  <a:srgbClr val="3B3939"/>
                </a:solidFill>
                <a:latin typeface="Trebuchet MS"/>
                <a:cs typeface="Trebuchet MS"/>
              </a:rPr>
              <a:t> </a:t>
            </a:r>
            <a:r>
              <a:rPr sz="2400" spc="55" dirty="0">
                <a:solidFill>
                  <a:srgbClr val="3B3939"/>
                </a:solidFill>
                <a:latin typeface="Trebuchet MS"/>
                <a:cs typeface="Trebuchet MS"/>
              </a:rPr>
              <a:t>Analysis</a:t>
            </a:r>
            <a:endParaRPr sz="2400" dirty="0">
              <a:latin typeface="Trebuchet MS"/>
              <a:cs typeface="Trebuchet MS"/>
            </a:endParaRPr>
          </a:p>
          <a:p>
            <a:pPr marL="12700" marR="5080">
              <a:lnSpc>
                <a:spcPct val="125000"/>
              </a:lnSpc>
              <a:spcBef>
                <a:spcPts val="730"/>
              </a:spcBef>
            </a:pP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Performing</a:t>
            </a:r>
            <a:r>
              <a:rPr sz="1600" spc="-5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25" dirty="0">
                <a:solidFill>
                  <a:srgbClr val="3B3939"/>
                </a:solidFill>
                <a:latin typeface="Roboto"/>
                <a:cs typeface="Roboto"/>
              </a:rPr>
              <a:t>in-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depth</a:t>
            </a:r>
            <a:r>
              <a:rPr sz="1600" spc="-6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analysis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of</a:t>
            </a:r>
            <a:r>
              <a:rPr sz="1600" spc="-1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identified</a:t>
            </a:r>
            <a:r>
              <a:rPr sz="1600" spc="1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20" dirty="0">
                <a:solidFill>
                  <a:srgbClr val="3B3939"/>
                </a:solidFill>
                <a:latin typeface="Roboto"/>
                <a:cs typeface="Roboto"/>
              </a:rPr>
              <a:t>vulnerabilities</a:t>
            </a:r>
            <a:r>
              <a:rPr sz="1600" spc="2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25" dirty="0">
                <a:solidFill>
                  <a:srgbClr val="3B3939"/>
                </a:solidFill>
                <a:latin typeface="Roboto"/>
                <a:cs typeface="Roboto"/>
              </a:rPr>
              <a:t>to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assess</a:t>
            </a:r>
            <a:r>
              <a:rPr sz="1600" spc="-8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their</a:t>
            </a:r>
            <a:r>
              <a:rPr sz="1600" spc="-8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severity, exploitability,</a:t>
            </a:r>
            <a:r>
              <a:rPr sz="1600" spc="-6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and</a:t>
            </a:r>
            <a:r>
              <a:rPr sz="1600" spc="-6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potential impact.</a:t>
            </a:r>
            <a:endParaRPr sz="1600" dirty="0">
              <a:latin typeface="Roboto"/>
              <a:cs typeface="Roboto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dt" sz="half" idx="6"/>
          </p:nvPr>
        </p:nvSpPr>
        <p:spPr>
          <a:xfrm>
            <a:off x="10881994" y="6351422"/>
            <a:ext cx="487679" cy="3334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640"/>
              </a:lnSpc>
            </a:pPr>
            <a:r>
              <a:rPr spc="-325" dirty="0"/>
              <a:t>202</a:t>
            </a:r>
            <a:r>
              <a:rPr lang="en-US" spc="-325" dirty="0"/>
              <a:t>4</a:t>
            </a:r>
            <a:endParaRPr spc="-325" dirty="0"/>
          </a:p>
        </p:txBody>
      </p:sp>
      <p:sp>
        <p:nvSpPr>
          <p:cNvPr id="15" name="object 15"/>
          <p:cNvSpPr txBox="1"/>
          <p:nvPr/>
        </p:nvSpPr>
        <p:spPr>
          <a:xfrm>
            <a:off x="5417058" y="4656582"/>
            <a:ext cx="5730240" cy="13989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60" dirty="0">
                <a:solidFill>
                  <a:srgbClr val="3B3939"/>
                </a:solidFill>
                <a:latin typeface="Trebuchet MS"/>
                <a:cs typeface="Trebuchet MS"/>
              </a:rPr>
              <a:t>Risk</a:t>
            </a:r>
            <a:r>
              <a:rPr sz="2400" spc="-114" dirty="0">
                <a:solidFill>
                  <a:srgbClr val="3B3939"/>
                </a:solidFill>
                <a:latin typeface="Trebuchet MS"/>
                <a:cs typeface="Trebuchet MS"/>
              </a:rPr>
              <a:t> </a:t>
            </a:r>
            <a:r>
              <a:rPr sz="2400" spc="110" dirty="0">
                <a:solidFill>
                  <a:srgbClr val="3B3939"/>
                </a:solidFill>
                <a:latin typeface="Trebuchet MS"/>
                <a:cs typeface="Trebuchet MS"/>
              </a:rPr>
              <a:t>Assessment</a:t>
            </a:r>
            <a:endParaRPr sz="2400" dirty="0">
              <a:latin typeface="Trebuchet MS"/>
              <a:cs typeface="Trebuchet MS"/>
            </a:endParaRPr>
          </a:p>
          <a:p>
            <a:pPr marL="12700" marR="5080">
              <a:lnSpc>
                <a:spcPct val="125099"/>
              </a:lnSpc>
              <a:spcBef>
                <a:spcPts val="725"/>
              </a:spcBef>
            </a:pPr>
            <a:r>
              <a:rPr sz="1600" spc="-20" dirty="0">
                <a:solidFill>
                  <a:srgbClr val="3B3939"/>
                </a:solidFill>
                <a:latin typeface="Roboto"/>
                <a:cs typeface="Roboto"/>
              </a:rPr>
              <a:t>Prioritizing vulnerabilities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based</a:t>
            </a:r>
            <a:r>
              <a:rPr sz="1600" spc="-4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on</a:t>
            </a:r>
            <a:r>
              <a:rPr sz="1600" spc="-4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their</a:t>
            </a:r>
            <a:r>
              <a:rPr sz="1600" spc="-4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severity,</a:t>
            </a:r>
            <a:r>
              <a:rPr sz="1600" spc="-4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likelihood</a:t>
            </a:r>
            <a:r>
              <a:rPr sz="1600" spc="-2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25" dirty="0">
                <a:solidFill>
                  <a:srgbClr val="3B3939"/>
                </a:solidFill>
                <a:latin typeface="Roboto"/>
                <a:cs typeface="Roboto"/>
              </a:rPr>
              <a:t>of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exploitation,</a:t>
            </a:r>
            <a:r>
              <a:rPr sz="1600" spc="-3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and</a:t>
            </a:r>
            <a:r>
              <a:rPr sz="1600" spc="-4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potential</a:t>
            </a:r>
            <a:r>
              <a:rPr sz="1600" spc="-3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impact</a:t>
            </a:r>
            <a:r>
              <a:rPr sz="1600" spc="-5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on</a:t>
            </a:r>
            <a:r>
              <a:rPr sz="1600" spc="-4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the</a:t>
            </a:r>
            <a:r>
              <a:rPr sz="1600" spc="-5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25" dirty="0">
                <a:solidFill>
                  <a:srgbClr val="3B3939"/>
                </a:solidFill>
                <a:latin typeface="Roboto"/>
                <a:cs typeface="Roboto"/>
              </a:rPr>
              <a:t>organization's</a:t>
            </a:r>
            <a:r>
              <a:rPr sz="1600" spc="-2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security posture.</a:t>
            </a:r>
            <a:endParaRPr sz="1600" dirty="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620000" y="18"/>
            <a:ext cx="4572000" cy="6858000"/>
            <a:chOff x="7620000" y="18"/>
            <a:chExt cx="4572000" cy="6858000"/>
          </a:xfrm>
        </p:grpSpPr>
        <p:pic>
          <p:nvPicPr>
            <p:cNvPr id="3" name="object 3">
              <a:hlinkClick r:id="rId3"/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731472" y="6495018"/>
              <a:ext cx="1371274" cy="28265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620000" y="18"/>
              <a:ext cx="4572000" cy="6857980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30427" y="465201"/>
            <a:ext cx="5992495" cy="1144270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 marR="5080">
              <a:lnSpc>
                <a:spcPts val="4500"/>
              </a:lnSpc>
              <a:spcBef>
                <a:spcPts val="5"/>
              </a:spcBef>
            </a:pPr>
            <a:r>
              <a:rPr sz="3550" dirty="0"/>
              <a:t>Exploitation</a:t>
            </a:r>
            <a:r>
              <a:rPr sz="3550" spc="-40" dirty="0"/>
              <a:t> </a:t>
            </a:r>
            <a:r>
              <a:rPr sz="3550" spc="150" dirty="0"/>
              <a:t>and</a:t>
            </a:r>
            <a:r>
              <a:rPr sz="3550" spc="-30" dirty="0"/>
              <a:t> </a:t>
            </a:r>
            <a:r>
              <a:rPr sz="3550" spc="-10" dirty="0"/>
              <a:t>Exploitation </a:t>
            </a:r>
            <a:r>
              <a:rPr sz="3550" spc="80" dirty="0"/>
              <a:t>Attempts</a:t>
            </a:r>
            <a:endParaRPr sz="3550" dirty="0"/>
          </a:p>
        </p:txBody>
      </p:sp>
      <p:grpSp>
        <p:nvGrpSpPr>
          <p:cNvPr id="6" name="object 6"/>
          <p:cNvGrpSpPr/>
          <p:nvPr/>
        </p:nvGrpSpPr>
        <p:grpSpPr>
          <a:xfrm>
            <a:off x="708088" y="1929129"/>
            <a:ext cx="1035050" cy="4425315"/>
            <a:chOff x="708088" y="1929129"/>
            <a:chExt cx="1035050" cy="4425315"/>
          </a:xfrm>
        </p:grpSpPr>
        <p:sp>
          <p:nvSpPr>
            <p:cNvPr id="7" name="object 7"/>
            <p:cNvSpPr/>
            <p:nvPr/>
          </p:nvSpPr>
          <p:spPr>
            <a:xfrm>
              <a:off x="905865" y="1929129"/>
              <a:ext cx="837565" cy="4425315"/>
            </a:xfrm>
            <a:custGeom>
              <a:avLst/>
              <a:gdLst/>
              <a:ahLst/>
              <a:cxnLst/>
              <a:rect l="l" t="t" r="r" b="b"/>
              <a:pathLst>
                <a:path w="837564" h="4425315">
                  <a:moveTo>
                    <a:pt x="25400" y="5715"/>
                  </a:moveTo>
                  <a:lnTo>
                    <a:pt x="19710" y="0"/>
                  </a:lnTo>
                  <a:lnTo>
                    <a:pt x="5689" y="0"/>
                  </a:lnTo>
                  <a:lnTo>
                    <a:pt x="0" y="5715"/>
                  </a:lnTo>
                  <a:lnTo>
                    <a:pt x="0" y="12700"/>
                  </a:lnTo>
                  <a:lnTo>
                    <a:pt x="0" y="4419257"/>
                  </a:lnTo>
                  <a:lnTo>
                    <a:pt x="5689" y="4424934"/>
                  </a:lnTo>
                  <a:lnTo>
                    <a:pt x="19710" y="4424934"/>
                  </a:lnTo>
                  <a:lnTo>
                    <a:pt x="25400" y="4419257"/>
                  </a:lnTo>
                  <a:lnTo>
                    <a:pt x="25400" y="5715"/>
                  </a:lnTo>
                  <a:close/>
                </a:path>
                <a:path w="837564" h="4425315">
                  <a:moveTo>
                    <a:pt x="836955" y="406273"/>
                  </a:moveTo>
                  <a:lnTo>
                    <a:pt x="831367" y="400685"/>
                  </a:lnTo>
                  <a:lnTo>
                    <a:pt x="199656" y="400685"/>
                  </a:lnTo>
                  <a:lnTo>
                    <a:pt x="193979" y="406273"/>
                  </a:lnTo>
                  <a:lnTo>
                    <a:pt x="193979" y="413385"/>
                  </a:lnTo>
                  <a:lnTo>
                    <a:pt x="193979" y="420370"/>
                  </a:lnTo>
                  <a:lnTo>
                    <a:pt x="199656" y="426085"/>
                  </a:lnTo>
                  <a:lnTo>
                    <a:pt x="831367" y="426085"/>
                  </a:lnTo>
                  <a:lnTo>
                    <a:pt x="836955" y="420370"/>
                  </a:lnTo>
                  <a:lnTo>
                    <a:pt x="836955" y="406273"/>
                  </a:lnTo>
                  <a:close/>
                </a:path>
              </a:pathLst>
            </a:custGeom>
            <a:solidFill>
              <a:srgbClr val="C6C6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11898" y="2135758"/>
              <a:ext cx="413384" cy="413384"/>
            </a:xfrm>
            <a:custGeom>
              <a:avLst/>
              <a:gdLst/>
              <a:ahLst/>
              <a:cxnLst/>
              <a:rect l="l" t="t" r="r" b="b"/>
              <a:pathLst>
                <a:path w="413384" h="413385">
                  <a:moveTo>
                    <a:pt x="336169" y="0"/>
                  </a:moveTo>
                  <a:lnTo>
                    <a:pt x="77165" y="0"/>
                  </a:lnTo>
                  <a:lnTo>
                    <a:pt x="47127" y="6064"/>
                  </a:lnTo>
                  <a:lnTo>
                    <a:pt x="22599" y="22605"/>
                  </a:lnTo>
                  <a:lnTo>
                    <a:pt x="6063" y="47148"/>
                  </a:lnTo>
                  <a:lnTo>
                    <a:pt x="0" y="77215"/>
                  </a:lnTo>
                  <a:lnTo>
                    <a:pt x="0" y="336168"/>
                  </a:lnTo>
                  <a:lnTo>
                    <a:pt x="6063" y="366236"/>
                  </a:lnTo>
                  <a:lnTo>
                    <a:pt x="22599" y="390778"/>
                  </a:lnTo>
                  <a:lnTo>
                    <a:pt x="47127" y="407320"/>
                  </a:lnTo>
                  <a:lnTo>
                    <a:pt x="77165" y="413385"/>
                  </a:lnTo>
                  <a:lnTo>
                    <a:pt x="336169" y="413385"/>
                  </a:lnTo>
                  <a:lnTo>
                    <a:pt x="366206" y="407320"/>
                  </a:lnTo>
                  <a:lnTo>
                    <a:pt x="390734" y="390778"/>
                  </a:lnTo>
                  <a:lnTo>
                    <a:pt x="407270" y="366236"/>
                  </a:lnTo>
                  <a:lnTo>
                    <a:pt x="413334" y="336168"/>
                  </a:lnTo>
                  <a:lnTo>
                    <a:pt x="413334" y="77215"/>
                  </a:lnTo>
                  <a:lnTo>
                    <a:pt x="407270" y="47148"/>
                  </a:lnTo>
                  <a:lnTo>
                    <a:pt x="390734" y="22606"/>
                  </a:lnTo>
                  <a:lnTo>
                    <a:pt x="366206" y="6064"/>
                  </a:lnTo>
                  <a:lnTo>
                    <a:pt x="336169" y="0"/>
                  </a:lnTo>
                  <a:close/>
                </a:path>
              </a:pathLst>
            </a:custGeom>
            <a:solidFill>
              <a:srgbClr val="E0E0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11898" y="2135758"/>
              <a:ext cx="413384" cy="413384"/>
            </a:xfrm>
            <a:custGeom>
              <a:avLst/>
              <a:gdLst/>
              <a:ahLst/>
              <a:cxnLst/>
              <a:rect l="l" t="t" r="r" b="b"/>
              <a:pathLst>
                <a:path w="413384" h="413385">
                  <a:moveTo>
                    <a:pt x="0" y="77215"/>
                  </a:moveTo>
                  <a:lnTo>
                    <a:pt x="6063" y="47148"/>
                  </a:lnTo>
                  <a:lnTo>
                    <a:pt x="22599" y="22605"/>
                  </a:lnTo>
                  <a:lnTo>
                    <a:pt x="47127" y="6064"/>
                  </a:lnTo>
                  <a:lnTo>
                    <a:pt x="77165" y="0"/>
                  </a:lnTo>
                  <a:lnTo>
                    <a:pt x="336169" y="0"/>
                  </a:lnTo>
                  <a:lnTo>
                    <a:pt x="366206" y="6064"/>
                  </a:lnTo>
                  <a:lnTo>
                    <a:pt x="390734" y="22606"/>
                  </a:lnTo>
                  <a:lnTo>
                    <a:pt x="407270" y="47148"/>
                  </a:lnTo>
                  <a:lnTo>
                    <a:pt x="413334" y="77215"/>
                  </a:lnTo>
                  <a:lnTo>
                    <a:pt x="413334" y="336168"/>
                  </a:lnTo>
                  <a:lnTo>
                    <a:pt x="407270" y="366236"/>
                  </a:lnTo>
                  <a:lnTo>
                    <a:pt x="390734" y="390778"/>
                  </a:lnTo>
                  <a:lnTo>
                    <a:pt x="366206" y="407320"/>
                  </a:lnTo>
                  <a:lnTo>
                    <a:pt x="336169" y="413385"/>
                  </a:lnTo>
                  <a:lnTo>
                    <a:pt x="77165" y="413385"/>
                  </a:lnTo>
                  <a:lnTo>
                    <a:pt x="47127" y="407320"/>
                  </a:lnTo>
                  <a:lnTo>
                    <a:pt x="22599" y="390778"/>
                  </a:lnTo>
                  <a:lnTo>
                    <a:pt x="6063" y="366236"/>
                  </a:lnTo>
                  <a:lnTo>
                    <a:pt x="0" y="336168"/>
                  </a:lnTo>
                  <a:lnTo>
                    <a:pt x="0" y="77215"/>
                  </a:lnTo>
                  <a:close/>
                </a:path>
              </a:pathLst>
            </a:custGeom>
            <a:ln w="7619">
              <a:solidFill>
                <a:srgbClr val="C6C6D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847140" y="2126996"/>
            <a:ext cx="143510" cy="3568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150" spc="-145" dirty="0">
                <a:solidFill>
                  <a:srgbClr val="3B3939"/>
                </a:solidFill>
                <a:latin typeface="Trebuchet MS"/>
                <a:cs typeface="Trebuchet MS"/>
              </a:rPr>
              <a:t>1</a:t>
            </a:r>
            <a:endParaRPr sz="2150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916683" y="1813819"/>
            <a:ext cx="4658360" cy="1261110"/>
          </a:xfrm>
          <a:prstGeom prst="rect">
            <a:avLst/>
          </a:prstGeom>
        </p:spPr>
        <p:txBody>
          <a:bodyPr vert="horz" wrap="square" lIns="0" tIns="2139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85"/>
              </a:spcBef>
            </a:pPr>
            <a:r>
              <a:rPr sz="2400" spc="-10" dirty="0">
                <a:solidFill>
                  <a:srgbClr val="3B3939"/>
                </a:solidFill>
                <a:latin typeface="Trebuchet MS"/>
                <a:cs typeface="Trebuchet MS"/>
              </a:rPr>
              <a:t>Exploitation</a:t>
            </a:r>
            <a:endParaRPr sz="2400" dirty="0">
              <a:latin typeface="Trebuchet MS"/>
              <a:cs typeface="Trebuchet MS"/>
            </a:endParaRPr>
          </a:p>
          <a:p>
            <a:pPr marL="12700" marR="5080">
              <a:lnSpc>
                <a:spcPct val="119400"/>
              </a:lnSpc>
              <a:spcBef>
                <a:spcPts val="675"/>
              </a:spcBef>
            </a:pP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Attempting</a:t>
            </a:r>
            <a:r>
              <a:rPr sz="1600" spc="-3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to</a:t>
            </a:r>
            <a:r>
              <a:rPr sz="1600" spc="-4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exploit</a:t>
            </a:r>
            <a:r>
              <a:rPr sz="1600" spc="-3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identified </a:t>
            </a:r>
            <a:r>
              <a:rPr sz="1600" spc="-20" dirty="0">
                <a:solidFill>
                  <a:srgbClr val="3B3939"/>
                </a:solidFill>
                <a:latin typeface="Roboto"/>
                <a:cs typeface="Roboto"/>
              </a:rPr>
              <a:t>vulnerabilities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using known</a:t>
            </a:r>
            <a:r>
              <a:rPr sz="1600" spc="-6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attack</a:t>
            </a:r>
            <a:r>
              <a:rPr sz="1600" spc="-7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techniques</a:t>
            </a:r>
            <a:r>
              <a:rPr sz="1600" spc="-5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and</a:t>
            </a:r>
            <a:r>
              <a:rPr sz="1600" spc="-6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tools.</a:t>
            </a:r>
            <a:endParaRPr sz="1600" dirty="0">
              <a:latin typeface="Roboto"/>
              <a:cs typeface="Roboto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708088" y="3668140"/>
            <a:ext cx="1035050" cy="421005"/>
            <a:chOff x="708088" y="3668140"/>
            <a:chExt cx="1035050" cy="421005"/>
          </a:xfrm>
        </p:grpSpPr>
        <p:sp>
          <p:nvSpPr>
            <p:cNvPr id="13" name="object 13"/>
            <p:cNvSpPr/>
            <p:nvPr/>
          </p:nvSpPr>
          <p:spPr>
            <a:xfrm>
              <a:off x="1099845" y="3866006"/>
              <a:ext cx="643255" cy="25400"/>
            </a:xfrm>
            <a:custGeom>
              <a:avLst/>
              <a:gdLst/>
              <a:ahLst/>
              <a:cxnLst/>
              <a:rect l="l" t="t" r="r" b="b"/>
              <a:pathLst>
                <a:path w="643255" h="25400">
                  <a:moveTo>
                    <a:pt x="637387" y="0"/>
                  </a:moveTo>
                  <a:lnTo>
                    <a:pt x="5676" y="0"/>
                  </a:lnTo>
                  <a:lnTo>
                    <a:pt x="0" y="5588"/>
                  </a:lnTo>
                  <a:lnTo>
                    <a:pt x="0" y="12700"/>
                  </a:lnTo>
                  <a:lnTo>
                    <a:pt x="0" y="19685"/>
                  </a:lnTo>
                  <a:lnTo>
                    <a:pt x="5676" y="25400"/>
                  </a:lnTo>
                  <a:lnTo>
                    <a:pt x="637387" y="25400"/>
                  </a:lnTo>
                  <a:lnTo>
                    <a:pt x="642975" y="19685"/>
                  </a:lnTo>
                  <a:lnTo>
                    <a:pt x="642975" y="5588"/>
                  </a:lnTo>
                  <a:lnTo>
                    <a:pt x="637387" y="0"/>
                  </a:lnTo>
                  <a:close/>
                </a:path>
              </a:pathLst>
            </a:custGeom>
            <a:solidFill>
              <a:srgbClr val="C6C6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711898" y="3671950"/>
              <a:ext cx="413384" cy="413384"/>
            </a:xfrm>
            <a:custGeom>
              <a:avLst/>
              <a:gdLst/>
              <a:ahLst/>
              <a:cxnLst/>
              <a:rect l="l" t="t" r="r" b="b"/>
              <a:pathLst>
                <a:path w="413384" h="413385">
                  <a:moveTo>
                    <a:pt x="336169" y="0"/>
                  </a:moveTo>
                  <a:lnTo>
                    <a:pt x="77165" y="0"/>
                  </a:lnTo>
                  <a:lnTo>
                    <a:pt x="47127" y="6064"/>
                  </a:lnTo>
                  <a:lnTo>
                    <a:pt x="22599" y="22606"/>
                  </a:lnTo>
                  <a:lnTo>
                    <a:pt x="6063" y="47148"/>
                  </a:lnTo>
                  <a:lnTo>
                    <a:pt x="0" y="77216"/>
                  </a:lnTo>
                  <a:lnTo>
                    <a:pt x="0" y="336169"/>
                  </a:lnTo>
                  <a:lnTo>
                    <a:pt x="6063" y="366236"/>
                  </a:lnTo>
                  <a:lnTo>
                    <a:pt x="22599" y="390779"/>
                  </a:lnTo>
                  <a:lnTo>
                    <a:pt x="47127" y="407320"/>
                  </a:lnTo>
                  <a:lnTo>
                    <a:pt x="77165" y="413385"/>
                  </a:lnTo>
                  <a:lnTo>
                    <a:pt x="336169" y="413385"/>
                  </a:lnTo>
                  <a:lnTo>
                    <a:pt x="366206" y="407320"/>
                  </a:lnTo>
                  <a:lnTo>
                    <a:pt x="390734" y="390779"/>
                  </a:lnTo>
                  <a:lnTo>
                    <a:pt x="407270" y="366236"/>
                  </a:lnTo>
                  <a:lnTo>
                    <a:pt x="413334" y="336169"/>
                  </a:lnTo>
                  <a:lnTo>
                    <a:pt x="413334" y="77216"/>
                  </a:lnTo>
                  <a:lnTo>
                    <a:pt x="407270" y="47148"/>
                  </a:lnTo>
                  <a:lnTo>
                    <a:pt x="390734" y="22606"/>
                  </a:lnTo>
                  <a:lnTo>
                    <a:pt x="366206" y="6064"/>
                  </a:lnTo>
                  <a:lnTo>
                    <a:pt x="336169" y="0"/>
                  </a:lnTo>
                  <a:close/>
                </a:path>
              </a:pathLst>
            </a:custGeom>
            <a:solidFill>
              <a:srgbClr val="E0E0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711898" y="3671950"/>
              <a:ext cx="413384" cy="413384"/>
            </a:xfrm>
            <a:custGeom>
              <a:avLst/>
              <a:gdLst/>
              <a:ahLst/>
              <a:cxnLst/>
              <a:rect l="l" t="t" r="r" b="b"/>
              <a:pathLst>
                <a:path w="413384" h="413385">
                  <a:moveTo>
                    <a:pt x="0" y="77216"/>
                  </a:moveTo>
                  <a:lnTo>
                    <a:pt x="6063" y="47148"/>
                  </a:lnTo>
                  <a:lnTo>
                    <a:pt x="22599" y="22606"/>
                  </a:lnTo>
                  <a:lnTo>
                    <a:pt x="47127" y="6064"/>
                  </a:lnTo>
                  <a:lnTo>
                    <a:pt x="77165" y="0"/>
                  </a:lnTo>
                  <a:lnTo>
                    <a:pt x="336169" y="0"/>
                  </a:lnTo>
                  <a:lnTo>
                    <a:pt x="366206" y="6064"/>
                  </a:lnTo>
                  <a:lnTo>
                    <a:pt x="390734" y="22606"/>
                  </a:lnTo>
                  <a:lnTo>
                    <a:pt x="407270" y="47148"/>
                  </a:lnTo>
                  <a:lnTo>
                    <a:pt x="413334" y="77216"/>
                  </a:lnTo>
                  <a:lnTo>
                    <a:pt x="413334" y="336169"/>
                  </a:lnTo>
                  <a:lnTo>
                    <a:pt x="407270" y="366236"/>
                  </a:lnTo>
                  <a:lnTo>
                    <a:pt x="390734" y="390779"/>
                  </a:lnTo>
                  <a:lnTo>
                    <a:pt x="366206" y="407320"/>
                  </a:lnTo>
                  <a:lnTo>
                    <a:pt x="336169" y="413385"/>
                  </a:lnTo>
                  <a:lnTo>
                    <a:pt x="77165" y="413385"/>
                  </a:lnTo>
                  <a:lnTo>
                    <a:pt x="47127" y="407320"/>
                  </a:lnTo>
                  <a:lnTo>
                    <a:pt x="22599" y="390779"/>
                  </a:lnTo>
                  <a:lnTo>
                    <a:pt x="6063" y="366236"/>
                  </a:lnTo>
                  <a:lnTo>
                    <a:pt x="0" y="336169"/>
                  </a:lnTo>
                  <a:lnTo>
                    <a:pt x="0" y="77216"/>
                  </a:lnTo>
                  <a:close/>
                </a:path>
              </a:pathLst>
            </a:custGeom>
            <a:ln w="7619">
              <a:solidFill>
                <a:srgbClr val="C6C6D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834644" y="3663441"/>
            <a:ext cx="169545" cy="3568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150" spc="-50" dirty="0">
                <a:solidFill>
                  <a:srgbClr val="3B3939"/>
                </a:solidFill>
                <a:latin typeface="Trebuchet MS"/>
                <a:cs typeface="Trebuchet MS"/>
              </a:rPr>
              <a:t>2</a:t>
            </a:r>
            <a:endParaRPr sz="2150">
              <a:latin typeface="Trebuchet MS"/>
              <a:cs typeface="Trebuchet M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916683" y="3350583"/>
            <a:ext cx="4649470" cy="1260475"/>
          </a:xfrm>
          <a:prstGeom prst="rect">
            <a:avLst/>
          </a:prstGeom>
        </p:spPr>
        <p:txBody>
          <a:bodyPr vert="horz" wrap="square" lIns="0" tIns="2133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80"/>
              </a:spcBef>
            </a:pPr>
            <a:r>
              <a:rPr sz="2400" dirty="0">
                <a:solidFill>
                  <a:srgbClr val="3B3939"/>
                </a:solidFill>
                <a:latin typeface="Trebuchet MS"/>
                <a:cs typeface="Trebuchet MS"/>
              </a:rPr>
              <a:t>Proof of</a:t>
            </a:r>
            <a:r>
              <a:rPr sz="2400" spc="5" dirty="0">
                <a:solidFill>
                  <a:srgbClr val="3B3939"/>
                </a:solidFill>
                <a:latin typeface="Trebuchet MS"/>
                <a:cs typeface="Trebuchet MS"/>
              </a:rPr>
              <a:t> </a:t>
            </a:r>
            <a:r>
              <a:rPr sz="2400" spc="75" dirty="0">
                <a:solidFill>
                  <a:srgbClr val="3B3939"/>
                </a:solidFill>
                <a:latin typeface="Trebuchet MS"/>
                <a:cs typeface="Trebuchet MS"/>
              </a:rPr>
              <a:t>Concept</a:t>
            </a:r>
            <a:endParaRPr sz="2400" dirty="0">
              <a:latin typeface="Trebuchet MS"/>
              <a:cs typeface="Trebuchet MS"/>
            </a:endParaRPr>
          </a:p>
          <a:p>
            <a:pPr marL="12700" marR="5080">
              <a:lnSpc>
                <a:spcPct val="119400"/>
              </a:lnSpc>
              <a:spcBef>
                <a:spcPts val="680"/>
              </a:spcBef>
            </a:pPr>
            <a:r>
              <a:rPr sz="1600" spc="-20" dirty="0">
                <a:solidFill>
                  <a:srgbClr val="3B3939"/>
                </a:solidFill>
                <a:latin typeface="Roboto"/>
                <a:cs typeface="Roboto"/>
              </a:rPr>
              <a:t>Developing</a:t>
            </a:r>
            <a:r>
              <a:rPr sz="1600" spc="-3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and</a:t>
            </a:r>
            <a:r>
              <a:rPr sz="1600" spc="-4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testing</a:t>
            </a:r>
            <a:r>
              <a:rPr sz="1600" spc="-5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55" dirty="0">
                <a:solidFill>
                  <a:srgbClr val="3B3939"/>
                </a:solidFill>
                <a:latin typeface="Roboto"/>
                <a:cs typeface="Roboto"/>
              </a:rPr>
              <a:t>proof-</a:t>
            </a:r>
            <a:r>
              <a:rPr sz="1600" spc="-100" dirty="0">
                <a:solidFill>
                  <a:srgbClr val="3B3939"/>
                </a:solidFill>
                <a:latin typeface="Roboto"/>
                <a:cs typeface="Roboto"/>
              </a:rPr>
              <a:t>of-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concept</a:t>
            </a:r>
            <a:r>
              <a:rPr sz="1600" spc="-5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exploits</a:t>
            </a:r>
            <a:r>
              <a:rPr sz="1600" spc="-4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25" dirty="0">
                <a:solidFill>
                  <a:srgbClr val="3B3939"/>
                </a:solidFill>
                <a:latin typeface="Roboto"/>
                <a:cs typeface="Roboto"/>
              </a:rPr>
              <a:t>to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demonstrate</a:t>
            </a:r>
            <a:r>
              <a:rPr sz="1600" spc="-5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the</a:t>
            </a:r>
            <a:r>
              <a:rPr sz="1600" spc="-6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25" dirty="0">
                <a:solidFill>
                  <a:srgbClr val="3B3939"/>
                </a:solidFill>
                <a:latin typeface="Roboto"/>
                <a:cs typeface="Roboto"/>
              </a:rPr>
              <a:t>vulnerability's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 exploitability.</a:t>
            </a:r>
            <a:endParaRPr sz="1600" dirty="0">
              <a:latin typeface="Roboto"/>
              <a:cs typeface="Roboto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708088" y="5204333"/>
            <a:ext cx="1035050" cy="421640"/>
            <a:chOff x="708088" y="5204333"/>
            <a:chExt cx="1035050" cy="421640"/>
          </a:xfrm>
        </p:grpSpPr>
        <p:sp>
          <p:nvSpPr>
            <p:cNvPr id="19" name="object 19"/>
            <p:cNvSpPr/>
            <p:nvPr/>
          </p:nvSpPr>
          <p:spPr>
            <a:xfrm>
              <a:off x="1099845" y="5402199"/>
              <a:ext cx="643255" cy="25400"/>
            </a:xfrm>
            <a:custGeom>
              <a:avLst/>
              <a:gdLst/>
              <a:ahLst/>
              <a:cxnLst/>
              <a:rect l="l" t="t" r="r" b="b"/>
              <a:pathLst>
                <a:path w="643255" h="25400">
                  <a:moveTo>
                    <a:pt x="637387" y="0"/>
                  </a:moveTo>
                  <a:lnTo>
                    <a:pt x="5676" y="0"/>
                  </a:lnTo>
                  <a:lnTo>
                    <a:pt x="0" y="5587"/>
                  </a:lnTo>
                  <a:lnTo>
                    <a:pt x="0" y="12700"/>
                  </a:lnTo>
                  <a:lnTo>
                    <a:pt x="0" y="19684"/>
                  </a:lnTo>
                  <a:lnTo>
                    <a:pt x="5676" y="25400"/>
                  </a:lnTo>
                  <a:lnTo>
                    <a:pt x="637387" y="25400"/>
                  </a:lnTo>
                  <a:lnTo>
                    <a:pt x="642975" y="19684"/>
                  </a:lnTo>
                  <a:lnTo>
                    <a:pt x="642975" y="5587"/>
                  </a:lnTo>
                  <a:lnTo>
                    <a:pt x="637387" y="0"/>
                  </a:lnTo>
                  <a:close/>
                </a:path>
              </a:pathLst>
            </a:custGeom>
            <a:solidFill>
              <a:srgbClr val="C6C6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711898" y="5208143"/>
              <a:ext cx="413384" cy="414020"/>
            </a:xfrm>
            <a:custGeom>
              <a:avLst/>
              <a:gdLst/>
              <a:ahLst/>
              <a:cxnLst/>
              <a:rect l="l" t="t" r="r" b="b"/>
              <a:pathLst>
                <a:path w="413384" h="414020">
                  <a:moveTo>
                    <a:pt x="336169" y="0"/>
                  </a:moveTo>
                  <a:lnTo>
                    <a:pt x="77165" y="0"/>
                  </a:lnTo>
                  <a:lnTo>
                    <a:pt x="47127" y="6064"/>
                  </a:lnTo>
                  <a:lnTo>
                    <a:pt x="22599" y="22606"/>
                  </a:lnTo>
                  <a:lnTo>
                    <a:pt x="6063" y="47148"/>
                  </a:lnTo>
                  <a:lnTo>
                    <a:pt x="0" y="77215"/>
                  </a:lnTo>
                  <a:lnTo>
                    <a:pt x="0" y="336168"/>
                  </a:lnTo>
                  <a:lnTo>
                    <a:pt x="6063" y="366238"/>
                  </a:lnTo>
                  <a:lnTo>
                    <a:pt x="22599" y="390785"/>
                  </a:lnTo>
                  <a:lnTo>
                    <a:pt x="47127" y="407331"/>
                  </a:lnTo>
                  <a:lnTo>
                    <a:pt x="77165" y="413397"/>
                  </a:lnTo>
                  <a:lnTo>
                    <a:pt x="336169" y="413397"/>
                  </a:lnTo>
                  <a:lnTo>
                    <a:pt x="366206" y="407331"/>
                  </a:lnTo>
                  <a:lnTo>
                    <a:pt x="390734" y="390785"/>
                  </a:lnTo>
                  <a:lnTo>
                    <a:pt x="407270" y="366238"/>
                  </a:lnTo>
                  <a:lnTo>
                    <a:pt x="413334" y="336168"/>
                  </a:lnTo>
                  <a:lnTo>
                    <a:pt x="413334" y="77215"/>
                  </a:lnTo>
                  <a:lnTo>
                    <a:pt x="407270" y="47148"/>
                  </a:lnTo>
                  <a:lnTo>
                    <a:pt x="390734" y="22605"/>
                  </a:lnTo>
                  <a:lnTo>
                    <a:pt x="366206" y="6064"/>
                  </a:lnTo>
                  <a:lnTo>
                    <a:pt x="336169" y="0"/>
                  </a:lnTo>
                  <a:close/>
                </a:path>
              </a:pathLst>
            </a:custGeom>
            <a:solidFill>
              <a:srgbClr val="E0E0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711898" y="5208143"/>
              <a:ext cx="413384" cy="414020"/>
            </a:xfrm>
            <a:custGeom>
              <a:avLst/>
              <a:gdLst/>
              <a:ahLst/>
              <a:cxnLst/>
              <a:rect l="l" t="t" r="r" b="b"/>
              <a:pathLst>
                <a:path w="413384" h="414020">
                  <a:moveTo>
                    <a:pt x="0" y="77215"/>
                  </a:moveTo>
                  <a:lnTo>
                    <a:pt x="6063" y="47148"/>
                  </a:lnTo>
                  <a:lnTo>
                    <a:pt x="22599" y="22606"/>
                  </a:lnTo>
                  <a:lnTo>
                    <a:pt x="47127" y="6064"/>
                  </a:lnTo>
                  <a:lnTo>
                    <a:pt x="77165" y="0"/>
                  </a:lnTo>
                  <a:lnTo>
                    <a:pt x="336169" y="0"/>
                  </a:lnTo>
                  <a:lnTo>
                    <a:pt x="366206" y="6064"/>
                  </a:lnTo>
                  <a:lnTo>
                    <a:pt x="390734" y="22605"/>
                  </a:lnTo>
                  <a:lnTo>
                    <a:pt x="407270" y="47148"/>
                  </a:lnTo>
                  <a:lnTo>
                    <a:pt x="413334" y="77215"/>
                  </a:lnTo>
                  <a:lnTo>
                    <a:pt x="413334" y="336168"/>
                  </a:lnTo>
                  <a:lnTo>
                    <a:pt x="407270" y="366238"/>
                  </a:lnTo>
                  <a:lnTo>
                    <a:pt x="390734" y="390785"/>
                  </a:lnTo>
                  <a:lnTo>
                    <a:pt x="366206" y="407331"/>
                  </a:lnTo>
                  <a:lnTo>
                    <a:pt x="336169" y="413397"/>
                  </a:lnTo>
                  <a:lnTo>
                    <a:pt x="77165" y="413397"/>
                  </a:lnTo>
                  <a:lnTo>
                    <a:pt x="47127" y="407331"/>
                  </a:lnTo>
                  <a:lnTo>
                    <a:pt x="22599" y="390785"/>
                  </a:lnTo>
                  <a:lnTo>
                    <a:pt x="6063" y="366238"/>
                  </a:lnTo>
                  <a:lnTo>
                    <a:pt x="0" y="336168"/>
                  </a:lnTo>
                  <a:lnTo>
                    <a:pt x="0" y="77215"/>
                  </a:lnTo>
                  <a:close/>
                </a:path>
              </a:pathLst>
            </a:custGeom>
            <a:ln w="7620">
              <a:solidFill>
                <a:srgbClr val="C6C6D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832815" y="5200015"/>
            <a:ext cx="172720" cy="3568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150" spc="-50" dirty="0">
                <a:solidFill>
                  <a:srgbClr val="3B3939"/>
                </a:solidFill>
                <a:latin typeface="Trebuchet MS"/>
                <a:cs typeface="Trebuchet MS"/>
              </a:rPr>
              <a:t>3</a:t>
            </a:r>
            <a:endParaRPr sz="2150">
              <a:latin typeface="Trebuchet MS"/>
              <a:cs typeface="Trebuchet MS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916683" y="4886914"/>
            <a:ext cx="4801235" cy="1553210"/>
          </a:xfrm>
          <a:prstGeom prst="rect">
            <a:avLst/>
          </a:prstGeom>
        </p:spPr>
        <p:txBody>
          <a:bodyPr vert="horz" wrap="square" lIns="0" tIns="2139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85"/>
              </a:spcBef>
            </a:pPr>
            <a:r>
              <a:rPr sz="2400" dirty="0">
                <a:solidFill>
                  <a:srgbClr val="3B3939"/>
                </a:solidFill>
                <a:latin typeface="Trebuchet MS"/>
                <a:cs typeface="Trebuchet MS"/>
              </a:rPr>
              <a:t>Impact</a:t>
            </a:r>
            <a:r>
              <a:rPr sz="2400" spc="140" dirty="0">
                <a:solidFill>
                  <a:srgbClr val="3B3939"/>
                </a:solidFill>
                <a:latin typeface="Trebuchet MS"/>
                <a:cs typeface="Trebuchet MS"/>
              </a:rPr>
              <a:t> </a:t>
            </a:r>
            <a:r>
              <a:rPr sz="2400" spc="110" dirty="0">
                <a:solidFill>
                  <a:srgbClr val="3B3939"/>
                </a:solidFill>
                <a:latin typeface="Trebuchet MS"/>
                <a:cs typeface="Trebuchet MS"/>
              </a:rPr>
              <a:t>Assessment</a:t>
            </a:r>
            <a:endParaRPr sz="2400" dirty="0">
              <a:latin typeface="Trebuchet MS"/>
              <a:cs typeface="Trebuchet MS"/>
            </a:endParaRPr>
          </a:p>
          <a:p>
            <a:pPr marL="12700" marR="5080">
              <a:lnSpc>
                <a:spcPct val="119700"/>
              </a:lnSpc>
              <a:spcBef>
                <a:spcPts val="670"/>
              </a:spcBef>
            </a:pP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Evaluating</a:t>
            </a:r>
            <a:r>
              <a:rPr sz="1600" spc="-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the</a:t>
            </a:r>
            <a:r>
              <a:rPr sz="1600" spc="-4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impact</a:t>
            </a:r>
            <a:r>
              <a:rPr sz="1600" spc="-4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of</a:t>
            </a:r>
            <a:r>
              <a:rPr sz="1600" spc="-5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successful</a:t>
            </a:r>
            <a:r>
              <a:rPr sz="1600" spc="-4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exploits,</a:t>
            </a:r>
            <a:r>
              <a:rPr sz="1600" spc="-5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such</a:t>
            </a:r>
            <a:r>
              <a:rPr sz="1600" spc="-4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25" dirty="0">
                <a:solidFill>
                  <a:srgbClr val="3B3939"/>
                </a:solidFill>
                <a:latin typeface="Roboto"/>
                <a:cs typeface="Roboto"/>
              </a:rPr>
              <a:t>as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data</a:t>
            </a:r>
            <a:r>
              <a:rPr sz="1600" spc="-3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exfiltration,</a:t>
            </a:r>
            <a:r>
              <a:rPr sz="1600" spc="-1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system</a:t>
            </a:r>
            <a:r>
              <a:rPr sz="1600" spc="-5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compromise,</a:t>
            </a:r>
            <a:r>
              <a:rPr sz="1600" spc="-5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or</a:t>
            </a:r>
            <a:r>
              <a:rPr sz="1600" spc="-5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denial</a:t>
            </a:r>
            <a:r>
              <a:rPr sz="1600" spc="-3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25" dirty="0">
                <a:solidFill>
                  <a:srgbClr val="3B3939"/>
                </a:solidFill>
                <a:latin typeface="Roboto"/>
                <a:cs typeface="Roboto"/>
              </a:rPr>
              <a:t>of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service.</a:t>
            </a:r>
            <a:endParaRPr sz="1600" dirty="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-1"/>
            <a:ext cx="4571999" cy="68579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172836" y="612775"/>
            <a:ext cx="4580890" cy="1092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4300"/>
              </a:lnSpc>
            </a:pPr>
            <a:r>
              <a:rPr sz="3400" dirty="0"/>
              <a:t>Lateral</a:t>
            </a:r>
            <a:r>
              <a:rPr sz="3400" spc="-110" dirty="0"/>
              <a:t> </a:t>
            </a:r>
            <a:r>
              <a:rPr sz="3400" spc="175" dirty="0"/>
              <a:t>Movement</a:t>
            </a:r>
            <a:r>
              <a:rPr sz="3400" spc="-130" dirty="0"/>
              <a:t> </a:t>
            </a:r>
            <a:r>
              <a:rPr sz="3400" spc="100" dirty="0"/>
              <a:t>and </a:t>
            </a:r>
            <a:r>
              <a:rPr sz="3400" dirty="0"/>
              <a:t>Privilege</a:t>
            </a:r>
            <a:r>
              <a:rPr sz="3400" spc="240" dirty="0"/>
              <a:t> </a:t>
            </a:r>
            <a:r>
              <a:rPr sz="3400" spc="50" dirty="0"/>
              <a:t>Escalation</a:t>
            </a:r>
            <a:endParaRPr sz="3400" dirty="0"/>
          </a:p>
        </p:txBody>
      </p:sp>
      <p:sp>
        <p:nvSpPr>
          <p:cNvPr id="4" name="object 4"/>
          <p:cNvSpPr txBox="1"/>
          <p:nvPr/>
        </p:nvSpPr>
        <p:spPr>
          <a:xfrm>
            <a:off x="6311010" y="1875572"/>
            <a:ext cx="5146040" cy="4308475"/>
          </a:xfrm>
          <a:prstGeom prst="rect">
            <a:avLst/>
          </a:prstGeom>
        </p:spPr>
        <p:txBody>
          <a:bodyPr vert="horz" wrap="square" lIns="0" tIns="2012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85"/>
              </a:spcBef>
            </a:pPr>
            <a:r>
              <a:rPr sz="2400" dirty="0">
                <a:solidFill>
                  <a:srgbClr val="3B3939"/>
                </a:solidFill>
                <a:latin typeface="Trebuchet MS"/>
                <a:cs typeface="Trebuchet MS"/>
              </a:rPr>
              <a:t>Lateral</a:t>
            </a:r>
            <a:r>
              <a:rPr sz="2400" spc="-110" dirty="0">
                <a:solidFill>
                  <a:srgbClr val="3B3939"/>
                </a:solidFill>
                <a:latin typeface="Trebuchet MS"/>
                <a:cs typeface="Trebuchet MS"/>
              </a:rPr>
              <a:t> </a:t>
            </a:r>
            <a:r>
              <a:rPr sz="2400" spc="110" dirty="0">
                <a:solidFill>
                  <a:srgbClr val="3B3939"/>
                </a:solidFill>
                <a:latin typeface="Trebuchet MS"/>
                <a:cs typeface="Trebuchet MS"/>
              </a:rPr>
              <a:t>Movement</a:t>
            </a:r>
            <a:endParaRPr sz="2400" dirty="0">
              <a:latin typeface="Trebuchet MS"/>
              <a:cs typeface="Trebuchet MS"/>
            </a:endParaRPr>
          </a:p>
          <a:p>
            <a:pPr marL="12700" marR="5080">
              <a:lnSpc>
                <a:spcPct val="114500"/>
              </a:lnSpc>
              <a:spcBef>
                <a:spcPts val="705"/>
              </a:spcBef>
            </a:pP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Moving</a:t>
            </a:r>
            <a:r>
              <a:rPr sz="1600" spc="-2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from</a:t>
            </a:r>
            <a:r>
              <a:rPr sz="1600" spc="-4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one</a:t>
            </a:r>
            <a:r>
              <a:rPr sz="1600" spc="-4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compromised</a:t>
            </a:r>
            <a:r>
              <a:rPr sz="1600" spc="-6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system</a:t>
            </a:r>
            <a:r>
              <a:rPr sz="1600" spc="-5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to</a:t>
            </a:r>
            <a:r>
              <a:rPr sz="1600" spc="-5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another</a:t>
            </a:r>
            <a:r>
              <a:rPr sz="1600" spc="-3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within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the</a:t>
            </a:r>
            <a:r>
              <a:rPr sz="1600" spc="-6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target</a:t>
            </a:r>
            <a:r>
              <a:rPr sz="1600" spc="-5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network,</a:t>
            </a:r>
            <a:r>
              <a:rPr sz="1600" spc="-4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aiming</a:t>
            </a:r>
            <a:r>
              <a:rPr sz="1600" spc="-4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to</a:t>
            </a:r>
            <a:r>
              <a:rPr sz="1600" spc="-6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gain</a:t>
            </a:r>
            <a:r>
              <a:rPr sz="1600" spc="-4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access</a:t>
            </a:r>
            <a:r>
              <a:rPr sz="1600" spc="-6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to</a:t>
            </a:r>
            <a:r>
              <a:rPr sz="1600" spc="-6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20" dirty="0">
                <a:solidFill>
                  <a:srgbClr val="3B3939"/>
                </a:solidFill>
                <a:latin typeface="Roboto"/>
                <a:cs typeface="Roboto"/>
              </a:rPr>
              <a:t>more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valuable</a:t>
            </a:r>
            <a:r>
              <a:rPr sz="1600" spc="-2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systems</a:t>
            </a:r>
            <a:r>
              <a:rPr sz="1600" spc="-6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or</a:t>
            </a:r>
            <a:r>
              <a:rPr sz="1600" spc="-6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data.</a:t>
            </a:r>
            <a:endParaRPr sz="1600" dirty="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  <a:spcBef>
                <a:spcPts val="850"/>
              </a:spcBef>
            </a:pPr>
            <a:r>
              <a:rPr sz="2400" dirty="0">
                <a:solidFill>
                  <a:srgbClr val="3B3939"/>
                </a:solidFill>
                <a:latin typeface="Trebuchet MS"/>
                <a:cs typeface="Trebuchet MS"/>
              </a:rPr>
              <a:t>Privilege</a:t>
            </a:r>
            <a:r>
              <a:rPr sz="2400" spc="75" dirty="0">
                <a:solidFill>
                  <a:srgbClr val="3B3939"/>
                </a:solidFill>
                <a:latin typeface="Trebuchet MS"/>
                <a:cs typeface="Trebuchet MS"/>
              </a:rPr>
              <a:t> </a:t>
            </a:r>
            <a:r>
              <a:rPr sz="2400" spc="-10" dirty="0">
                <a:solidFill>
                  <a:srgbClr val="3B3939"/>
                </a:solidFill>
                <a:latin typeface="Trebuchet MS"/>
                <a:cs typeface="Trebuchet MS"/>
              </a:rPr>
              <a:t>Escalation</a:t>
            </a:r>
            <a:endParaRPr sz="2400" dirty="0">
              <a:latin typeface="Trebuchet MS"/>
              <a:cs typeface="Trebuchet MS"/>
            </a:endParaRPr>
          </a:p>
          <a:p>
            <a:pPr marL="12700" marR="225425">
              <a:lnSpc>
                <a:spcPct val="114399"/>
              </a:lnSpc>
              <a:spcBef>
                <a:spcPts val="710"/>
              </a:spcBef>
            </a:pP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Attempting</a:t>
            </a:r>
            <a:r>
              <a:rPr sz="1600" spc="-3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to</a:t>
            </a:r>
            <a:r>
              <a:rPr sz="1600" spc="-4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escalate</a:t>
            </a:r>
            <a:r>
              <a:rPr sz="1600" spc="-2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privileges</a:t>
            </a:r>
            <a:r>
              <a:rPr sz="1600" spc="-3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from</a:t>
            </a:r>
            <a:r>
              <a:rPr sz="1600" spc="-2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a</a:t>
            </a:r>
            <a:r>
              <a:rPr sz="1600" spc="-3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90" dirty="0">
                <a:solidFill>
                  <a:srgbClr val="3B3939"/>
                </a:solidFill>
                <a:latin typeface="Roboto"/>
                <a:cs typeface="Roboto"/>
              </a:rPr>
              <a:t>low-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level</a:t>
            </a:r>
            <a:r>
              <a:rPr sz="1600" spc="-3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20" dirty="0">
                <a:solidFill>
                  <a:srgbClr val="3B3939"/>
                </a:solidFill>
                <a:latin typeface="Roboto"/>
                <a:cs typeface="Roboto"/>
              </a:rPr>
              <a:t>user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account</a:t>
            </a:r>
            <a:r>
              <a:rPr sz="1600" spc="-2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to</a:t>
            </a:r>
            <a:r>
              <a:rPr sz="1600" spc="-5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a</a:t>
            </a:r>
            <a:r>
              <a:rPr sz="1600" spc="-4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70" dirty="0">
                <a:solidFill>
                  <a:srgbClr val="3B3939"/>
                </a:solidFill>
                <a:latin typeface="Roboto"/>
                <a:cs typeface="Roboto"/>
              </a:rPr>
              <a:t>higher-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level</a:t>
            </a:r>
            <a:r>
              <a:rPr sz="1600" spc="-3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account</a:t>
            </a:r>
            <a:r>
              <a:rPr sz="1600" spc="-2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with</a:t>
            </a:r>
            <a:r>
              <a:rPr sz="1600" spc="-5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administrative rights.</a:t>
            </a:r>
            <a:endParaRPr sz="1600" dirty="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  <a:spcBef>
                <a:spcPts val="850"/>
              </a:spcBef>
            </a:pPr>
            <a:r>
              <a:rPr sz="2400" spc="114" dirty="0">
                <a:solidFill>
                  <a:srgbClr val="3B3939"/>
                </a:solidFill>
                <a:latin typeface="Trebuchet MS"/>
                <a:cs typeface="Trebuchet MS"/>
              </a:rPr>
              <a:t>System</a:t>
            </a:r>
            <a:r>
              <a:rPr sz="2400" spc="-90" dirty="0">
                <a:solidFill>
                  <a:srgbClr val="3B3939"/>
                </a:solidFill>
                <a:latin typeface="Trebuchet MS"/>
                <a:cs typeface="Trebuchet MS"/>
              </a:rPr>
              <a:t> </a:t>
            </a:r>
            <a:r>
              <a:rPr sz="2400" spc="-10" dirty="0">
                <a:solidFill>
                  <a:srgbClr val="3B3939"/>
                </a:solidFill>
                <a:latin typeface="Trebuchet MS"/>
                <a:cs typeface="Trebuchet MS"/>
              </a:rPr>
              <a:t>Control</a:t>
            </a:r>
            <a:endParaRPr sz="2400" dirty="0">
              <a:latin typeface="Trebuchet MS"/>
              <a:cs typeface="Trebuchet MS"/>
            </a:endParaRPr>
          </a:p>
          <a:p>
            <a:pPr marL="12700" marR="297180">
              <a:lnSpc>
                <a:spcPct val="114399"/>
              </a:lnSpc>
              <a:spcBef>
                <a:spcPts val="710"/>
              </a:spcBef>
            </a:pP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Gaining</a:t>
            </a:r>
            <a:r>
              <a:rPr sz="1600" spc="-4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control</a:t>
            </a:r>
            <a:r>
              <a:rPr sz="1600" spc="-6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over</a:t>
            </a:r>
            <a:r>
              <a:rPr sz="1600" spc="-6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critical</a:t>
            </a:r>
            <a:r>
              <a:rPr sz="1600" spc="-6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systems,</a:t>
            </a:r>
            <a:r>
              <a:rPr sz="1600" spc="-7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such</a:t>
            </a:r>
            <a:r>
              <a:rPr sz="1600" spc="-6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as</a:t>
            </a:r>
            <a:r>
              <a:rPr sz="1600" spc="-6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servers, databases,</a:t>
            </a:r>
            <a:r>
              <a:rPr sz="1600" spc="-5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or</a:t>
            </a:r>
            <a:r>
              <a:rPr sz="1600" spc="-7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applications,</a:t>
            </a:r>
            <a:r>
              <a:rPr sz="1600" spc="-3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enabling</a:t>
            </a:r>
            <a:r>
              <a:rPr sz="1600" spc="-3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the</a:t>
            </a:r>
            <a:r>
              <a:rPr sz="1600" spc="-6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attacker</a:t>
            </a:r>
            <a:r>
              <a:rPr sz="1600" spc="-5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25" dirty="0">
                <a:solidFill>
                  <a:srgbClr val="3B3939"/>
                </a:solidFill>
                <a:latin typeface="Roboto"/>
                <a:cs typeface="Roboto"/>
              </a:rPr>
              <a:t>to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perform</a:t>
            </a:r>
            <a:r>
              <a:rPr sz="1600" spc="-7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malicious</a:t>
            </a:r>
            <a:r>
              <a:rPr sz="1600" spc="-3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actions.</a:t>
            </a:r>
            <a:endParaRPr sz="1600" dirty="0">
              <a:latin typeface="Roboto"/>
              <a:cs typeface="Roboto"/>
            </a:endParaRPr>
          </a:p>
        </p:txBody>
      </p: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184775" y="2006600"/>
            <a:ext cx="875411" cy="4201718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xfrm>
            <a:off x="10881994" y="6351422"/>
            <a:ext cx="487679" cy="3334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640"/>
              </a:lnSpc>
            </a:pPr>
            <a:r>
              <a:rPr spc="-325" dirty="0"/>
              <a:t>202</a:t>
            </a:r>
            <a:r>
              <a:rPr lang="en-US" spc="-325" dirty="0"/>
              <a:t>4</a:t>
            </a:r>
            <a:endParaRPr spc="-325" dirty="0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-1"/>
            <a:ext cx="4571999" cy="68579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221351" y="1214755"/>
            <a:ext cx="4410710" cy="1174750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2700" marR="5080">
              <a:lnSpc>
                <a:spcPts val="4600"/>
              </a:lnSpc>
              <a:spcBef>
                <a:spcPts val="45"/>
              </a:spcBef>
            </a:pPr>
            <a:r>
              <a:rPr spc="55" dirty="0"/>
              <a:t>Data</a:t>
            </a:r>
            <a:r>
              <a:rPr spc="-165" dirty="0"/>
              <a:t> </a:t>
            </a:r>
            <a:r>
              <a:rPr spc="-50" dirty="0"/>
              <a:t>Exfiltration</a:t>
            </a:r>
            <a:r>
              <a:rPr spc="-150" dirty="0"/>
              <a:t> </a:t>
            </a:r>
            <a:r>
              <a:rPr spc="114" dirty="0"/>
              <a:t>and </a:t>
            </a:r>
            <a:r>
              <a:rPr spc="70" dirty="0"/>
              <a:t>Reporting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dt" sz="half" idx="6"/>
          </p:nvPr>
        </p:nvSpPr>
        <p:spPr>
          <a:xfrm>
            <a:off x="10881994" y="6351422"/>
            <a:ext cx="487679" cy="3334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640"/>
              </a:lnSpc>
            </a:pPr>
            <a:r>
              <a:rPr spc="-325" dirty="0"/>
              <a:t>202</a:t>
            </a:r>
            <a:r>
              <a:rPr lang="en-US" spc="-325" dirty="0"/>
              <a:t>4</a:t>
            </a:r>
            <a:endParaRPr spc="-325" dirty="0"/>
          </a:p>
        </p:txBody>
      </p:sp>
      <p:sp>
        <p:nvSpPr>
          <p:cNvPr id="4" name="object 4"/>
          <p:cNvSpPr txBox="1"/>
          <p:nvPr/>
        </p:nvSpPr>
        <p:spPr>
          <a:xfrm>
            <a:off x="6591681" y="2654046"/>
            <a:ext cx="290830" cy="7683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850" spc="-509" dirty="0">
                <a:solidFill>
                  <a:srgbClr val="3B3939"/>
                </a:solidFill>
                <a:latin typeface="Trebuchet MS"/>
                <a:cs typeface="Trebuchet MS"/>
              </a:rPr>
              <a:t>1</a:t>
            </a:r>
            <a:endParaRPr sz="485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235321" y="3580892"/>
            <a:ext cx="3002915" cy="20085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3B3939"/>
                </a:solidFill>
                <a:latin typeface="Trebuchet MS"/>
                <a:cs typeface="Trebuchet MS"/>
              </a:rPr>
              <a:t>Data</a:t>
            </a:r>
            <a:r>
              <a:rPr sz="2400" spc="30" dirty="0">
                <a:solidFill>
                  <a:srgbClr val="3B3939"/>
                </a:solidFill>
                <a:latin typeface="Trebuchet MS"/>
                <a:cs typeface="Trebuchet MS"/>
              </a:rPr>
              <a:t> </a:t>
            </a:r>
            <a:r>
              <a:rPr sz="2400" spc="-10" dirty="0">
                <a:solidFill>
                  <a:srgbClr val="3B3939"/>
                </a:solidFill>
                <a:latin typeface="Trebuchet MS"/>
                <a:cs typeface="Trebuchet MS"/>
              </a:rPr>
              <a:t>Exfiltration</a:t>
            </a:r>
            <a:endParaRPr sz="2400" dirty="0">
              <a:latin typeface="Trebuchet MS"/>
              <a:cs typeface="Trebuchet MS"/>
            </a:endParaRPr>
          </a:p>
          <a:p>
            <a:pPr marL="12700" marR="5080" indent="-2540" algn="ctr">
              <a:lnSpc>
                <a:spcPct val="125000"/>
              </a:lnSpc>
              <a:spcBef>
                <a:spcPts val="730"/>
              </a:spcBef>
            </a:pP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Attempting</a:t>
            </a:r>
            <a:r>
              <a:rPr sz="1600" spc="-3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to</a:t>
            </a:r>
            <a:r>
              <a:rPr sz="1600" spc="-4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steal</a:t>
            </a:r>
            <a:r>
              <a:rPr sz="1600" spc="-3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sensitive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data</a:t>
            </a:r>
            <a:r>
              <a:rPr sz="1600" spc="-3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from</a:t>
            </a:r>
            <a:r>
              <a:rPr sz="1600" spc="-3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the</a:t>
            </a:r>
            <a:r>
              <a:rPr sz="1600" spc="-4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compromised systems</a:t>
            </a:r>
            <a:r>
              <a:rPr sz="1600" spc="-7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and</a:t>
            </a:r>
            <a:r>
              <a:rPr sz="1600" spc="-2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exfiltrate</a:t>
            </a:r>
            <a:r>
              <a:rPr sz="1600" spc="-4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it</a:t>
            </a:r>
            <a:r>
              <a:rPr sz="1600" spc="-5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to</a:t>
            </a:r>
            <a:r>
              <a:rPr sz="1600" spc="-6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50" dirty="0">
                <a:solidFill>
                  <a:srgbClr val="3B3939"/>
                </a:solidFill>
                <a:latin typeface="Roboto"/>
                <a:cs typeface="Roboto"/>
              </a:rPr>
              <a:t>a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remote</a:t>
            </a:r>
            <a:r>
              <a:rPr sz="1600" spc="-7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location</a:t>
            </a:r>
            <a:r>
              <a:rPr sz="1600" spc="-4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controlled</a:t>
            </a:r>
            <a:r>
              <a:rPr sz="1600" spc="-5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by</a:t>
            </a:r>
            <a:r>
              <a:rPr sz="1600" spc="-5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25" dirty="0">
                <a:solidFill>
                  <a:srgbClr val="3B3939"/>
                </a:solidFill>
                <a:latin typeface="Roboto"/>
                <a:cs typeface="Roboto"/>
              </a:rPr>
              <a:t>the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attacker.</a:t>
            </a:r>
            <a:endParaRPr sz="1600" dirty="0">
              <a:latin typeface="Roboto"/>
              <a:cs typeface="Roboto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853421" y="2654046"/>
            <a:ext cx="347980" cy="7683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850" spc="-50" dirty="0">
                <a:solidFill>
                  <a:srgbClr val="3B3939"/>
                </a:solidFill>
                <a:latin typeface="Trebuchet MS"/>
                <a:cs typeface="Trebuchet MS"/>
              </a:rPr>
              <a:t>2</a:t>
            </a:r>
            <a:endParaRPr sz="485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597645" y="3580892"/>
            <a:ext cx="2859405" cy="23133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100"/>
              </a:spcBef>
            </a:pPr>
            <a:r>
              <a:rPr sz="2400" spc="40" dirty="0">
                <a:solidFill>
                  <a:srgbClr val="3B3939"/>
                </a:solidFill>
                <a:latin typeface="Trebuchet MS"/>
                <a:cs typeface="Trebuchet MS"/>
              </a:rPr>
              <a:t>Reporting</a:t>
            </a:r>
            <a:endParaRPr sz="2400" dirty="0">
              <a:latin typeface="Trebuchet MS"/>
              <a:cs typeface="Trebuchet MS"/>
            </a:endParaRPr>
          </a:p>
          <a:p>
            <a:pPr marL="12700" marR="5080" indent="-1905" algn="ctr">
              <a:lnSpc>
                <a:spcPct val="125000"/>
              </a:lnSpc>
              <a:spcBef>
                <a:spcPts val="730"/>
              </a:spcBef>
            </a:pP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Generating</a:t>
            </a:r>
            <a:r>
              <a:rPr sz="1600" spc="-2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a</a:t>
            </a:r>
            <a:r>
              <a:rPr sz="1600" spc="-2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comprehensive report</a:t>
            </a:r>
            <a:r>
              <a:rPr sz="1600" spc="-6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20" dirty="0">
                <a:solidFill>
                  <a:srgbClr val="3B3939"/>
                </a:solidFill>
                <a:latin typeface="Roboto"/>
                <a:cs typeface="Roboto"/>
              </a:rPr>
              <a:t>outlining</a:t>
            </a:r>
            <a:r>
              <a:rPr sz="1600" spc="-2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the</a:t>
            </a:r>
            <a:r>
              <a:rPr sz="1600" spc="-5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findings, </a:t>
            </a:r>
            <a:r>
              <a:rPr sz="1600" spc="-20" dirty="0">
                <a:solidFill>
                  <a:srgbClr val="3B3939"/>
                </a:solidFill>
                <a:latin typeface="Roboto"/>
                <a:cs typeface="Roboto"/>
              </a:rPr>
              <a:t>including</a:t>
            </a:r>
            <a:r>
              <a:rPr sz="1600" spc="-4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identified </a:t>
            </a:r>
            <a:r>
              <a:rPr sz="1600" spc="-20" dirty="0">
                <a:solidFill>
                  <a:srgbClr val="3B3939"/>
                </a:solidFill>
                <a:latin typeface="Roboto"/>
                <a:cs typeface="Roboto"/>
              </a:rPr>
              <a:t>vulnerabilities,</a:t>
            </a:r>
            <a:r>
              <a:rPr sz="1600" spc="4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successful exploits,</a:t>
            </a:r>
            <a:r>
              <a:rPr sz="1600" spc="-5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and</a:t>
            </a:r>
            <a:r>
              <a:rPr sz="1600" spc="-3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recommendations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for</a:t>
            </a:r>
            <a:r>
              <a:rPr sz="1600" spc="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remediation.</a:t>
            </a:r>
            <a:endParaRPr sz="1600" dirty="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620000" y="-1"/>
            <a:ext cx="4572000" cy="6858000"/>
            <a:chOff x="7620000" y="-1"/>
            <a:chExt cx="4572000" cy="6858000"/>
          </a:xfrm>
        </p:grpSpPr>
        <p:pic>
          <p:nvPicPr>
            <p:cNvPr id="3" name="object 3">
              <a:hlinkClick r:id="rId3"/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731472" y="6495019"/>
              <a:ext cx="1371274" cy="28265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620000" y="-1"/>
              <a:ext cx="4572000" cy="6857999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75563" y="722502"/>
            <a:ext cx="6249670" cy="52705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3250" spc="80" dirty="0"/>
              <a:t>Remediation</a:t>
            </a:r>
            <a:r>
              <a:rPr sz="3250" spc="-75" dirty="0"/>
              <a:t> </a:t>
            </a:r>
            <a:r>
              <a:rPr sz="3250" spc="140" dirty="0"/>
              <a:t>Recommendations</a:t>
            </a:r>
            <a:endParaRPr sz="3250" dirty="0"/>
          </a:p>
        </p:txBody>
      </p:sp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88073" y="1539494"/>
            <a:ext cx="419989" cy="419988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575563" y="1836140"/>
            <a:ext cx="3040380" cy="1442085"/>
          </a:xfrm>
          <a:prstGeom prst="rect">
            <a:avLst/>
          </a:prstGeom>
        </p:spPr>
        <p:txBody>
          <a:bodyPr vert="horz" wrap="square" lIns="0" tIns="1771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95"/>
              </a:spcBef>
            </a:pPr>
            <a:r>
              <a:rPr sz="2400" spc="40" dirty="0">
                <a:solidFill>
                  <a:srgbClr val="3B3939"/>
                </a:solidFill>
                <a:latin typeface="Trebuchet MS"/>
                <a:cs typeface="Trebuchet MS"/>
              </a:rPr>
              <a:t>Patching</a:t>
            </a:r>
            <a:endParaRPr sz="2400" dirty="0">
              <a:latin typeface="Trebuchet MS"/>
              <a:cs typeface="Trebuchet MS"/>
            </a:endParaRPr>
          </a:p>
          <a:p>
            <a:pPr marL="12700" marR="5080">
              <a:lnSpc>
                <a:spcPct val="109400"/>
              </a:lnSpc>
              <a:spcBef>
                <a:spcPts val="675"/>
              </a:spcBef>
            </a:pP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Implementing</a:t>
            </a:r>
            <a:r>
              <a:rPr sz="1600" spc="-4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20" dirty="0">
                <a:solidFill>
                  <a:srgbClr val="3B3939"/>
                </a:solidFill>
                <a:latin typeface="Roboto"/>
                <a:cs typeface="Roboto"/>
              </a:rPr>
              <a:t>security</a:t>
            </a:r>
            <a:r>
              <a:rPr sz="1600" spc="-5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patches</a:t>
            </a:r>
            <a:r>
              <a:rPr sz="1600" spc="-4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25" dirty="0">
                <a:solidFill>
                  <a:srgbClr val="3B3939"/>
                </a:solidFill>
                <a:latin typeface="Roboto"/>
                <a:cs typeface="Roboto"/>
              </a:rPr>
              <a:t>to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fix</a:t>
            </a:r>
            <a:r>
              <a:rPr sz="1600" spc="-2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known</a:t>
            </a:r>
            <a:r>
              <a:rPr sz="1600" spc="-1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20" dirty="0">
                <a:solidFill>
                  <a:srgbClr val="3B3939"/>
                </a:solidFill>
                <a:latin typeface="Roboto"/>
                <a:cs typeface="Roboto"/>
              </a:rPr>
              <a:t>vulnerabilities</a:t>
            </a:r>
            <a:r>
              <a:rPr sz="1600" spc="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25" dirty="0">
                <a:solidFill>
                  <a:srgbClr val="3B3939"/>
                </a:solidFill>
                <a:latin typeface="Roboto"/>
                <a:cs typeface="Roboto"/>
              </a:rPr>
              <a:t>in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software</a:t>
            </a:r>
            <a:r>
              <a:rPr sz="1600" spc="-7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and</a:t>
            </a:r>
            <a:r>
              <a:rPr sz="1600" spc="-6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operating</a:t>
            </a:r>
            <a:r>
              <a:rPr sz="1600" spc="-6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systems.</a:t>
            </a:r>
            <a:endParaRPr sz="1600" dirty="0">
              <a:latin typeface="Roboto"/>
              <a:cs typeface="Roboto"/>
            </a:endParaRPr>
          </a:p>
        </p:txBody>
      </p:sp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935984" y="1539494"/>
            <a:ext cx="419988" cy="419988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3923791" y="1836140"/>
            <a:ext cx="3122295" cy="1708785"/>
          </a:xfrm>
          <a:prstGeom prst="rect">
            <a:avLst/>
          </a:prstGeom>
        </p:spPr>
        <p:txBody>
          <a:bodyPr vert="horz" wrap="square" lIns="0" tIns="1771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95"/>
              </a:spcBef>
            </a:pPr>
            <a:r>
              <a:rPr sz="2400" dirty="0">
                <a:solidFill>
                  <a:srgbClr val="3B3939"/>
                </a:solidFill>
                <a:latin typeface="Trebuchet MS"/>
                <a:cs typeface="Trebuchet MS"/>
              </a:rPr>
              <a:t>Firewall</a:t>
            </a:r>
            <a:r>
              <a:rPr sz="2400" spc="-110" dirty="0">
                <a:solidFill>
                  <a:srgbClr val="3B3939"/>
                </a:solidFill>
                <a:latin typeface="Trebuchet MS"/>
                <a:cs typeface="Trebuchet MS"/>
              </a:rPr>
              <a:t> </a:t>
            </a:r>
            <a:r>
              <a:rPr sz="2400" spc="-10" dirty="0">
                <a:solidFill>
                  <a:srgbClr val="3B3939"/>
                </a:solidFill>
                <a:latin typeface="Trebuchet MS"/>
                <a:cs typeface="Trebuchet MS"/>
              </a:rPr>
              <a:t>Configuration</a:t>
            </a:r>
            <a:endParaRPr sz="2400" dirty="0">
              <a:latin typeface="Trebuchet MS"/>
              <a:cs typeface="Trebuchet MS"/>
            </a:endParaRPr>
          </a:p>
          <a:p>
            <a:pPr marL="12700" marR="299085">
              <a:lnSpc>
                <a:spcPct val="109400"/>
              </a:lnSpc>
              <a:spcBef>
                <a:spcPts val="675"/>
              </a:spcBef>
            </a:pPr>
            <a:r>
              <a:rPr sz="1600" spc="-25" dirty="0">
                <a:solidFill>
                  <a:srgbClr val="3B3939"/>
                </a:solidFill>
                <a:latin typeface="Roboto"/>
                <a:cs typeface="Roboto"/>
              </a:rPr>
              <a:t>Strengthening</a:t>
            </a:r>
            <a:r>
              <a:rPr sz="1600" spc="-3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firewall</a:t>
            </a:r>
            <a:r>
              <a:rPr sz="1600" spc="-6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rules</a:t>
            </a:r>
            <a:r>
              <a:rPr sz="1600" spc="-6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25" dirty="0">
                <a:solidFill>
                  <a:srgbClr val="3B3939"/>
                </a:solidFill>
                <a:latin typeface="Roboto"/>
                <a:cs typeface="Roboto"/>
              </a:rPr>
              <a:t>to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block</a:t>
            </a:r>
            <a:r>
              <a:rPr sz="1600" spc="-7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20" dirty="0">
                <a:solidFill>
                  <a:srgbClr val="3B3939"/>
                </a:solidFill>
                <a:latin typeface="Roboto"/>
                <a:cs typeface="Roboto"/>
              </a:rPr>
              <a:t>unauthorized</a:t>
            </a:r>
            <a:r>
              <a:rPr sz="1600" spc="-1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access</a:t>
            </a:r>
            <a:r>
              <a:rPr sz="1600" spc="-6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25" dirty="0">
                <a:solidFill>
                  <a:srgbClr val="3B3939"/>
                </a:solidFill>
                <a:latin typeface="Roboto"/>
                <a:cs typeface="Roboto"/>
              </a:rPr>
              <a:t>and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prevent</a:t>
            </a:r>
            <a:r>
              <a:rPr sz="1600" spc="-7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malicious</a:t>
            </a:r>
            <a:r>
              <a:rPr sz="1600" spc="-5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traffic</a:t>
            </a:r>
            <a:r>
              <a:rPr sz="1600" spc="-5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20" dirty="0">
                <a:solidFill>
                  <a:srgbClr val="3B3939"/>
                </a:solidFill>
                <a:latin typeface="Roboto"/>
                <a:cs typeface="Roboto"/>
              </a:rPr>
              <a:t>from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entering</a:t>
            </a:r>
            <a:r>
              <a:rPr sz="1600" spc="-5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the</a:t>
            </a:r>
            <a:r>
              <a:rPr sz="1600" spc="-6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network.</a:t>
            </a:r>
            <a:endParaRPr sz="1600" dirty="0">
              <a:latin typeface="Roboto"/>
              <a:cs typeface="Roboto"/>
            </a:endParaRPr>
          </a:p>
        </p:txBody>
      </p:sp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88073" y="4069588"/>
            <a:ext cx="419989" cy="419988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575563" y="4368137"/>
            <a:ext cx="4029075" cy="1974214"/>
          </a:xfrm>
          <a:prstGeom prst="rect">
            <a:avLst/>
          </a:prstGeom>
        </p:spPr>
        <p:txBody>
          <a:bodyPr vert="horz" wrap="square" lIns="0" tIns="1758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85"/>
              </a:spcBef>
            </a:pPr>
            <a:r>
              <a:rPr sz="2400" dirty="0">
                <a:solidFill>
                  <a:srgbClr val="3B3939"/>
                </a:solidFill>
                <a:latin typeface="Trebuchet MS"/>
                <a:cs typeface="Trebuchet MS"/>
              </a:rPr>
              <a:t>Security</a:t>
            </a:r>
            <a:r>
              <a:rPr sz="2400" spc="40" dirty="0">
                <a:solidFill>
                  <a:srgbClr val="3B3939"/>
                </a:solidFill>
                <a:latin typeface="Trebuchet MS"/>
                <a:cs typeface="Trebuchet MS"/>
              </a:rPr>
              <a:t> </a:t>
            </a:r>
            <a:r>
              <a:rPr sz="2400" spc="95" dirty="0">
                <a:solidFill>
                  <a:srgbClr val="3B3939"/>
                </a:solidFill>
                <a:latin typeface="Trebuchet MS"/>
                <a:cs typeface="Trebuchet MS"/>
              </a:rPr>
              <a:t>Awareness</a:t>
            </a:r>
            <a:r>
              <a:rPr sz="2400" spc="70" dirty="0">
                <a:solidFill>
                  <a:srgbClr val="3B3939"/>
                </a:solidFill>
                <a:latin typeface="Trebuchet MS"/>
                <a:cs typeface="Trebuchet MS"/>
              </a:rPr>
              <a:t> </a:t>
            </a:r>
            <a:r>
              <a:rPr sz="2400" spc="-10" dirty="0">
                <a:solidFill>
                  <a:srgbClr val="3B3939"/>
                </a:solidFill>
                <a:latin typeface="Trebuchet MS"/>
                <a:cs typeface="Trebuchet MS"/>
              </a:rPr>
              <a:t>Training</a:t>
            </a:r>
            <a:endParaRPr sz="2400" dirty="0">
              <a:latin typeface="Trebuchet MS"/>
              <a:cs typeface="Trebuchet MS"/>
            </a:endParaRPr>
          </a:p>
          <a:p>
            <a:pPr marL="12700" marR="1109345">
              <a:lnSpc>
                <a:spcPct val="109400"/>
              </a:lnSpc>
              <a:spcBef>
                <a:spcPts val="670"/>
              </a:spcBef>
            </a:pP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Educating</a:t>
            </a:r>
            <a:r>
              <a:rPr sz="1600" spc="-6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users</a:t>
            </a:r>
            <a:r>
              <a:rPr sz="1600" spc="-9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about</a:t>
            </a:r>
            <a:r>
              <a:rPr sz="1600" spc="-6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common cyber</a:t>
            </a:r>
            <a:r>
              <a:rPr sz="1600" spc="-7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threats</a:t>
            </a:r>
            <a:r>
              <a:rPr sz="1600" spc="-5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and</a:t>
            </a:r>
            <a:r>
              <a:rPr sz="1600" spc="-4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best</a:t>
            </a:r>
            <a:r>
              <a:rPr sz="1600" spc="-7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practices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to</a:t>
            </a:r>
            <a:r>
              <a:rPr sz="1600" spc="-6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prevent</a:t>
            </a:r>
            <a:r>
              <a:rPr sz="1600" spc="-5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20" dirty="0">
                <a:solidFill>
                  <a:srgbClr val="3B3939"/>
                </a:solidFill>
                <a:latin typeface="Roboto"/>
                <a:cs typeface="Roboto"/>
              </a:rPr>
              <a:t>phishing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attacks,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malware</a:t>
            </a:r>
            <a:r>
              <a:rPr sz="1600" spc="-6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infections,</a:t>
            </a:r>
            <a:r>
              <a:rPr sz="1600" spc="-4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and</a:t>
            </a:r>
            <a:r>
              <a:rPr sz="1600" spc="-5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other </a:t>
            </a:r>
            <a:r>
              <a:rPr sz="1600" spc="-20" dirty="0">
                <a:solidFill>
                  <a:srgbClr val="3B3939"/>
                </a:solidFill>
                <a:latin typeface="Roboto"/>
                <a:cs typeface="Roboto"/>
              </a:rPr>
              <a:t>security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incidents.</a:t>
            </a:r>
            <a:endParaRPr sz="1600" dirty="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881994" y="6351422"/>
            <a:ext cx="487680" cy="3657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640"/>
              </a:lnSpc>
            </a:pPr>
            <a:r>
              <a:rPr sz="2400" spc="-325" dirty="0">
                <a:solidFill>
                  <a:srgbClr val="112C49"/>
                </a:solidFill>
                <a:latin typeface="Trebuchet MS"/>
                <a:cs typeface="Trebuchet MS"/>
              </a:rPr>
              <a:t>2022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0825353" y="6294686"/>
            <a:ext cx="755650" cy="523240"/>
          </a:xfrm>
          <a:custGeom>
            <a:avLst/>
            <a:gdLst/>
            <a:ahLst/>
            <a:cxnLst/>
            <a:rect l="l" t="t" r="r" b="b"/>
            <a:pathLst>
              <a:path w="755650" h="523240">
                <a:moveTo>
                  <a:pt x="755332" y="0"/>
                </a:moveTo>
                <a:lnTo>
                  <a:pt x="0" y="0"/>
                </a:lnTo>
                <a:lnTo>
                  <a:pt x="0" y="523214"/>
                </a:lnTo>
                <a:lnTo>
                  <a:pt x="755332" y="523214"/>
                </a:lnTo>
                <a:lnTo>
                  <a:pt x="75533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0918190" y="6334505"/>
            <a:ext cx="567055" cy="4267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075"/>
              </a:lnSpc>
            </a:pPr>
            <a:r>
              <a:rPr sz="2800" spc="-380" dirty="0">
                <a:solidFill>
                  <a:srgbClr val="112C49"/>
                </a:solidFill>
                <a:latin typeface="Trebuchet MS"/>
                <a:cs typeface="Trebuchet MS"/>
              </a:rPr>
              <a:t>2024</a:t>
            </a:r>
            <a:endParaRPr sz="2800">
              <a:latin typeface="Trebuchet MS"/>
              <a:cs typeface="Trebuchet MS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0" y="25"/>
            <a:ext cx="12192000" cy="6856730"/>
            <a:chOff x="0" y="25"/>
            <a:chExt cx="12192000" cy="6856730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25"/>
              <a:ext cx="12191999" cy="6856602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0052812" y="6471359"/>
              <a:ext cx="1336040" cy="277495"/>
            </a:xfrm>
            <a:custGeom>
              <a:avLst/>
              <a:gdLst/>
              <a:ahLst/>
              <a:cxnLst/>
              <a:rect l="l" t="t" r="r" b="b"/>
              <a:pathLst>
                <a:path w="1336040" h="277495">
                  <a:moveTo>
                    <a:pt x="1335658" y="0"/>
                  </a:moveTo>
                  <a:lnTo>
                    <a:pt x="0" y="0"/>
                  </a:lnTo>
                  <a:lnTo>
                    <a:pt x="0" y="276999"/>
                  </a:lnTo>
                  <a:lnTo>
                    <a:pt x="1335658" y="276999"/>
                  </a:lnTo>
                  <a:lnTo>
                    <a:pt x="1335658" y="0"/>
                  </a:lnTo>
                  <a:close/>
                </a:path>
              </a:pathLst>
            </a:custGeom>
            <a:solidFill>
              <a:srgbClr val="6E9F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9867519" y="6471360"/>
            <a:ext cx="1426717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Bahnschrift"/>
                <a:cs typeface="Bahnschrift"/>
              </a:rPr>
              <a:t>©</a:t>
            </a:r>
            <a:r>
              <a:rPr sz="1200" spc="70" dirty="0">
                <a:solidFill>
                  <a:srgbClr val="FFFFFF"/>
                </a:solidFill>
                <a:latin typeface="Bahnschrift"/>
                <a:cs typeface="Bahnschrift"/>
              </a:rPr>
              <a:t> </a:t>
            </a:r>
            <a:r>
              <a:rPr sz="1200" dirty="0">
                <a:solidFill>
                  <a:srgbClr val="FFFFFF"/>
                </a:solidFill>
                <a:latin typeface="Bahnschrift"/>
                <a:cs typeface="Bahnschrift"/>
              </a:rPr>
              <a:t>2024</a:t>
            </a:r>
            <a:r>
              <a:rPr sz="1200" spc="85" dirty="0">
                <a:solidFill>
                  <a:srgbClr val="FFFFFF"/>
                </a:solidFill>
                <a:latin typeface="Bahnschrift"/>
                <a:cs typeface="Bahnschrift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Bahnschrift"/>
                <a:cs typeface="Bahnschrift"/>
              </a:rPr>
              <a:t>INIXINDO</a:t>
            </a:r>
            <a:endParaRPr sz="1200" dirty="0">
              <a:latin typeface="Bahnschrift"/>
              <a:cs typeface="Bahnschrift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910844" y="2718257"/>
            <a:ext cx="8956675" cy="2240280"/>
          </a:xfrm>
          <a:prstGeom prst="rect">
            <a:avLst/>
          </a:prstGeom>
        </p:spPr>
        <p:txBody>
          <a:bodyPr vert="horz" wrap="square" lIns="0" tIns="116205" rIns="0" bIns="0" rtlCol="0">
            <a:spAutoFit/>
          </a:bodyPr>
          <a:lstStyle/>
          <a:p>
            <a:pPr marL="12700" marR="5080">
              <a:lnSpc>
                <a:spcPts val="6480"/>
              </a:lnSpc>
              <a:spcBef>
                <a:spcPts val="915"/>
              </a:spcBef>
            </a:pPr>
            <a:r>
              <a:rPr sz="6000" dirty="0">
                <a:solidFill>
                  <a:srgbClr val="FFFFFF"/>
                </a:solidFill>
                <a:latin typeface="Calibri Light"/>
                <a:cs typeface="Calibri Light"/>
              </a:rPr>
              <a:t>Internal</a:t>
            </a:r>
            <a:r>
              <a:rPr sz="6000" spc="-145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6000" dirty="0">
                <a:solidFill>
                  <a:srgbClr val="FFFFFF"/>
                </a:solidFill>
                <a:latin typeface="Calibri Light"/>
                <a:cs typeface="Calibri Light"/>
              </a:rPr>
              <a:t>Network</a:t>
            </a:r>
            <a:r>
              <a:rPr sz="6000" spc="-114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6000" spc="-35" dirty="0">
                <a:solidFill>
                  <a:srgbClr val="FFFFFF"/>
                </a:solidFill>
                <a:latin typeface="Calibri Light"/>
                <a:cs typeface="Calibri Light"/>
              </a:rPr>
              <a:t>Penetration </a:t>
            </a:r>
            <a:r>
              <a:rPr sz="6000" spc="-509" dirty="0">
                <a:solidFill>
                  <a:srgbClr val="FFFFFF"/>
                </a:solidFill>
                <a:latin typeface="Calibri Light"/>
                <a:cs typeface="Calibri Light"/>
              </a:rPr>
              <a:t>T</a:t>
            </a:r>
            <a:r>
              <a:rPr sz="6000" spc="30" dirty="0">
                <a:solidFill>
                  <a:srgbClr val="FFFFFF"/>
                </a:solidFill>
                <a:latin typeface="Calibri Light"/>
                <a:cs typeface="Calibri Light"/>
              </a:rPr>
              <a:t>e</a:t>
            </a:r>
            <a:r>
              <a:rPr sz="6000" spc="-55" dirty="0">
                <a:solidFill>
                  <a:srgbClr val="FFFFFF"/>
                </a:solidFill>
                <a:latin typeface="Calibri Light"/>
                <a:cs typeface="Calibri Light"/>
              </a:rPr>
              <a:t>s</a:t>
            </a:r>
            <a:r>
              <a:rPr sz="6000" spc="30" dirty="0">
                <a:solidFill>
                  <a:srgbClr val="FFFFFF"/>
                </a:solidFill>
                <a:latin typeface="Calibri Light"/>
                <a:cs typeface="Calibri Light"/>
              </a:rPr>
              <a:t>ting</a:t>
            </a:r>
            <a:r>
              <a:rPr sz="6000" spc="-229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6000" spc="-10" dirty="0">
                <a:solidFill>
                  <a:srgbClr val="FFFFFF"/>
                </a:solidFill>
                <a:latin typeface="Calibri Light"/>
                <a:cs typeface="Calibri Light"/>
              </a:rPr>
              <a:t>Methodology</a:t>
            </a:r>
            <a:endParaRPr sz="6000" dirty="0">
              <a:latin typeface="Calibri Light"/>
              <a:cs typeface="Calibri Light"/>
            </a:endParaRPr>
          </a:p>
          <a:p>
            <a:pPr marL="12700">
              <a:lnSpc>
                <a:spcPct val="100000"/>
              </a:lnSpc>
              <a:spcBef>
                <a:spcPts val="780"/>
              </a:spcBef>
            </a:pP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Chapter</a:t>
            </a:r>
            <a:r>
              <a:rPr sz="2400" spc="-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7.</a:t>
            </a:r>
            <a:endParaRPr sz="24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825353" y="6294686"/>
            <a:ext cx="755650" cy="523240"/>
          </a:xfrm>
          <a:custGeom>
            <a:avLst/>
            <a:gdLst/>
            <a:ahLst/>
            <a:cxnLst/>
            <a:rect l="l" t="t" r="r" b="b"/>
            <a:pathLst>
              <a:path w="755650" h="523240">
                <a:moveTo>
                  <a:pt x="755332" y="0"/>
                </a:moveTo>
                <a:lnTo>
                  <a:pt x="0" y="0"/>
                </a:lnTo>
                <a:lnTo>
                  <a:pt x="0" y="523214"/>
                </a:lnTo>
                <a:lnTo>
                  <a:pt x="755332" y="523214"/>
                </a:lnTo>
                <a:lnTo>
                  <a:pt x="75533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83185" marR="5080">
              <a:lnSpc>
                <a:spcPts val="4600"/>
              </a:lnSpc>
              <a:spcBef>
                <a:spcPts val="50"/>
              </a:spcBef>
            </a:pPr>
            <a:r>
              <a:rPr dirty="0"/>
              <a:t>Internal</a:t>
            </a:r>
            <a:r>
              <a:rPr spc="-95" dirty="0"/>
              <a:t> </a:t>
            </a:r>
            <a:r>
              <a:rPr spc="114" dirty="0"/>
              <a:t>Network</a:t>
            </a:r>
            <a:r>
              <a:rPr spc="-125" dirty="0"/>
              <a:t> </a:t>
            </a:r>
            <a:r>
              <a:rPr dirty="0"/>
              <a:t>Penetration</a:t>
            </a:r>
            <a:r>
              <a:rPr spc="-90" dirty="0"/>
              <a:t> </a:t>
            </a:r>
            <a:r>
              <a:rPr spc="80" dirty="0"/>
              <a:t>Testing </a:t>
            </a:r>
            <a:r>
              <a:rPr spc="180" dirty="0"/>
              <a:t>Methodology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97761" y="1694395"/>
            <a:ext cx="8701397" cy="494538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xfrm>
            <a:off x="10881994" y="6351422"/>
            <a:ext cx="487679" cy="3334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640"/>
              </a:lnSpc>
            </a:pPr>
            <a:r>
              <a:rPr spc="-325" dirty="0"/>
              <a:t>202</a:t>
            </a:r>
            <a:r>
              <a:rPr lang="en-US" spc="-325" dirty="0"/>
              <a:t>4</a:t>
            </a:r>
            <a:endParaRPr spc="-325" dirty="0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49020" y="1921255"/>
            <a:ext cx="8978900" cy="5905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114" dirty="0"/>
              <a:t>Understanding</a:t>
            </a:r>
            <a:r>
              <a:rPr spc="-120" dirty="0"/>
              <a:t> </a:t>
            </a:r>
            <a:r>
              <a:rPr dirty="0"/>
              <a:t>the</a:t>
            </a:r>
            <a:r>
              <a:rPr spc="-150" dirty="0"/>
              <a:t> </a:t>
            </a:r>
            <a:r>
              <a:rPr spc="250" dirty="0"/>
              <a:t>Scope</a:t>
            </a:r>
            <a:r>
              <a:rPr spc="-145" dirty="0"/>
              <a:t> </a:t>
            </a:r>
            <a:r>
              <a:rPr spc="140" dirty="0"/>
              <a:t>and</a:t>
            </a:r>
            <a:r>
              <a:rPr spc="-135" dirty="0"/>
              <a:t> </a:t>
            </a:r>
            <a:r>
              <a:rPr spc="-10" dirty="0"/>
              <a:t>Objectives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xfrm>
            <a:off x="10881994" y="6351422"/>
            <a:ext cx="487679" cy="3334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640"/>
              </a:lnSpc>
            </a:pPr>
            <a:r>
              <a:rPr spc="-325" dirty="0"/>
              <a:t>202</a:t>
            </a:r>
            <a:r>
              <a:rPr lang="en-US" spc="-325" dirty="0"/>
              <a:t>4</a:t>
            </a:r>
            <a:endParaRPr spc="-325" dirty="0"/>
          </a:p>
        </p:txBody>
      </p:sp>
      <p:sp>
        <p:nvSpPr>
          <p:cNvPr id="3" name="object 3"/>
          <p:cNvSpPr txBox="1"/>
          <p:nvPr/>
        </p:nvSpPr>
        <p:spPr>
          <a:xfrm>
            <a:off x="649020" y="2930728"/>
            <a:ext cx="5205730" cy="17792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110" dirty="0">
                <a:solidFill>
                  <a:srgbClr val="1B1B27"/>
                </a:solidFill>
                <a:latin typeface="Trebuchet MS"/>
                <a:cs typeface="Trebuchet MS"/>
              </a:rPr>
              <a:t>Business</a:t>
            </a:r>
            <a:r>
              <a:rPr sz="2400" spc="-90" dirty="0">
                <a:solidFill>
                  <a:srgbClr val="1B1B27"/>
                </a:solidFill>
                <a:latin typeface="Trebuchet MS"/>
                <a:cs typeface="Trebuchet MS"/>
              </a:rPr>
              <a:t> </a:t>
            </a:r>
            <a:r>
              <a:rPr sz="2400" spc="-10" dirty="0">
                <a:solidFill>
                  <a:srgbClr val="1B1B27"/>
                </a:solidFill>
                <a:latin typeface="Trebuchet MS"/>
                <a:cs typeface="Trebuchet MS"/>
              </a:rPr>
              <a:t>Impact</a:t>
            </a:r>
            <a:endParaRPr sz="2400" dirty="0">
              <a:latin typeface="Trebuchet MS"/>
              <a:cs typeface="Trebuchet MS"/>
            </a:endParaRPr>
          </a:p>
          <a:p>
            <a:pPr marL="12700" marR="5080">
              <a:lnSpc>
                <a:spcPct val="125000"/>
              </a:lnSpc>
              <a:spcBef>
                <a:spcPts val="1330"/>
              </a:spcBef>
            </a:pPr>
            <a:r>
              <a:rPr sz="1600" spc="-25" dirty="0">
                <a:solidFill>
                  <a:srgbClr val="3B3939"/>
                </a:solidFill>
                <a:latin typeface="Roboto"/>
                <a:cs typeface="Roboto"/>
              </a:rPr>
              <a:t>Understanding</a:t>
            </a:r>
            <a:r>
              <a:rPr sz="1600" spc="-1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the</a:t>
            </a:r>
            <a:r>
              <a:rPr sz="1600" spc="-4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20" dirty="0">
                <a:solidFill>
                  <a:srgbClr val="3B3939"/>
                </a:solidFill>
                <a:latin typeface="Roboto"/>
                <a:cs typeface="Roboto"/>
              </a:rPr>
              <a:t>business's</a:t>
            </a:r>
            <a:r>
              <a:rPr sz="1600" spc="-4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objectives,</a:t>
            </a:r>
            <a:r>
              <a:rPr sz="1600" spc="-4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critical</a:t>
            </a:r>
            <a:r>
              <a:rPr sz="1600" spc="-5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systems,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and</a:t>
            </a:r>
            <a:r>
              <a:rPr sz="1600" spc="-3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potential</a:t>
            </a:r>
            <a:r>
              <a:rPr sz="1600" spc="-3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risks</a:t>
            </a:r>
            <a:r>
              <a:rPr sz="1600" spc="-4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are</a:t>
            </a:r>
            <a:r>
              <a:rPr sz="1600" spc="-4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essential</a:t>
            </a:r>
            <a:r>
              <a:rPr sz="1600" spc="-3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for</a:t>
            </a:r>
            <a:r>
              <a:rPr sz="1600" spc="-4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effective</a:t>
            </a:r>
            <a:r>
              <a:rPr sz="1600" spc="-3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penetration testing.</a:t>
            </a:r>
            <a:r>
              <a:rPr sz="1600" spc="-8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This</a:t>
            </a:r>
            <a:r>
              <a:rPr sz="1600" spc="-7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includes</a:t>
            </a:r>
            <a:r>
              <a:rPr sz="1600" spc="-6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identifying</a:t>
            </a:r>
            <a:r>
              <a:rPr sz="1600" spc="-5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sensitive</a:t>
            </a:r>
            <a:r>
              <a:rPr sz="1600" spc="-8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data</a:t>
            </a:r>
            <a:r>
              <a:rPr sz="1600" spc="-7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25" dirty="0">
                <a:solidFill>
                  <a:srgbClr val="3B3939"/>
                </a:solidFill>
                <a:latin typeface="Roboto"/>
                <a:cs typeface="Roboto"/>
              </a:rPr>
              <a:t>and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business</a:t>
            </a:r>
            <a:r>
              <a:rPr sz="1600" spc="-2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processes</a:t>
            </a:r>
            <a:r>
              <a:rPr sz="1600" spc="-5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that</a:t>
            </a:r>
            <a:r>
              <a:rPr sz="1600" spc="-3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need</a:t>
            </a:r>
            <a:r>
              <a:rPr sz="1600" spc="-4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to</a:t>
            </a:r>
            <a:r>
              <a:rPr sz="1600" spc="-5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be</a:t>
            </a:r>
            <a:r>
              <a:rPr sz="1600" spc="-4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protected.</a:t>
            </a:r>
            <a:endParaRPr sz="1600" dirty="0">
              <a:latin typeface="Roboto"/>
              <a:cs typeface="Robot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321044" y="2930728"/>
            <a:ext cx="5196205" cy="14744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B1B27"/>
                </a:solidFill>
                <a:latin typeface="Trebuchet MS"/>
                <a:cs typeface="Trebuchet MS"/>
              </a:rPr>
              <a:t>Technical</a:t>
            </a:r>
            <a:r>
              <a:rPr sz="2400" spc="254" dirty="0">
                <a:solidFill>
                  <a:srgbClr val="1B1B27"/>
                </a:solidFill>
                <a:latin typeface="Trebuchet MS"/>
                <a:cs typeface="Trebuchet MS"/>
              </a:rPr>
              <a:t> </a:t>
            </a:r>
            <a:r>
              <a:rPr sz="2400" spc="140" dirty="0">
                <a:solidFill>
                  <a:srgbClr val="1B1B27"/>
                </a:solidFill>
                <a:latin typeface="Trebuchet MS"/>
                <a:cs typeface="Trebuchet MS"/>
              </a:rPr>
              <a:t>Scope</a:t>
            </a:r>
            <a:endParaRPr sz="2400" dirty="0">
              <a:latin typeface="Trebuchet MS"/>
              <a:cs typeface="Trebuchet MS"/>
            </a:endParaRPr>
          </a:p>
          <a:p>
            <a:pPr marL="12700" marR="5080">
              <a:lnSpc>
                <a:spcPct val="125000"/>
              </a:lnSpc>
              <a:spcBef>
                <a:spcPts val="1330"/>
              </a:spcBef>
            </a:pP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Defining</a:t>
            </a:r>
            <a:r>
              <a:rPr sz="1600" spc="-3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the</a:t>
            </a:r>
            <a:r>
              <a:rPr sz="1600" spc="-6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network</a:t>
            </a:r>
            <a:r>
              <a:rPr sz="1600" spc="-7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segments,</a:t>
            </a:r>
            <a:r>
              <a:rPr sz="1600" spc="-7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devices,</a:t>
            </a:r>
            <a:r>
              <a:rPr sz="1600" spc="-6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and</a:t>
            </a:r>
            <a:r>
              <a:rPr sz="1600" spc="-5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applications within</a:t>
            </a:r>
            <a:r>
              <a:rPr sz="1600" spc="-5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the</a:t>
            </a:r>
            <a:r>
              <a:rPr sz="1600" spc="-7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testing</a:t>
            </a:r>
            <a:r>
              <a:rPr sz="1600" spc="-5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scope</a:t>
            </a:r>
            <a:r>
              <a:rPr sz="1600" spc="-6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is</a:t>
            </a:r>
            <a:r>
              <a:rPr sz="1600" spc="-7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crucial.</a:t>
            </a:r>
            <a:r>
              <a:rPr sz="1600" spc="-4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This</a:t>
            </a:r>
            <a:r>
              <a:rPr sz="1600" spc="-5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ensures</a:t>
            </a:r>
            <a:r>
              <a:rPr sz="1600" spc="-4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25" dirty="0">
                <a:solidFill>
                  <a:srgbClr val="3B3939"/>
                </a:solidFill>
                <a:latin typeface="Roboto"/>
                <a:cs typeface="Roboto"/>
              </a:rPr>
              <a:t>the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penetration</a:t>
            </a:r>
            <a:r>
              <a:rPr sz="1600" spc="-5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test</a:t>
            </a:r>
            <a:r>
              <a:rPr sz="1600" spc="-5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focuses</a:t>
            </a:r>
            <a:r>
              <a:rPr sz="1600" spc="-5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on</a:t>
            </a:r>
            <a:r>
              <a:rPr sz="1600" spc="-4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the</a:t>
            </a:r>
            <a:r>
              <a:rPr sz="1600" spc="-6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most</a:t>
            </a:r>
            <a:r>
              <a:rPr sz="1600" spc="-6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relevant</a:t>
            </a:r>
            <a:r>
              <a:rPr sz="1600" spc="-4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targets.</a:t>
            </a:r>
            <a:endParaRPr sz="1600" dirty="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164073" y="4711572"/>
            <a:ext cx="6436360" cy="2106930"/>
            <a:chOff x="5164073" y="4711572"/>
            <a:chExt cx="6436360" cy="2106930"/>
          </a:xfrm>
        </p:grpSpPr>
        <p:sp>
          <p:nvSpPr>
            <p:cNvPr id="3" name="object 3"/>
            <p:cNvSpPr/>
            <p:nvPr/>
          </p:nvSpPr>
          <p:spPr>
            <a:xfrm>
              <a:off x="5167883" y="4715382"/>
              <a:ext cx="6428740" cy="1538605"/>
            </a:xfrm>
            <a:custGeom>
              <a:avLst/>
              <a:gdLst/>
              <a:ahLst/>
              <a:cxnLst/>
              <a:rect l="l" t="t" r="r" b="b"/>
              <a:pathLst>
                <a:path w="6428740" h="1538604">
                  <a:moveTo>
                    <a:pt x="6356731" y="0"/>
                  </a:moveTo>
                  <a:lnTo>
                    <a:pt x="71500" y="0"/>
                  </a:lnTo>
                  <a:lnTo>
                    <a:pt x="43666" y="5617"/>
                  </a:lnTo>
                  <a:lnTo>
                    <a:pt x="20939" y="20939"/>
                  </a:lnTo>
                  <a:lnTo>
                    <a:pt x="5617" y="43666"/>
                  </a:lnTo>
                  <a:lnTo>
                    <a:pt x="0" y="71501"/>
                  </a:lnTo>
                  <a:lnTo>
                    <a:pt x="0" y="1466875"/>
                  </a:lnTo>
                  <a:lnTo>
                    <a:pt x="5617" y="1494704"/>
                  </a:lnTo>
                  <a:lnTo>
                    <a:pt x="20939" y="1517432"/>
                  </a:lnTo>
                  <a:lnTo>
                    <a:pt x="43666" y="1532756"/>
                  </a:lnTo>
                  <a:lnTo>
                    <a:pt x="71500" y="1538376"/>
                  </a:lnTo>
                  <a:lnTo>
                    <a:pt x="6356731" y="1538376"/>
                  </a:lnTo>
                  <a:lnTo>
                    <a:pt x="6384565" y="1532756"/>
                  </a:lnTo>
                  <a:lnTo>
                    <a:pt x="6407292" y="1517432"/>
                  </a:lnTo>
                  <a:lnTo>
                    <a:pt x="6422614" y="1494704"/>
                  </a:lnTo>
                  <a:lnTo>
                    <a:pt x="6428232" y="1466875"/>
                  </a:lnTo>
                  <a:lnTo>
                    <a:pt x="6428232" y="71501"/>
                  </a:lnTo>
                  <a:lnTo>
                    <a:pt x="6422614" y="43666"/>
                  </a:lnTo>
                  <a:lnTo>
                    <a:pt x="6407292" y="20939"/>
                  </a:lnTo>
                  <a:lnTo>
                    <a:pt x="6384565" y="5617"/>
                  </a:lnTo>
                  <a:lnTo>
                    <a:pt x="6356731" y="0"/>
                  </a:lnTo>
                  <a:close/>
                </a:path>
              </a:pathLst>
            </a:custGeom>
            <a:solidFill>
              <a:srgbClr val="E0E0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5167883" y="4715382"/>
              <a:ext cx="6428740" cy="1538605"/>
            </a:xfrm>
            <a:custGeom>
              <a:avLst/>
              <a:gdLst/>
              <a:ahLst/>
              <a:cxnLst/>
              <a:rect l="l" t="t" r="r" b="b"/>
              <a:pathLst>
                <a:path w="6428740" h="1538604">
                  <a:moveTo>
                    <a:pt x="0" y="71501"/>
                  </a:moveTo>
                  <a:lnTo>
                    <a:pt x="5617" y="43666"/>
                  </a:lnTo>
                  <a:lnTo>
                    <a:pt x="20939" y="20939"/>
                  </a:lnTo>
                  <a:lnTo>
                    <a:pt x="43666" y="5617"/>
                  </a:lnTo>
                  <a:lnTo>
                    <a:pt x="71500" y="0"/>
                  </a:lnTo>
                  <a:lnTo>
                    <a:pt x="6356731" y="0"/>
                  </a:lnTo>
                  <a:lnTo>
                    <a:pt x="6384565" y="5617"/>
                  </a:lnTo>
                  <a:lnTo>
                    <a:pt x="6407292" y="20939"/>
                  </a:lnTo>
                  <a:lnTo>
                    <a:pt x="6422614" y="43666"/>
                  </a:lnTo>
                  <a:lnTo>
                    <a:pt x="6428232" y="71501"/>
                  </a:lnTo>
                  <a:lnTo>
                    <a:pt x="6428232" y="1466875"/>
                  </a:lnTo>
                  <a:lnTo>
                    <a:pt x="6422614" y="1494704"/>
                  </a:lnTo>
                  <a:lnTo>
                    <a:pt x="6407292" y="1517432"/>
                  </a:lnTo>
                  <a:lnTo>
                    <a:pt x="6384565" y="1532756"/>
                  </a:lnTo>
                  <a:lnTo>
                    <a:pt x="6356731" y="1538376"/>
                  </a:lnTo>
                  <a:lnTo>
                    <a:pt x="71500" y="1538376"/>
                  </a:lnTo>
                  <a:lnTo>
                    <a:pt x="43666" y="1532756"/>
                  </a:lnTo>
                  <a:lnTo>
                    <a:pt x="20939" y="1517432"/>
                  </a:lnTo>
                  <a:lnTo>
                    <a:pt x="5617" y="1494704"/>
                  </a:lnTo>
                  <a:lnTo>
                    <a:pt x="0" y="1466875"/>
                  </a:lnTo>
                  <a:lnTo>
                    <a:pt x="0" y="71501"/>
                  </a:lnTo>
                  <a:close/>
                </a:path>
              </a:pathLst>
            </a:custGeom>
            <a:ln w="7620">
              <a:solidFill>
                <a:srgbClr val="C6C6D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-1"/>
            <a:ext cx="4571999" cy="6857999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03631" rIns="0" bIns="0" rtlCol="0">
            <a:spAutoFit/>
          </a:bodyPr>
          <a:lstStyle/>
          <a:p>
            <a:pPr marL="4537710" marR="5080">
              <a:lnSpc>
                <a:spcPts val="4200"/>
              </a:lnSpc>
            </a:pPr>
            <a:r>
              <a:rPr sz="3300" spc="140" dirty="0"/>
              <a:t>Reconnaissance</a:t>
            </a:r>
            <a:r>
              <a:rPr sz="3300" spc="-145" dirty="0"/>
              <a:t> </a:t>
            </a:r>
            <a:r>
              <a:rPr sz="3300" spc="140" dirty="0"/>
              <a:t>and</a:t>
            </a:r>
            <a:r>
              <a:rPr sz="3300" spc="-130" dirty="0"/>
              <a:t> </a:t>
            </a:r>
            <a:r>
              <a:rPr sz="3300" spc="-10" dirty="0"/>
              <a:t>Information Gathering</a:t>
            </a:r>
            <a:endParaRPr sz="3300" dirty="0"/>
          </a:p>
        </p:txBody>
      </p:sp>
      <p:grpSp>
        <p:nvGrpSpPr>
          <p:cNvPr id="7" name="object 7"/>
          <p:cNvGrpSpPr/>
          <p:nvPr/>
        </p:nvGrpSpPr>
        <p:grpSpPr>
          <a:xfrm>
            <a:off x="5164073" y="1919858"/>
            <a:ext cx="3136900" cy="2629535"/>
            <a:chOff x="5164073" y="1919858"/>
            <a:chExt cx="3136900" cy="2629535"/>
          </a:xfrm>
        </p:grpSpPr>
        <p:sp>
          <p:nvSpPr>
            <p:cNvPr id="8" name="object 8"/>
            <p:cNvSpPr/>
            <p:nvPr/>
          </p:nvSpPr>
          <p:spPr>
            <a:xfrm>
              <a:off x="5167883" y="1923668"/>
              <a:ext cx="3129280" cy="2621915"/>
            </a:xfrm>
            <a:custGeom>
              <a:avLst/>
              <a:gdLst/>
              <a:ahLst/>
              <a:cxnLst/>
              <a:rect l="l" t="t" r="r" b="b"/>
              <a:pathLst>
                <a:path w="3129279" h="2621915">
                  <a:moveTo>
                    <a:pt x="3057524" y="0"/>
                  </a:moveTo>
                  <a:lnTo>
                    <a:pt x="71500" y="0"/>
                  </a:lnTo>
                  <a:lnTo>
                    <a:pt x="43666" y="5617"/>
                  </a:lnTo>
                  <a:lnTo>
                    <a:pt x="20939" y="20939"/>
                  </a:lnTo>
                  <a:lnTo>
                    <a:pt x="5617" y="43666"/>
                  </a:lnTo>
                  <a:lnTo>
                    <a:pt x="0" y="71500"/>
                  </a:lnTo>
                  <a:lnTo>
                    <a:pt x="0" y="2549905"/>
                  </a:lnTo>
                  <a:lnTo>
                    <a:pt x="5617" y="2577740"/>
                  </a:lnTo>
                  <a:lnTo>
                    <a:pt x="20939" y="2600467"/>
                  </a:lnTo>
                  <a:lnTo>
                    <a:pt x="43666" y="2615789"/>
                  </a:lnTo>
                  <a:lnTo>
                    <a:pt x="71500" y="2621406"/>
                  </a:lnTo>
                  <a:lnTo>
                    <a:pt x="3057524" y="2621406"/>
                  </a:lnTo>
                  <a:lnTo>
                    <a:pt x="3085359" y="2615789"/>
                  </a:lnTo>
                  <a:lnTo>
                    <a:pt x="3108086" y="2600467"/>
                  </a:lnTo>
                  <a:lnTo>
                    <a:pt x="3123408" y="2577740"/>
                  </a:lnTo>
                  <a:lnTo>
                    <a:pt x="3129025" y="2549905"/>
                  </a:lnTo>
                  <a:lnTo>
                    <a:pt x="3129025" y="71500"/>
                  </a:lnTo>
                  <a:lnTo>
                    <a:pt x="3123408" y="43666"/>
                  </a:lnTo>
                  <a:lnTo>
                    <a:pt x="3108086" y="20939"/>
                  </a:lnTo>
                  <a:lnTo>
                    <a:pt x="3085359" y="5617"/>
                  </a:lnTo>
                  <a:lnTo>
                    <a:pt x="3057524" y="0"/>
                  </a:lnTo>
                  <a:close/>
                </a:path>
              </a:pathLst>
            </a:custGeom>
            <a:solidFill>
              <a:srgbClr val="E0E0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167883" y="1923668"/>
              <a:ext cx="3129280" cy="2621915"/>
            </a:xfrm>
            <a:custGeom>
              <a:avLst/>
              <a:gdLst/>
              <a:ahLst/>
              <a:cxnLst/>
              <a:rect l="l" t="t" r="r" b="b"/>
              <a:pathLst>
                <a:path w="3129279" h="2621915">
                  <a:moveTo>
                    <a:pt x="0" y="71500"/>
                  </a:moveTo>
                  <a:lnTo>
                    <a:pt x="5617" y="43666"/>
                  </a:lnTo>
                  <a:lnTo>
                    <a:pt x="20939" y="20939"/>
                  </a:lnTo>
                  <a:lnTo>
                    <a:pt x="43666" y="5617"/>
                  </a:lnTo>
                  <a:lnTo>
                    <a:pt x="71500" y="0"/>
                  </a:lnTo>
                  <a:lnTo>
                    <a:pt x="3057524" y="0"/>
                  </a:lnTo>
                  <a:lnTo>
                    <a:pt x="3085359" y="5617"/>
                  </a:lnTo>
                  <a:lnTo>
                    <a:pt x="3108086" y="20939"/>
                  </a:lnTo>
                  <a:lnTo>
                    <a:pt x="3123408" y="43666"/>
                  </a:lnTo>
                  <a:lnTo>
                    <a:pt x="3129025" y="71500"/>
                  </a:lnTo>
                  <a:lnTo>
                    <a:pt x="3129025" y="2549905"/>
                  </a:lnTo>
                  <a:lnTo>
                    <a:pt x="3123408" y="2577740"/>
                  </a:lnTo>
                  <a:lnTo>
                    <a:pt x="3108086" y="2600467"/>
                  </a:lnTo>
                  <a:lnTo>
                    <a:pt x="3085359" y="2615789"/>
                  </a:lnTo>
                  <a:lnTo>
                    <a:pt x="3057524" y="2621406"/>
                  </a:lnTo>
                  <a:lnTo>
                    <a:pt x="71500" y="2621406"/>
                  </a:lnTo>
                  <a:lnTo>
                    <a:pt x="43666" y="2615789"/>
                  </a:lnTo>
                  <a:lnTo>
                    <a:pt x="20939" y="2600467"/>
                  </a:lnTo>
                  <a:lnTo>
                    <a:pt x="5617" y="2577740"/>
                  </a:lnTo>
                  <a:lnTo>
                    <a:pt x="0" y="2549905"/>
                  </a:lnTo>
                  <a:lnTo>
                    <a:pt x="0" y="71500"/>
                  </a:lnTo>
                  <a:close/>
                </a:path>
              </a:pathLst>
            </a:custGeom>
            <a:ln w="7620">
              <a:solidFill>
                <a:srgbClr val="C6C6D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5332603" y="1797625"/>
            <a:ext cx="2525395" cy="2698175"/>
          </a:xfrm>
          <a:prstGeom prst="rect">
            <a:avLst/>
          </a:prstGeom>
        </p:spPr>
        <p:txBody>
          <a:bodyPr vert="horz" wrap="square" lIns="0" tIns="1670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15"/>
              </a:spcBef>
            </a:pPr>
            <a:r>
              <a:rPr lang="en-US" sz="2000" dirty="0">
                <a:solidFill>
                  <a:srgbClr val="3B3939"/>
                </a:solidFill>
                <a:latin typeface="Trebuchet MS"/>
                <a:cs typeface="Trebuchet MS"/>
              </a:rPr>
              <a:t>Open Source </a:t>
            </a:r>
            <a:r>
              <a:rPr sz="2000" dirty="0">
                <a:solidFill>
                  <a:srgbClr val="3B3939"/>
                </a:solidFill>
                <a:latin typeface="Trebuchet MS"/>
                <a:cs typeface="Trebuchet MS"/>
              </a:rPr>
              <a:t>Intelligence</a:t>
            </a:r>
            <a:r>
              <a:rPr sz="2000" spc="200" dirty="0">
                <a:solidFill>
                  <a:srgbClr val="3B3939"/>
                </a:solidFill>
                <a:latin typeface="Trebuchet MS"/>
                <a:cs typeface="Trebuchet MS"/>
              </a:rPr>
              <a:t> </a:t>
            </a:r>
            <a:r>
              <a:rPr sz="2000" spc="-10" dirty="0">
                <a:solidFill>
                  <a:srgbClr val="3B3939"/>
                </a:solidFill>
                <a:latin typeface="Trebuchet MS"/>
                <a:cs typeface="Trebuchet MS"/>
              </a:rPr>
              <a:t>(OSINT)</a:t>
            </a:r>
            <a:endParaRPr sz="2000" dirty="0">
              <a:latin typeface="Trebuchet MS"/>
              <a:cs typeface="Trebuchet MS"/>
            </a:endParaRPr>
          </a:p>
          <a:p>
            <a:pPr marL="12700" marR="5080">
              <a:lnSpc>
                <a:spcPct val="125000"/>
              </a:lnSpc>
              <a:spcBef>
                <a:spcPts val="430"/>
              </a:spcBef>
            </a:pPr>
            <a:r>
              <a:rPr sz="1400" spc="-10" dirty="0">
                <a:solidFill>
                  <a:srgbClr val="3B3939"/>
                </a:solidFill>
                <a:latin typeface="Roboto"/>
                <a:cs typeface="Roboto"/>
              </a:rPr>
              <a:t>Gathering</a:t>
            </a:r>
            <a:r>
              <a:rPr sz="1400" spc="-5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400" spc="-10" dirty="0">
                <a:solidFill>
                  <a:srgbClr val="3B3939"/>
                </a:solidFill>
                <a:latin typeface="Roboto"/>
                <a:cs typeface="Roboto"/>
              </a:rPr>
              <a:t>information</a:t>
            </a:r>
            <a:r>
              <a:rPr sz="1400" spc="-5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400" spc="-20" dirty="0">
                <a:solidFill>
                  <a:srgbClr val="3B3939"/>
                </a:solidFill>
                <a:latin typeface="Roboto"/>
                <a:cs typeface="Roboto"/>
              </a:rPr>
              <a:t>from publicly</a:t>
            </a:r>
            <a:r>
              <a:rPr sz="1400" spc="-4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400" spc="-10" dirty="0">
                <a:solidFill>
                  <a:srgbClr val="3B3939"/>
                </a:solidFill>
                <a:latin typeface="Roboto"/>
                <a:cs typeface="Roboto"/>
              </a:rPr>
              <a:t>available</a:t>
            </a:r>
            <a:r>
              <a:rPr sz="1400" spc="-5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400" spc="-10" dirty="0">
                <a:solidFill>
                  <a:srgbClr val="3B3939"/>
                </a:solidFill>
                <a:latin typeface="Roboto"/>
                <a:cs typeface="Roboto"/>
              </a:rPr>
              <a:t>sources</a:t>
            </a:r>
            <a:r>
              <a:rPr sz="1400" spc="-5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400" spc="-20" dirty="0">
                <a:solidFill>
                  <a:srgbClr val="3B3939"/>
                </a:solidFill>
                <a:latin typeface="Roboto"/>
                <a:cs typeface="Roboto"/>
              </a:rPr>
              <a:t>like </a:t>
            </a:r>
            <a:r>
              <a:rPr sz="1400" spc="-10" dirty="0">
                <a:solidFill>
                  <a:srgbClr val="3B3939"/>
                </a:solidFill>
                <a:latin typeface="Roboto"/>
                <a:cs typeface="Roboto"/>
              </a:rPr>
              <a:t>websites,</a:t>
            </a:r>
            <a:r>
              <a:rPr sz="1400" spc="-5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400" spc="-10" dirty="0">
                <a:solidFill>
                  <a:srgbClr val="3B3939"/>
                </a:solidFill>
                <a:latin typeface="Roboto"/>
                <a:cs typeface="Roboto"/>
              </a:rPr>
              <a:t>social</a:t>
            </a:r>
            <a:r>
              <a:rPr sz="1400" spc="-5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400" dirty="0">
                <a:solidFill>
                  <a:srgbClr val="3B3939"/>
                </a:solidFill>
                <a:latin typeface="Roboto"/>
                <a:cs typeface="Roboto"/>
              </a:rPr>
              <a:t>media,</a:t>
            </a:r>
            <a:r>
              <a:rPr sz="1400" spc="-6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400" spc="-25" dirty="0">
                <a:solidFill>
                  <a:srgbClr val="3B3939"/>
                </a:solidFill>
                <a:latin typeface="Roboto"/>
                <a:cs typeface="Roboto"/>
              </a:rPr>
              <a:t>and </a:t>
            </a:r>
            <a:r>
              <a:rPr sz="1400" spc="-20" dirty="0">
                <a:solidFill>
                  <a:srgbClr val="3B3939"/>
                </a:solidFill>
                <a:latin typeface="Roboto"/>
                <a:cs typeface="Roboto"/>
              </a:rPr>
              <a:t>industry</a:t>
            </a:r>
            <a:r>
              <a:rPr sz="1400" spc="-3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400" spc="-10" dirty="0">
                <a:solidFill>
                  <a:srgbClr val="3B3939"/>
                </a:solidFill>
                <a:latin typeface="Roboto"/>
                <a:cs typeface="Roboto"/>
              </a:rPr>
              <a:t>reports</a:t>
            </a:r>
            <a:r>
              <a:rPr sz="1400" spc="-5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400" dirty="0">
                <a:solidFill>
                  <a:srgbClr val="3B3939"/>
                </a:solidFill>
                <a:latin typeface="Roboto"/>
                <a:cs typeface="Roboto"/>
              </a:rPr>
              <a:t>to</a:t>
            </a:r>
            <a:r>
              <a:rPr sz="1400" spc="-4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400" spc="-10" dirty="0">
                <a:solidFill>
                  <a:srgbClr val="3B3939"/>
                </a:solidFill>
                <a:latin typeface="Roboto"/>
                <a:cs typeface="Roboto"/>
              </a:rPr>
              <a:t>gain</a:t>
            </a:r>
            <a:r>
              <a:rPr sz="1400" spc="-4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400" spc="-10" dirty="0">
                <a:solidFill>
                  <a:srgbClr val="3B3939"/>
                </a:solidFill>
                <a:latin typeface="Roboto"/>
                <a:cs typeface="Roboto"/>
              </a:rPr>
              <a:t>insights into</a:t>
            </a:r>
            <a:r>
              <a:rPr sz="1400" spc="-5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400" dirty="0">
                <a:solidFill>
                  <a:srgbClr val="3B3939"/>
                </a:solidFill>
                <a:latin typeface="Roboto"/>
                <a:cs typeface="Roboto"/>
              </a:rPr>
              <a:t>the</a:t>
            </a:r>
            <a:r>
              <a:rPr sz="1400" spc="-4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400" spc="-10" dirty="0">
                <a:solidFill>
                  <a:srgbClr val="3B3939"/>
                </a:solidFill>
                <a:latin typeface="Roboto"/>
                <a:cs typeface="Roboto"/>
              </a:rPr>
              <a:t>target</a:t>
            </a:r>
            <a:r>
              <a:rPr sz="1400" spc="-6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400" spc="-10" dirty="0">
                <a:solidFill>
                  <a:srgbClr val="3B3939"/>
                </a:solidFill>
                <a:latin typeface="Roboto"/>
                <a:cs typeface="Roboto"/>
              </a:rPr>
              <a:t>organization's structure,</a:t>
            </a:r>
            <a:r>
              <a:rPr sz="1400" spc="-7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400" spc="-10" dirty="0">
                <a:solidFill>
                  <a:srgbClr val="3B3939"/>
                </a:solidFill>
                <a:latin typeface="Roboto"/>
                <a:cs typeface="Roboto"/>
              </a:rPr>
              <a:t>technology,</a:t>
            </a:r>
            <a:r>
              <a:rPr sz="1400" spc="-7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400" spc="-25" dirty="0">
                <a:solidFill>
                  <a:srgbClr val="3B3939"/>
                </a:solidFill>
                <a:latin typeface="Roboto"/>
                <a:cs typeface="Roboto"/>
              </a:rPr>
              <a:t>and </a:t>
            </a:r>
            <a:r>
              <a:rPr sz="1400" spc="-10" dirty="0">
                <a:solidFill>
                  <a:srgbClr val="3B3939"/>
                </a:solidFill>
                <a:latin typeface="Roboto"/>
                <a:cs typeface="Roboto"/>
              </a:rPr>
              <a:t>vulnerabilities.</a:t>
            </a:r>
            <a:endParaRPr sz="1400" dirty="0">
              <a:latin typeface="Roboto"/>
              <a:cs typeface="Roboto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8463280" y="1919858"/>
            <a:ext cx="3136900" cy="2629535"/>
            <a:chOff x="8463280" y="1919858"/>
            <a:chExt cx="3136900" cy="2629535"/>
          </a:xfrm>
        </p:grpSpPr>
        <p:sp>
          <p:nvSpPr>
            <p:cNvPr id="13" name="object 13"/>
            <p:cNvSpPr/>
            <p:nvPr/>
          </p:nvSpPr>
          <p:spPr>
            <a:xfrm>
              <a:off x="8467090" y="1923668"/>
              <a:ext cx="3129280" cy="2621915"/>
            </a:xfrm>
            <a:custGeom>
              <a:avLst/>
              <a:gdLst/>
              <a:ahLst/>
              <a:cxnLst/>
              <a:rect l="l" t="t" r="r" b="b"/>
              <a:pathLst>
                <a:path w="3129279" h="2621915">
                  <a:moveTo>
                    <a:pt x="3057525" y="0"/>
                  </a:moveTo>
                  <a:lnTo>
                    <a:pt x="71500" y="0"/>
                  </a:lnTo>
                  <a:lnTo>
                    <a:pt x="43666" y="5617"/>
                  </a:lnTo>
                  <a:lnTo>
                    <a:pt x="20939" y="20939"/>
                  </a:lnTo>
                  <a:lnTo>
                    <a:pt x="5617" y="43666"/>
                  </a:lnTo>
                  <a:lnTo>
                    <a:pt x="0" y="71500"/>
                  </a:lnTo>
                  <a:lnTo>
                    <a:pt x="0" y="2549905"/>
                  </a:lnTo>
                  <a:lnTo>
                    <a:pt x="5617" y="2577740"/>
                  </a:lnTo>
                  <a:lnTo>
                    <a:pt x="20939" y="2600467"/>
                  </a:lnTo>
                  <a:lnTo>
                    <a:pt x="43666" y="2615789"/>
                  </a:lnTo>
                  <a:lnTo>
                    <a:pt x="71500" y="2621406"/>
                  </a:lnTo>
                  <a:lnTo>
                    <a:pt x="3057525" y="2621406"/>
                  </a:lnTo>
                  <a:lnTo>
                    <a:pt x="3085359" y="2615789"/>
                  </a:lnTo>
                  <a:lnTo>
                    <a:pt x="3108086" y="2600467"/>
                  </a:lnTo>
                  <a:lnTo>
                    <a:pt x="3123408" y="2577740"/>
                  </a:lnTo>
                  <a:lnTo>
                    <a:pt x="3129026" y="2549905"/>
                  </a:lnTo>
                  <a:lnTo>
                    <a:pt x="3129026" y="71500"/>
                  </a:lnTo>
                  <a:lnTo>
                    <a:pt x="3123408" y="43666"/>
                  </a:lnTo>
                  <a:lnTo>
                    <a:pt x="3108086" y="20939"/>
                  </a:lnTo>
                  <a:lnTo>
                    <a:pt x="3085359" y="5617"/>
                  </a:lnTo>
                  <a:lnTo>
                    <a:pt x="3057525" y="0"/>
                  </a:lnTo>
                  <a:close/>
                </a:path>
              </a:pathLst>
            </a:custGeom>
            <a:solidFill>
              <a:srgbClr val="E0E0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8467090" y="1923668"/>
              <a:ext cx="3129280" cy="2621915"/>
            </a:xfrm>
            <a:custGeom>
              <a:avLst/>
              <a:gdLst/>
              <a:ahLst/>
              <a:cxnLst/>
              <a:rect l="l" t="t" r="r" b="b"/>
              <a:pathLst>
                <a:path w="3129279" h="2621915">
                  <a:moveTo>
                    <a:pt x="0" y="71500"/>
                  </a:moveTo>
                  <a:lnTo>
                    <a:pt x="5617" y="43666"/>
                  </a:lnTo>
                  <a:lnTo>
                    <a:pt x="20939" y="20939"/>
                  </a:lnTo>
                  <a:lnTo>
                    <a:pt x="43666" y="5617"/>
                  </a:lnTo>
                  <a:lnTo>
                    <a:pt x="71500" y="0"/>
                  </a:lnTo>
                  <a:lnTo>
                    <a:pt x="3057525" y="0"/>
                  </a:lnTo>
                  <a:lnTo>
                    <a:pt x="3085359" y="5617"/>
                  </a:lnTo>
                  <a:lnTo>
                    <a:pt x="3108086" y="20939"/>
                  </a:lnTo>
                  <a:lnTo>
                    <a:pt x="3123408" y="43666"/>
                  </a:lnTo>
                  <a:lnTo>
                    <a:pt x="3129026" y="71500"/>
                  </a:lnTo>
                  <a:lnTo>
                    <a:pt x="3129026" y="2549905"/>
                  </a:lnTo>
                  <a:lnTo>
                    <a:pt x="3123408" y="2577740"/>
                  </a:lnTo>
                  <a:lnTo>
                    <a:pt x="3108086" y="2600467"/>
                  </a:lnTo>
                  <a:lnTo>
                    <a:pt x="3085359" y="2615789"/>
                  </a:lnTo>
                  <a:lnTo>
                    <a:pt x="3057525" y="2621406"/>
                  </a:lnTo>
                  <a:lnTo>
                    <a:pt x="71500" y="2621406"/>
                  </a:lnTo>
                  <a:lnTo>
                    <a:pt x="43666" y="2615789"/>
                  </a:lnTo>
                  <a:lnTo>
                    <a:pt x="20939" y="2600467"/>
                  </a:lnTo>
                  <a:lnTo>
                    <a:pt x="5617" y="2577740"/>
                  </a:lnTo>
                  <a:lnTo>
                    <a:pt x="0" y="2549905"/>
                  </a:lnTo>
                  <a:lnTo>
                    <a:pt x="0" y="71500"/>
                  </a:lnTo>
                  <a:close/>
                </a:path>
              </a:pathLst>
            </a:custGeom>
            <a:ln w="7620">
              <a:solidFill>
                <a:srgbClr val="C6C6D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8632063" y="1825676"/>
            <a:ext cx="2715895" cy="2230120"/>
          </a:xfrm>
          <a:prstGeom prst="rect">
            <a:avLst/>
          </a:prstGeom>
        </p:spPr>
        <p:txBody>
          <a:bodyPr vert="horz" wrap="square" lIns="0" tIns="1695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35"/>
              </a:spcBef>
            </a:pPr>
            <a:r>
              <a:rPr sz="2400" spc="80" dirty="0">
                <a:solidFill>
                  <a:srgbClr val="3B3939"/>
                </a:solidFill>
                <a:latin typeface="Trebuchet MS"/>
                <a:cs typeface="Trebuchet MS"/>
              </a:rPr>
              <a:t>Passive</a:t>
            </a:r>
            <a:r>
              <a:rPr sz="2400" spc="-105" dirty="0">
                <a:solidFill>
                  <a:srgbClr val="3B3939"/>
                </a:solidFill>
                <a:latin typeface="Trebuchet MS"/>
                <a:cs typeface="Trebuchet MS"/>
              </a:rPr>
              <a:t> </a:t>
            </a:r>
            <a:r>
              <a:rPr sz="2400" spc="95" dirty="0">
                <a:solidFill>
                  <a:srgbClr val="3B3939"/>
                </a:solidFill>
                <a:latin typeface="Trebuchet MS"/>
                <a:cs typeface="Trebuchet MS"/>
              </a:rPr>
              <a:t>Scanning</a:t>
            </a:r>
            <a:endParaRPr sz="2400" dirty="0">
              <a:latin typeface="Trebuchet MS"/>
              <a:cs typeface="Trebuchet MS"/>
            </a:endParaRPr>
          </a:p>
          <a:p>
            <a:pPr marL="12700" marR="123189">
              <a:lnSpc>
                <a:spcPct val="109400"/>
              </a:lnSpc>
              <a:spcBef>
                <a:spcPts val="640"/>
              </a:spcBef>
            </a:pP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Collecting</a:t>
            </a:r>
            <a:r>
              <a:rPr sz="1600" spc="-4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information about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the</a:t>
            </a:r>
            <a:r>
              <a:rPr sz="1600" spc="-5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target</a:t>
            </a:r>
            <a:r>
              <a:rPr sz="1600" spc="-6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network</a:t>
            </a:r>
            <a:r>
              <a:rPr sz="1600" spc="-5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without actively</a:t>
            </a:r>
            <a:r>
              <a:rPr sz="1600" spc="-5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20" dirty="0">
                <a:solidFill>
                  <a:srgbClr val="3B3939"/>
                </a:solidFill>
                <a:latin typeface="Roboto"/>
                <a:cs typeface="Roboto"/>
              </a:rPr>
              <a:t>interacting</a:t>
            </a:r>
            <a:r>
              <a:rPr sz="1600" spc="-4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with</a:t>
            </a:r>
            <a:r>
              <a:rPr sz="1600" spc="-6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25" dirty="0">
                <a:solidFill>
                  <a:srgbClr val="3B3939"/>
                </a:solidFill>
                <a:latin typeface="Roboto"/>
                <a:cs typeface="Roboto"/>
              </a:rPr>
              <a:t>it.</a:t>
            </a:r>
            <a:endParaRPr sz="1600" dirty="0">
              <a:latin typeface="Roboto"/>
              <a:cs typeface="Roboto"/>
            </a:endParaRPr>
          </a:p>
          <a:p>
            <a:pPr marL="12700" marR="5080">
              <a:lnSpc>
                <a:spcPct val="109400"/>
              </a:lnSpc>
            </a:pP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This</a:t>
            </a:r>
            <a:r>
              <a:rPr sz="1600" spc="-9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includes</a:t>
            </a:r>
            <a:r>
              <a:rPr sz="1600" spc="-8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identifying</a:t>
            </a:r>
            <a:r>
              <a:rPr sz="1600" spc="-7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20" dirty="0">
                <a:solidFill>
                  <a:srgbClr val="3B3939"/>
                </a:solidFill>
                <a:latin typeface="Roboto"/>
                <a:cs typeface="Roboto"/>
              </a:rPr>
              <a:t>open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ports,</a:t>
            </a:r>
            <a:r>
              <a:rPr sz="1600" spc="-6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services,</a:t>
            </a:r>
            <a:r>
              <a:rPr sz="1600" spc="-6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and</a:t>
            </a:r>
            <a:r>
              <a:rPr sz="1600" spc="-4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network devices.</a:t>
            </a:r>
            <a:endParaRPr sz="1600" dirty="0">
              <a:latin typeface="Roboto"/>
              <a:cs typeface="Roboto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dt" sz="half" idx="6"/>
          </p:nvPr>
        </p:nvSpPr>
        <p:spPr>
          <a:xfrm>
            <a:off x="10881994" y="6351422"/>
            <a:ext cx="487679" cy="3334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640"/>
              </a:lnSpc>
            </a:pPr>
            <a:r>
              <a:rPr spc="-325" dirty="0"/>
              <a:t>202</a:t>
            </a:r>
            <a:r>
              <a:rPr lang="en-US" spc="-325" dirty="0"/>
              <a:t>4</a:t>
            </a:r>
            <a:endParaRPr spc="-325" dirty="0"/>
          </a:p>
        </p:txBody>
      </p:sp>
      <p:sp>
        <p:nvSpPr>
          <p:cNvPr id="16" name="object 16"/>
          <p:cNvSpPr txBox="1"/>
          <p:nvPr/>
        </p:nvSpPr>
        <p:spPr>
          <a:xfrm>
            <a:off x="5332603" y="4617898"/>
            <a:ext cx="6034405" cy="1430020"/>
          </a:xfrm>
          <a:prstGeom prst="rect">
            <a:avLst/>
          </a:prstGeom>
        </p:spPr>
        <p:txBody>
          <a:bodyPr vert="horz" wrap="square" lIns="0" tIns="1695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35"/>
              </a:spcBef>
            </a:pPr>
            <a:r>
              <a:rPr sz="2400" spc="-10" dirty="0">
                <a:solidFill>
                  <a:srgbClr val="3B3939"/>
                </a:solidFill>
                <a:latin typeface="Trebuchet MS"/>
                <a:cs typeface="Trebuchet MS"/>
              </a:rPr>
              <a:t>Footprinting</a:t>
            </a:r>
            <a:endParaRPr sz="2400" dirty="0">
              <a:latin typeface="Trebuchet MS"/>
              <a:cs typeface="Trebuchet MS"/>
            </a:endParaRPr>
          </a:p>
          <a:p>
            <a:pPr marL="12700" marR="5080">
              <a:lnSpc>
                <a:spcPct val="109400"/>
              </a:lnSpc>
              <a:spcBef>
                <a:spcPts val="640"/>
              </a:spcBef>
            </a:pP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Collecting</a:t>
            </a:r>
            <a:r>
              <a:rPr sz="1600" spc="-4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information</a:t>
            </a:r>
            <a:r>
              <a:rPr sz="1600" spc="-2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about</a:t>
            </a:r>
            <a:r>
              <a:rPr sz="1600" spc="-3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the</a:t>
            </a:r>
            <a:r>
              <a:rPr sz="1600" spc="-4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20" dirty="0">
                <a:solidFill>
                  <a:srgbClr val="3B3939"/>
                </a:solidFill>
                <a:latin typeface="Roboto"/>
                <a:cs typeface="Roboto"/>
              </a:rPr>
              <a:t>target's</a:t>
            </a:r>
            <a:r>
              <a:rPr sz="1600" spc="-5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network</a:t>
            </a:r>
            <a:r>
              <a:rPr sz="1600" spc="-5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infrastructure, </a:t>
            </a:r>
            <a:r>
              <a:rPr sz="1600" spc="-20" dirty="0">
                <a:solidFill>
                  <a:srgbClr val="3B3939"/>
                </a:solidFill>
                <a:latin typeface="Roboto"/>
                <a:cs typeface="Roboto"/>
              </a:rPr>
              <a:t>including</a:t>
            </a:r>
            <a:r>
              <a:rPr sz="1600" spc="-1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IP</a:t>
            </a:r>
            <a:r>
              <a:rPr sz="1600" spc="-5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addresses,</a:t>
            </a:r>
            <a:r>
              <a:rPr sz="1600" spc="-6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domains,</a:t>
            </a:r>
            <a:r>
              <a:rPr sz="1600" spc="-3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and</a:t>
            </a:r>
            <a:r>
              <a:rPr sz="1600" spc="-4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DNS</a:t>
            </a:r>
            <a:r>
              <a:rPr sz="1600" spc="-5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records.</a:t>
            </a:r>
            <a:r>
              <a:rPr sz="1600" spc="-5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This</a:t>
            </a:r>
            <a:r>
              <a:rPr sz="1600" spc="-4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provides</a:t>
            </a:r>
            <a:r>
              <a:rPr sz="1600" spc="-4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50" dirty="0">
                <a:solidFill>
                  <a:srgbClr val="3B3939"/>
                </a:solidFill>
                <a:latin typeface="Roboto"/>
                <a:cs typeface="Roboto"/>
              </a:rPr>
              <a:t>a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detailed</a:t>
            </a:r>
            <a:r>
              <a:rPr sz="1600" spc="-4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picture</a:t>
            </a:r>
            <a:r>
              <a:rPr sz="1600" spc="-4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of</a:t>
            </a:r>
            <a:r>
              <a:rPr sz="1600" spc="-4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the</a:t>
            </a:r>
            <a:r>
              <a:rPr sz="1600" spc="-4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network</a:t>
            </a:r>
            <a:r>
              <a:rPr sz="1600" spc="-3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topology.</a:t>
            </a:r>
            <a:endParaRPr sz="1600" dirty="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49020" y="1921255"/>
            <a:ext cx="7529195" cy="5905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65" dirty="0"/>
              <a:t>Security</a:t>
            </a:r>
            <a:r>
              <a:rPr spc="-165" dirty="0"/>
              <a:t> </a:t>
            </a:r>
            <a:r>
              <a:rPr spc="150" dirty="0"/>
              <a:t>Concerns</a:t>
            </a:r>
            <a:r>
              <a:rPr spc="-160" dirty="0"/>
              <a:t> </a:t>
            </a:r>
            <a:r>
              <a:rPr spc="140" dirty="0"/>
              <a:t>and</a:t>
            </a:r>
            <a:r>
              <a:rPr spc="-145" dirty="0"/>
              <a:t> </a:t>
            </a:r>
            <a:r>
              <a:rPr spc="135" dirty="0"/>
              <a:t>Challenges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xfrm>
            <a:off x="10881994" y="6351422"/>
            <a:ext cx="624206" cy="3334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640"/>
              </a:lnSpc>
            </a:pPr>
            <a:r>
              <a:rPr lang="en-US" spc="-325" dirty="0"/>
              <a:t>2024</a:t>
            </a:r>
            <a:endParaRPr spc="-325" dirty="0"/>
          </a:p>
        </p:txBody>
      </p:sp>
      <p:sp>
        <p:nvSpPr>
          <p:cNvPr id="3" name="object 3"/>
          <p:cNvSpPr txBox="1"/>
          <p:nvPr/>
        </p:nvSpPr>
        <p:spPr>
          <a:xfrm>
            <a:off x="649020" y="2930728"/>
            <a:ext cx="3003550" cy="17792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B1B27"/>
                </a:solidFill>
                <a:latin typeface="Trebuchet MS"/>
                <a:cs typeface="Trebuchet MS"/>
              </a:rPr>
              <a:t>Data</a:t>
            </a:r>
            <a:r>
              <a:rPr sz="2400" spc="30" dirty="0">
                <a:solidFill>
                  <a:srgbClr val="1B1B27"/>
                </a:solidFill>
                <a:latin typeface="Trebuchet MS"/>
                <a:cs typeface="Trebuchet MS"/>
              </a:rPr>
              <a:t> </a:t>
            </a:r>
            <a:r>
              <a:rPr sz="2400" spc="80" dirty="0">
                <a:solidFill>
                  <a:srgbClr val="1B1B27"/>
                </a:solidFill>
                <a:latin typeface="Trebuchet MS"/>
                <a:cs typeface="Trebuchet MS"/>
              </a:rPr>
              <a:t>Breaches</a:t>
            </a:r>
            <a:endParaRPr sz="2400" dirty="0">
              <a:latin typeface="Trebuchet MS"/>
              <a:cs typeface="Trebuchet MS"/>
            </a:endParaRPr>
          </a:p>
          <a:p>
            <a:pPr marL="12700" marR="5080">
              <a:lnSpc>
                <a:spcPct val="125000"/>
              </a:lnSpc>
              <a:spcBef>
                <a:spcPts val="1330"/>
              </a:spcBef>
            </a:pPr>
            <a:r>
              <a:rPr sz="1600" spc="-20" dirty="0">
                <a:solidFill>
                  <a:srgbClr val="3B3939"/>
                </a:solidFill>
                <a:latin typeface="Roboto"/>
                <a:cs typeface="Roboto"/>
              </a:rPr>
              <a:t>Unauthorized</a:t>
            </a:r>
            <a:r>
              <a:rPr sz="1600" spc="-1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access</a:t>
            </a:r>
            <a:r>
              <a:rPr sz="1600" spc="-5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to</a:t>
            </a:r>
            <a:r>
              <a:rPr sz="1600" spc="-6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sensitive information</a:t>
            </a:r>
            <a:r>
              <a:rPr sz="1600" spc="-1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can</a:t>
            </a:r>
            <a:r>
              <a:rPr sz="1600" spc="-3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lead</a:t>
            </a:r>
            <a:r>
              <a:rPr sz="1600" spc="-4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to</a:t>
            </a:r>
            <a:r>
              <a:rPr sz="1600" spc="-5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financial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losses,</a:t>
            </a:r>
            <a:r>
              <a:rPr sz="1600" spc="-9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reputational</a:t>
            </a:r>
            <a:r>
              <a:rPr sz="1600" spc="-5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damage,</a:t>
            </a:r>
            <a:r>
              <a:rPr sz="1600" spc="-7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25" dirty="0">
                <a:solidFill>
                  <a:srgbClr val="3B3939"/>
                </a:solidFill>
                <a:latin typeface="Roboto"/>
                <a:cs typeface="Roboto"/>
              </a:rPr>
              <a:t>and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legal</a:t>
            </a:r>
            <a:r>
              <a:rPr sz="1600" spc="-4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consequences.</a:t>
            </a:r>
            <a:endParaRPr sz="1600" dirty="0">
              <a:latin typeface="Roboto"/>
              <a:cs typeface="Robot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431919" y="2930728"/>
            <a:ext cx="3218815" cy="14744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45" dirty="0">
                <a:solidFill>
                  <a:srgbClr val="1B1B27"/>
                </a:solidFill>
                <a:latin typeface="Trebuchet MS"/>
                <a:cs typeface="Trebuchet MS"/>
              </a:rPr>
              <a:t>Cybercrime</a:t>
            </a:r>
            <a:endParaRPr sz="2400" dirty="0">
              <a:latin typeface="Trebuchet MS"/>
              <a:cs typeface="Trebuchet MS"/>
            </a:endParaRPr>
          </a:p>
          <a:p>
            <a:pPr marL="12700" marR="5080" algn="just">
              <a:lnSpc>
                <a:spcPct val="125000"/>
              </a:lnSpc>
              <a:spcBef>
                <a:spcPts val="1330"/>
              </a:spcBef>
            </a:pP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Ransomware,</a:t>
            </a:r>
            <a:r>
              <a:rPr sz="1600" spc="-3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20" dirty="0">
                <a:solidFill>
                  <a:srgbClr val="3B3939"/>
                </a:solidFill>
                <a:latin typeface="Roboto"/>
                <a:cs typeface="Roboto"/>
              </a:rPr>
              <a:t>phishing</a:t>
            </a:r>
            <a:r>
              <a:rPr sz="1600" spc="-2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attacks,</a:t>
            </a:r>
            <a:r>
              <a:rPr sz="1600" spc="-4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25" dirty="0">
                <a:solidFill>
                  <a:srgbClr val="3B3939"/>
                </a:solidFill>
                <a:latin typeface="Roboto"/>
                <a:cs typeface="Roboto"/>
              </a:rPr>
              <a:t>and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malware</a:t>
            </a:r>
            <a:r>
              <a:rPr sz="1600" spc="-7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pose</a:t>
            </a:r>
            <a:r>
              <a:rPr sz="1600" spc="-7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significant</a:t>
            </a:r>
            <a:r>
              <a:rPr sz="1600" spc="-4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threats</a:t>
            </a:r>
            <a:r>
              <a:rPr sz="1600" spc="-6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25" dirty="0">
                <a:solidFill>
                  <a:srgbClr val="3B3939"/>
                </a:solidFill>
                <a:latin typeface="Roboto"/>
                <a:cs typeface="Roboto"/>
              </a:rPr>
              <a:t>to </a:t>
            </a:r>
            <a:r>
              <a:rPr sz="1600" spc="-20" dirty="0">
                <a:solidFill>
                  <a:srgbClr val="3B3939"/>
                </a:solidFill>
                <a:latin typeface="Roboto"/>
                <a:cs typeface="Roboto"/>
              </a:rPr>
              <a:t>organizations</a:t>
            </a:r>
            <a:r>
              <a:rPr sz="1600" spc="3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of</a:t>
            </a:r>
            <a:r>
              <a:rPr sz="1600" spc="-1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all</a:t>
            </a:r>
            <a:r>
              <a:rPr sz="1600" spc="-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sizes.</a:t>
            </a:r>
            <a:endParaRPr sz="1600" dirty="0">
              <a:latin typeface="Roboto"/>
              <a:cs typeface="Roboto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215121" y="2930728"/>
            <a:ext cx="3787140" cy="17792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75" dirty="0">
                <a:solidFill>
                  <a:srgbClr val="1B1B27"/>
                </a:solidFill>
                <a:latin typeface="Trebuchet MS"/>
                <a:cs typeface="Trebuchet MS"/>
              </a:rPr>
              <a:t>Compliance</a:t>
            </a:r>
            <a:r>
              <a:rPr sz="2400" spc="-85" dirty="0">
                <a:solidFill>
                  <a:srgbClr val="1B1B27"/>
                </a:solidFill>
                <a:latin typeface="Trebuchet MS"/>
                <a:cs typeface="Trebuchet MS"/>
              </a:rPr>
              <a:t> </a:t>
            </a:r>
            <a:r>
              <a:rPr sz="2400" spc="45" dirty="0">
                <a:solidFill>
                  <a:srgbClr val="1B1B27"/>
                </a:solidFill>
                <a:latin typeface="Trebuchet MS"/>
                <a:cs typeface="Trebuchet MS"/>
              </a:rPr>
              <a:t>Requirements</a:t>
            </a:r>
            <a:endParaRPr sz="2400" dirty="0">
              <a:latin typeface="Trebuchet MS"/>
              <a:cs typeface="Trebuchet MS"/>
            </a:endParaRPr>
          </a:p>
          <a:p>
            <a:pPr marL="12700" marR="549910">
              <a:lnSpc>
                <a:spcPct val="125000"/>
              </a:lnSpc>
              <a:spcBef>
                <a:spcPts val="1330"/>
              </a:spcBef>
            </a:pP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Meeting</a:t>
            </a:r>
            <a:r>
              <a:rPr sz="1600" spc="-3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65" dirty="0">
                <a:solidFill>
                  <a:srgbClr val="3B3939"/>
                </a:solidFill>
                <a:latin typeface="Roboto"/>
                <a:cs typeface="Roboto"/>
              </a:rPr>
              <a:t>industry-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specific </a:t>
            </a:r>
            <a:r>
              <a:rPr sz="1600" spc="-20" dirty="0">
                <a:solidFill>
                  <a:srgbClr val="3B3939"/>
                </a:solidFill>
                <a:latin typeface="Roboto"/>
                <a:cs typeface="Roboto"/>
              </a:rPr>
              <a:t>regulations</a:t>
            </a:r>
            <a:r>
              <a:rPr sz="1600" spc="-3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and</a:t>
            </a:r>
            <a:r>
              <a:rPr sz="1600" spc="-4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standards</a:t>
            </a:r>
            <a:r>
              <a:rPr sz="1600" spc="-4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is</a:t>
            </a:r>
            <a:r>
              <a:rPr sz="1600" spc="-6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crucial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for</a:t>
            </a:r>
            <a:r>
              <a:rPr sz="1600" spc="-5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20" dirty="0">
                <a:solidFill>
                  <a:srgbClr val="3B3939"/>
                </a:solidFill>
                <a:latin typeface="Roboto"/>
                <a:cs typeface="Roboto"/>
              </a:rPr>
              <a:t>maintaining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trust</a:t>
            </a:r>
            <a:r>
              <a:rPr sz="1600" spc="-4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and</a:t>
            </a:r>
            <a:r>
              <a:rPr sz="1600" spc="-3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avoiding penalties.</a:t>
            </a:r>
            <a:endParaRPr sz="1600" dirty="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101598"/>
            <a:ext cx="4571999" cy="53339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221351" y="1209801"/>
            <a:ext cx="6219190" cy="1174750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2700" marR="5080">
              <a:lnSpc>
                <a:spcPts val="4600"/>
              </a:lnSpc>
              <a:spcBef>
                <a:spcPts val="45"/>
              </a:spcBef>
            </a:pPr>
            <a:r>
              <a:rPr spc="114" dirty="0"/>
              <a:t>Network</a:t>
            </a:r>
            <a:r>
              <a:rPr spc="-155" dirty="0"/>
              <a:t> </a:t>
            </a:r>
            <a:r>
              <a:rPr spc="200" dirty="0"/>
              <a:t>Mapping</a:t>
            </a:r>
            <a:r>
              <a:rPr spc="-140" dirty="0"/>
              <a:t> </a:t>
            </a:r>
            <a:r>
              <a:rPr spc="140" dirty="0"/>
              <a:t>and</a:t>
            </a:r>
            <a:r>
              <a:rPr spc="-130" dirty="0"/>
              <a:t> </a:t>
            </a:r>
            <a:r>
              <a:rPr spc="145" dirty="0"/>
              <a:t>Asset </a:t>
            </a:r>
            <a:r>
              <a:rPr spc="-10" dirty="0"/>
              <a:t>Identification</a:t>
            </a:r>
          </a:p>
        </p:txBody>
      </p:sp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233542" y="2719031"/>
            <a:ext cx="472478" cy="472478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5221351" y="3283077"/>
            <a:ext cx="3003550" cy="26181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70" dirty="0">
                <a:solidFill>
                  <a:srgbClr val="3B3939"/>
                </a:solidFill>
                <a:latin typeface="Trebuchet MS"/>
                <a:cs typeface="Trebuchet MS"/>
              </a:rPr>
              <a:t>Network</a:t>
            </a:r>
            <a:r>
              <a:rPr sz="2400" spc="-100" dirty="0">
                <a:solidFill>
                  <a:srgbClr val="3B3939"/>
                </a:solidFill>
                <a:latin typeface="Trebuchet MS"/>
                <a:cs typeface="Trebuchet MS"/>
              </a:rPr>
              <a:t> </a:t>
            </a:r>
            <a:r>
              <a:rPr sz="2400" spc="110" dirty="0">
                <a:solidFill>
                  <a:srgbClr val="3B3939"/>
                </a:solidFill>
                <a:latin typeface="Trebuchet MS"/>
                <a:cs typeface="Trebuchet MS"/>
              </a:rPr>
              <a:t>Topology</a:t>
            </a:r>
            <a:endParaRPr sz="2400" dirty="0">
              <a:latin typeface="Trebuchet MS"/>
              <a:cs typeface="Trebuchet MS"/>
            </a:endParaRPr>
          </a:p>
          <a:p>
            <a:pPr marL="12700" marR="5080">
              <a:lnSpc>
                <a:spcPct val="125000"/>
              </a:lnSpc>
              <a:spcBef>
                <a:spcPts val="730"/>
              </a:spcBef>
            </a:pP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Creating</a:t>
            </a:r>
            <a:r>
              <a:rPr sz="1600" spc="-4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a</a:t>
            </a:r>
            <a:r>
              <a:rPr sz="1600" spc="-3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detailed</a:t>
            </a:r>
            <a:r>
              <a:rPr sz="1600" spc="-3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map</a:t>
            </a:r>
            <a:r>
              <a:rPr sz="1600" spc="-4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of</a:t>
            </a:r>
            <a:r>
              <a:rPr sz="1600" spc="-4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25" dirty="0">
                <a:solidFill>
                  <a:srgbClr val="3B3939"/>
                </a:solidFill>
                <a:latin typeface="Roboto"/>
                <a:cs typeface="Roboto"/>
              </a:rPr>
              <a:t>the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target</a:t>
            </a:r>
            <a:r>
              <a:rPr sz="1600" spc="-6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network,</a:t>
            </a:r>
            <a:r>
              <a:rPr sz="1600" spc="-5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20" dirty="0">
                <a:solidFill>
                  <a:srgbClr val="3B3939"/>
                </a:solidFill>
                <a:latin typeface="Roboto"/>
                <a:cs typeface="Roboto"/>
              </a:rPr>
              <a:t>including</a:t>
            </a:r>
            <a:r>
              <a:rPr sz="1600" spc="-3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25" dirty="0">
                <a:solidFill>
                  <a:srgbClr val="3B3939"/>
                </a:solidFill>
                <a:latin typeface="Roboto"/>
                <a:cs typeface="Roboto"/>
              </a:rPr>
              <a:t>all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devices,</a:t>
            </a:r>
            <a:r>
              <a:rPr sz="1600" spc="-8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connections,</a:t>
            </a:r>
            <a:r>
              <a:rPr sz="1600" spc="-5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25" dirty="0">
                <a:solidFill>
                  <a:srgbClr val="3B3939"/>
                </a:solidFill>
                <a:latin typeface="Roboto"/>
                <a:cs typeface="Roboto"/>
              </a:rPr>
              <a:t>and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protocols.</a:t>
            </a:r>
            <a:r>
              <a:rPr sz="1600" spc="-7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This</a:t>
            </a:r>
            <a:r>
              <a:rPr sz="1600" spc="-4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provides</a:t>
            </a:r>
            <a:r>
              <a:rPr sz="1600" spc="-6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50" dirty="0">
                <a:solidFill>
                  <a:srgbClr val="3B3939"/>
                </a:solidFill>
                <a:latin typeface="Roboto"/>
                <a:cs typeface="Roboto"/>
              </a:rPr>
              <a:t>a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comprehensive</a:t>
            </a:r>
            <a:r>
              <a:rPr sz="1600" spc="-3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20" dirty="0">
                <a:solidFill>
                  <a:srgbClr val="3B3939"/>
                </a:solidFill>
                <a:latin typeface="Roboto"/>
                <a:cs typeface="Roboto"/>
              </a:rPr>
              <a:t>understanding</a:t>
            </a:r>
            <a:r>
              <a:rPr sz="1600" spc="-1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25" dirty="0">
                <a:solidFill>
                  <a:srgbClr val="3B3939"/>
                </a:solidFill>
                <a:latin typeface="Roboto"/>
                <a:cs typeface="Roboto"/>
              </a:rPr>
              <a:t>of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the</a:t>
            </a:r>
            <a:r>
              <a:rPr sz="1600" spc="-5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20" dirty="0">
                <a:solidFill>
                  <a:srgbClr val="3B3939"/>
                </a:solidFill>
                <a:latin typeface="Roboto"/>
                <a:cs typeface="Roboto"/>
              </a:rPr>
              <a:t>network's</a:t>
            </a:r>
            <a:r>
              <a:rPr sz="1600" spc="-5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layout</a:t>
            </a:r>
            <a:r>
              <a:rPr sz="1600" spc="-3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25" dirty="0">
                <a:solidFill>
                  <a:srgbClr val="3B3939"/>
                </a:solidFill>
                <a:latin typeface="Roboto"/>
                <a:cs typeface="Roboto"/>
              </a:rPr>
              <a:t>and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structure.</a:t>
            </a:r>
            <a:endParaRPr sz="1600" dirty="0">
              <a:latin typeface="Roboto"/>
              <a:cs typeface="Roboto"/>
            </a:endParaRP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523731" y="2719031"/>
            <a:ext cx="472478" cy="472478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8511920" y="3283077"/>
            <a:ext cx="2912110" cy="20085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100" dirty="0">
                <a:solidFill>
                  <a:srgbClr val="3B3939"/>
                </a:solidFill>
                <a:latin typeface="Trebuchet MS"/>
                <a:cs typeface="Trebuchet MS"/>
              </a:rPr>
              <a:t>Asset</a:t>
            </a:r>
            <a:r>
              <a:rPr sz="2400" spc="-90" dirty="0">
                <a:solidFill>
                  <a:srgbClr val="3B3939"/>
                </a:solidFill>
                <a:latin typeface="Trebuchet MS"/>
                <a:cs typeface="Trebuchet MS"/>
              </a:rPr>
              <a:t> </a:t>
            </a:r>
            <a:r>
              <a:rPr sz="2400" spc="-10" dirty="0">
                <a:solidFill>
                  <a:srgbClr val="3B3939"/>
                </a:solidFill>
                <a:latin typeface="Trebuchet MS"/>
                <a:cs typeface="Trebuchet MS"/>
              </a:rPr>
              <a:t>Inventory</a:t>
            </a:r>
            <a:endParaRPr sz="2400" dirty="0">
              <a:latin typeface="Trebuchet MS"/>
              <a:cs typeface="Trebuchet MS"/>
            </a:endParaRPr>
          </a:p>
          <a:p>
            <a:pPr marL="12700" marR="5080">
              <a:lnSpc>
                <a:spcPct val="125000"/>
              </a:lnSpc>
              <a:spcBef>
                <a:spcPts val="730"/>
              </a:spcBef>
            </a:pP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Identifying</a:t>
            </a:r>
            <a:r>
              <a:rPr sz="1600" spc="-4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all</a:t>
            </a:r>
            <a:r>
              <a:rPr sz="1600" spc="-6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devices,</a:t>
            </a:r>
            <a:r>
              <a:rPr sz="1600" spc="-7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systems,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and</a:t>
            </a:r>
            <a:r>
              <a:rPr sz="1600" spc="-7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applications</a:t>
            </a:r>
            <a:r>
              <a:rPr sz="1600" spc="-4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within</a:t>
            </a:r>
            <a:r>
              <a:rPr sz="1600" spc="-7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25" dirty="0">
                <a:solidFill>
                  <a:srgbClr val="3B3939"/>
                </a:solidFill>
                <a:latin typeface="Roboto"/>
                <a:cs typeface="Roboto"/>
              </a:rPr>
              <a:t>the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network.</a:t>
            </a:r>
            <a:r>
              <a:rPr sz="1600" spc="-6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This</a:t>
            </a:r>
            <a:r>
              <a:rPr sz="1600" spc="-7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includes categorizing</a:t>
            </a:r>
            <a:r>
              <a:rPr sz="1600" spc="-4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assets</a:t>
            </a:r>
            <a:r>
              <a:rPr sz="1600" spc="-6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based</a:t>
            </a:r>
            <a:r>
              <a:rPr sz="1600" spc="-5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25" dirty="0">
                <a:solidFill>
                  <a:srgbClr val="3B3939"/>
                </a:solidFill>
                <a:latin typeface="Roboto"/>
                <a:cs typeface="Roboto"/>
              </a:rPr>
              <a:t>on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their</a:t>
            </a:r>
            <a:r>
              <a:rPr sz="1600" spc="-6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importance</a:t>
            </a:r>
            <a:r>
              <a:rPr sz="1600" spc="-4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and</a:t>
            </a:r>
            <a:r>
              <a:rPr sz="1600" spc="-3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20" dirty="0">
                <a:solidFill>
                  <a:srgbClr val="3B3939"/>
                </a:solidFill>
                <a:latin typeface="Roboto"/>
                <a:cs typeface="Roboto"/>
              </a:rPr>
              <a:t>sensitivity.</a:t>
            </a:r>
            <a:endParaRPr sz="1600" dirty="0">
              <a:latin typeface="Roboto"/>
              <a:cs typeface="Roboto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dt" sz="half" idx="6"/>
          </p:nvPr>
        </p:nvSpPr>
        <p:spPr>
          <a:xfrm>
            <a:off x="10881994" y="6351422"/>
            <a:ext cx="487679" cy="3334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640"/>
              </a:lnSpc>
            </a:pPr>
            <a:r>
              <a:rPr spc="-325" dirty="0"/>
              <a:t>202</a:t>
            </a:r>
            <a:r>
              <a:rPr lang="en-US" spc="-325" dirty="0"/>
              <a:t>4</a:t>
            </a:r>
            <a:endParaRPr spc="-325" dirty="0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-1"/>
            <a:ext cx="4571999" cy="68579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129276" y="389839"/>
            <a:ext cx="5530215" cy="1041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5800"/>
              </a:lnSpc>
              <a:spcBef>
                <a:spcPts val="95"/>
              </a:spcBef>
            </a:pPr>
            <a:r>
              <a:rPr sz="3150" dirty="0"/>
              <a:t>Vulnerability</a:t>
            </a:r>
            <a:r>
              <a:rPr sz="3150" spc="-40" dirty="0"/>
              <a:t> </a:t>
            </a:r>
            <a:r>
              <a:rPr sz="3150" spc="175" dirty="0"/>
              <a:t>Assessment</a:t>
            </a:r>
            <a:r>
              <a:rPr sz="3150" spc="-25" dirty="0"/>
              <a:t> </a:t>
            </a:r>
            <a:r>
              <a:rPr sz="3150" spc="110" dirty="0"/>
              <a:t>and </a:t>
            </a:r>
            <a:r>
              <a:rPr sz="3150" spc="85" dirty="0"/>
              <a:t>Analysis</a:t>
            </a:r>
            <a:endParaRPr sz="3150" dirty="0"/>
          </a:p>
        </p:txBody>
      </p:sp>
      <p:grpSp>
        <p:nvGrpSpPr>
          <p:cNvPr id="4" name="object 4"/>
          <p:cNvGrpSpPr/>
          <p:nvPr/>
        </p:nvGrpSpPr>
        <p:grpSpPr>
          <a:xfrm>
            <a:off x="5198617" y="1709801"/>
            <a:ext cx="920115" cy="4699635"/>
            <a:chOff x="5198617" y="1709801"/>
            <a:chExt cx="920115" cy="4699635"/>
          </a:xfrm>
        </p:grpSpPr>
        <p:sp>
          <p:nvSpPr>
            <p:cNvPr id="5" name="object 5"/>
            <p:cNvSpPr/>
            <p:nvPr/>
          </p:nvSpPr>
          <p:spPr>
            <a:xfrm>
              <a:off x="5375910" y="1709800"/>
              <a:ext cx="742950" cy="4699635"/>
            </a:xfrm>
            <a:custGeom>
              <a:avLst/>
              <a:gdLst/>
              <a:ahLst/>
              <a:cxnLst/>
              <a:rect l="l" t="t" r="r" b="b"/>
              <a:pathLst>
                <a:path w="742950" h="4699635">
                  <a:moveTo>
                    <a:pt x="19050" y="4318"/>
                  </a:moveTo>
                  <a:lnTo>
                    <a:pt x="14732" y="0"/>
                  </a:lnTo>
                  <a:lnTo>
                    <a:pt x="4191" y="0"/>
                  </a:lnTo>
                  <a:lnTo>
                    <a:pt x="0" y="4318"/>
                  </a:lnTo>
                  <a:lnTo>
                    <a:pt x="0" y="9525"/>
                  </a:lnTo>
                  <a:lnTo>
                    <a:pt x="0" y="4695063"/>
                  </a:lnTo>
                  <a:lnTo>
                    <a:pt x="4191" y="4699330"/>
                  </a:lnTo>
                  <a:lnTo>
                    <a:pt x="14732" y="4699330"/>
                  </a:lnTo>
                  <a:lnTo>
                    <a:pt x="19050" y="4695063"/>
                  </a:lnTo>
                  <a:lnTo>
                    <a:pt x="19050" y="4318"/>
                  </a:lnTo>
                  <a:close/>
                </a:path>
                <a:path w="742950" h="4699635">
                  <a:moveTo>
                    <a:pt x="742823" y="360680"/>
                  </a:moveTo>
                  <a:lnTo>
                    <a:pt x="738632" y="356489"/>
                  </a:lnTo>
                  <a:lnTo>
                    <a:pt x="177673" y="356489"/>
                  </a:lnTo>
                  <a:lnTo>
                    <a:pt x="173482" y="360680"/>
                  </a:lnTo>
                  <a:lnTo>
                    <a:pt x="173482" y="366014"/>
                  </a:lnTo>
                  <a:lnTo>
                    <a:pt x="173482" y="371221"/>
                  </a:lnTo>
                  <a:lnTo>
                    <a:pt x="177673" y="375539"/>
                  </a:lnTo>
                  <a:lnTo>
                    <a:pt x="738632" y="375539"/>
                  </a:lnTo>
                  <a:lnTo>
                    <a:pt x="742823" y="371221"/>
                  </a:lnTo>
                  <a:lnTo>
                    <a:pt x="742823" y="360680"/>
                  </a:lnTo>
                  <a:close/>
                </a:path>
              </a:pathLst>
            </a:custGeom>
            <a:solidFill>
              <a:srgbClr val="C6C6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202427" y="1892808"/>
              <a:ext cx="366395" cy="366395"/>
            </a:xfrm>
            <a:custGeom>
              <a:avLst/>
              <a:gdLst/>
              <a:ahLst/>
              <a:cxnLst/>
              <a:rect l="l" t="t" r="r" b="b"/>
              <a:pathLst>
                <a:path w="366395" h="366394">
                  <a:moveTo>
                    <a:pt x="297688" y="0"/>
                  </a:moveTo>
                  <a:lnTo>
                    <a:pt x="68325" y="0"/>
                  </a:lnTo>
                  <a:lnTo>
                    <a:pt x="41737" y="5371"/>
                  </a:lnTo>
                  <a:lnTo>
                    <a:pt x="20018" y="20018"/>
                  </a:lnTo>
                  <a:lnTo>
                    <a:pt x="5371" y="41737"/>
                  </a:lnTo>
                  <a:lnTo>
                    <a:pt x="0" y="68325"/>
                  </a:lnTo>
                  <a:lnTo>
                    <a:pt x="0" y="297688"/>
                  </a:lnTo>
                  <a:lnTo>
                    <a:pt x="5371" y="324276"/>
                  </a:lnTo>
                  <a:lnTo>
                    <a:pt x="20018" y="345995"/>
                  </a:lnTo>
                  <a:lnTo>
                    <a:pt x="41737" y="360642"/>
                  </a:lnTo>
                  <a:lnTo>
                    <a:pt x="68325" y="366013"/>
                  </a:lnTo>
                  <a:lnTo>
                    <a:pt x="297688" y="366013"/>
                  </a:lnTo>
                  <a:lnTo>
                    <a:pt x="324276" y="360642"/>
                  </a:lnTo>
                  <a:lnTo>
                    <a:pt x="345995" y="345995"/>
                  </a:lnTo>
                  <a:lnTo>
                    <a:pt x="360642" y="324276"/>
                  </a:lnTo>
                  <a:lnTo>
                    <a:pt x="366013" y="297688"/>
                  </a:lnTo>
                  <a:lnTo>
                    <a:pt x="366013" y="68325"/>
                  </a:lnTo>
                  <a:lnTo>
                    <a:pt x="360642" y="41737"/>
                  </a:lnTo>
                  <a:lnTo>
                    <a:pt x="345995" y="20018"/>
                  </a:lnTo>
                  <a:lnTo>
                    <a:pt x="324276" y="5371"/>
                  </a:lnTo>
                  <a:lnTo>
                    <a:pt x="297688" y="0"/>
                  </a:lnTo>
                  <a:close/>
                </a:path>
              </a:pathLst>
            </a:custGeom>
            <a:solidFill>
              <a:srgbClr val="E0E0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202427" y="1892808"/>
              <a:ext cx="366395" cy="366395"/>
            </a:xfrm>
            <a:custGeom>
              <a:avLst/>
              <a:gdLst/>
              <a:ahLst/>
              <a:cxnLst/>
              <a:rect l="l" t="t" r="r" b="b"/>
              <a:pathLst>
                <a:path w="366395" h="366394">
                  <a:moveTo>
                    <a:pt x="0" y="68325"/>
                  </a:moveTo>
                  <a:lnTo>
                    <a:pt x="5371" y="41737"/>
                  </a:lnTo>
                  <a:lnTo>
                    <a:pt x="20018" y="20018"/>
                  </a:lnTo>
                  <a:lnTo>
                    <a:pt x="41737" y="5371"/>
                  </a:lnTo>
                  <a:lnTo>
                    <a:pt x="68325" y="0"/>
                  </a:lnTo>
                  <a:lnTo>
                    <a:pt x="297688" y="0"/>
                  </a:lnTo>
                  <a:lnTo>
                    <a:pt x="324276" y="5371"/>
                  </a:lnTo>
                  <a:lnTo>
                    <a:pt x="345995" y="20018"/>
                  </a:lnTo>
                  <a:lnTo>
                    <a:pt x="360642" y="41737"/>
                  </a:lnTo>
                  <a:lnTo>
                    <a:pt x="366013" y="68325"/>
                  </a:lnTo>
                  <a:lnTo>
                    <a:pt x="366013" y="297688"/>
                  </a:lnTo>
                  <a:lnTo>
                    <a:pt x="360642" y="324276"/>
                  </a:lnTo>
                  <a:lnTo>
                    <a:pt x="345995" y="345995"/>
                  </a:lnTo>
                  <a:lnTo>
                    <a:pt x="324276" y="360642"/>
                  </a:lnTo>
                  <a:lnTo>
                    <a:pt x="297688" y="366013"/>
                  </a:lnTo>
                  <a:lnTo>
                    <a:pt x="68325" y="366013"/>
                  </a:lnTo>
                  <a:lnTo>
                    <a:pt x="41737" y="360642"/>
                  </a:lnTo>
                  <a:lnTo>
                    <a:pt x="20018" y="345995"/>
                  </a:lnTo>
                  <a:lnTo>
                    <a:pt x="5371" y="324276"/>
                  </a:lnTo>
                  <a:lnTo>
                    <a:pt x="0" y="297688"/>
                  </a:lnTo>
                  <a:lnTo>
                    <a:pt x="0" y="68325"/>
                  </a:lnTo>
                  <a:close/>
                </a:path>
              </a:pathLst>
            </a:custGeom>
            <a:ln w="7620">
              <a:solidFill>
                <a:srgbClr val="C6C6D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5321934" y="1878838"/>
            <a:ext cx="130175" cy="3181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900" spc="-125" dirty="0">
                <a:solidFill>
                  <a:srgbClr val="3B3939"/>
                </a:solidFill>
                <a:latin typeface="Trebuchet MS"/>
                <a:cs typeface="Trebuchet MS"/>
              </a:rPr>
              <a:t>1</a:t>
            </a:r>
            <a:endParaRPr sz="190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268339" y="1613458"/>
            <a:ext cx="5187315" cy="2983865"/>
          </a:xfrm>
          <a:prstGeom prst="rect">
            <a:avLst/>
          </a:prstGeom>
        </p:spPr>
        <p:txBody>
          <a:bodyPr vert="horz" wrap="square" lIns="0" tIns="144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0"/>
              </a:spcBef>
            </a:pPr>
            <a:r>
              <a:rPr sz="2400" dirty="0">
                <a:solidFill>
                  <a:srgbClr val="3B3939"/>
                </a:solidFill>
                <a:latin typeface="Trebuchet MS"/>
                <a:cs typeface="Trebuchet MS"/>
              </a:rPr>
              <a:t>Vulnerability</a:t>
            </a:r>
            <a:r>
              <a:rPr sz="2400" spc="-125" dirty="0">
                <a:solidFill>
                  <a:srgbClr val="3B3939"/>
                </a:solidFill>
                <a:latin typeface="Trebuchet MS"/>
                <a:cs typeface="Trebuchet MS"/>
              </a:rPr>
              <a:t> </a:t>
            </a:r>
            <a:r>
              <a:rPr sz="2400" spc="85" dirty="0">
                <a:solidFill>
                  <a:srgbClr val="3B3939"/>
                </a:solidFill>
                <a:latin typeface="Trebuchet MS"/>
                <a:cs typeface="Trebuchet MS"/>
              </a:rPr>
              <a:t>Scanning</a:t>
            </a:r>
            <a:endParaRPr sz="2400" dirty="0">
              <a:latin typeface="Trebuchet MS"/>
              <a:cs typeface="Trebuchet MS"/>
            </a:endParaRPr>
          </a:p>
          <a:p>
            <a:pPr marL="12700" marR="5080">
              <a:lnSpc>
                <a:spcPct val="104200"/>
              </a:lnSpc>
              <a:spcBef>
                <a:spcPts val="610"/>
              </a:spcBef>
            </a:pPr>
            <a:r>
              <a:rPr sz="1600" spc="-20" dirty="0">
                <a:solidFill>
                  <a:srgbClr val="3B3939"/>
                </a:solidFill>
                <a:latin typeface="Roboto"/>
                <a:cs typeface="Roboto"/>
              </a:rPr>
              <a:t>Using</a:t>
            </a:r>
            <a:r>
              <a:rPr sz="1600" spc="-3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automated</a:t>
            </a:r>
            <a:r>
              <a:rPr sz="1600" spc="-3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tools</a:t>
            </a:r>
            <a:r>
              <a:rPr sz="1600" spc="-5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to</a:t>
            </a:r>
            <a:r>
              <a:rPr sz="1600" spc="-5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identify</a:t>
            </a:r>
            <a:r>
              <a:rPr sz="1600" spc="-3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known</a:t>
            </a:r>
            <a:r>
              <a:rPr sz="1600" spc="-2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20" dirty="0">
                <a:solidFill>
                  <a:srgbClr val="3B3939"/>
                </a:solidFill>
                <a:latin typeface="Roboto"/>
                <a:cs typeface="Roboto"/>
              </a:rPr>
              <a:t>vulnerabilities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25" dirty="0">
                <a:solidFill>
                  <a:srgbClr val="3B3939"/>
                </a:solidFill>
                <a:latin typeface="Roboto"/>
                <a:cs typeface="Roboto"/>
              </a:rPr>
              <a:t>in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software,</a:t>
            </a:r>
            <a:r>
              <a:rPr sz="1600" spc="-6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operating</a:t>
            </a:r>
            <a:r>
              <a:rPr sz="1600" spc="-4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systems,</a:t>
            </a:r>
            <a:r>
              <a:rPr sz="1600" spc="-6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and</a:t>
            </a:r>
            <a:r>
              <a:rPr sz="1600" spc="-4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network</a:t>
            </a:r>
            <a:r>
              <a:rPr sz="1600" spc="-6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devices.</a:t>
            </a:r>
            <a:r>
              <a:rPr sz="1600" spc="-5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20" dirty="0">
                <a:solidFill>
                  <a:srgbClr val="3B3939"/>
                </a:solidFill>
                <a:latin typeface="Roboto"/>
                <a:cs typeface="Roboto"/>
              </a:rPr>
              <a:t>This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helps</a:t>
            </a:r>
            <a:r>
              <a:rPr sz="1600" spc="-4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prioritize</a:t>
            </a:r>
            <a:r>
              <a:rPr sz="1600" spc="-4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the</a:t>
            </a:r>
            <a:r>
              <a:rPr sz="1600" spc="-4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most</a:t>
            </a:r>
            <a:r>
              <a:rPr sz="1600" spc="-4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critical</a:t>
            </a:r>
            <a:r>
              <a:rPr sz="1600" spc="-5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20" dirty="0">
                <a:solidFill>
                  <a:srgbClr val="3B3939"/>
                </a:solidFill>
                <a:latin typeface="Roboto"/>
                <a:cs typeface="Roboto"/>
              </a:rPr>
              <a:t>vulnerabilities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for</a:t>
            </a:r>
            <a:r>
              <a:rPr sz="1600" spc="-4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further investigation.</a:t>
            </a:r>
            <a:endParaRPr sz="1600" dirty="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  <a:spcBef>
                <a:spcPts val="1275"/>
              </a:spcBef>
            </a:pPr>
            <a:r>
              <a:rPr sz="2400" spc="100" dirty="0">
                <a:solidFill>
                  <a:srgbClr val="3B3939"/>
                </a:solidFill>
                <a:latin typeface="Trebuchet MS"/>
                <a:cs typeface="Trebuchet MS"/>
              </a:rPr>
              <a:t>Manual</a:t>
            </a:r>
            <a:r>
              <a:rPr sz="2400" spc="-110" dirty="0">
                <a:solidFill>
                  <a:srgbClr val="3B3939"/>
                </a:solidFill>
                <a:latin typeface="Trebuchet MS"/>
                <a:cs typeface="Trebuchet MS"/>
              </a:rPr>
              <a:t> </a:t>
            </a:r>
            <a:r>
              <a:rPr sz="2400" spc="110" dirty="0">
                <a:solidFill>
                  <a:srgbClr val="3B3939"/>
                </a:solidFill>
                <a:latin typeface="Trebuchet MS"/>
                <a:cs typeface="Trebuchet MS"/>
              </a:rPr>
              <a:t>Assessment</a:t>
            </a:r>
            <a:endParaRPr sz="2400" dirty="0">
              <a:latin typeface="Trebuchet MS"/>
              <a:cs typeface="Trebuchet MS"/>
            </a:endParaRPr>
          </a:p>
          <a:p>
            <a:pPr marL="12700" marR="40640">
              <a:lnSpc>
                <a:spcPct val="104099"/>
              </a:lnSpc>
              <a:spcBef>
                <a:spcPts val="610"/>
              </a:spcBef>
            </a:pP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Performing</a:t>
            </a:r>
            <a:r>
              <a:rPr sz="1600" spc="-3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manual</a:t>
            </a:r>
            <a:r>
              <a:rPr sz="1600" spc="-1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20" dirty="0">
                <a:solidFill>
                  <a:srgbClr val="3B3939"/>
                </a:solidFill>
                <a:latin typeface="Roboto"/>
                <a:cs typeface="Roboto"/>
              </a:rPr>
              <a:t>analysis</a:t>
            </a:r>
            <a:r>
              <a:rPr sz="1600" spc="-1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to</a:t>
            </a:r>
            <a:r>
              <a:rPr sz="1600" spc="-5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identify</a:t>
            </a:r>
            <a:r>
              <a:rPr sz="1600" spc="-2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20" dirty="0">
                <a:solidFill>
                  <a:srgbClr val="3B3939"/>
                </a:solidFill>
                <a:latin typeface="Roboto"/>
                <a:cs typeface="Roboto"/>
              </a:rPr>
              <a:t>vulnerabilities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25" dirty="0">
                <a:solidFill>
                  <a:srgbClr val="3B3939"/>
                </a:solidFill>
                <a:latin typeface="Roboto"/>
                <a:cs typeface="Roboto"/>
              </a:rPr>
              <a:t>not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detected</a:t>
            </a:r>
            <a:r>
              <a:rPr sz="1600" spc="-9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by</a:t>
            </a:r>
            <a:r>
              <a:rPr sz="1600" spc="-7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automated</a:t>
            </a:r>
            <a:r>
              <a:rPr sz="1600" spc="-6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tools.</a:t>
            </a:r>
            <a:r>
              <a:rPr sz="1600" spc="-7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This</a:t>
            </a:r>
            <a:r>
              <a:rPr sz="1600" spc="-7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involves</a:t>
            </a:r>
            <a:r>
              <a:rPr sz="1600" spc="-5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reviewing configuration</a:t>
            </a:r>
            <a:r>
              <a:rPr sz="1600" spc="-2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files,</a:t>
            </a:r>
            <a:r>
              <a:rPr sz="1600" spc="-5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code,</a:t>
            </a:r>
            <a:r>
              <a:rPr sz="1600" spc="-6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and</a:t>
            </a:r>
            <a:r>
              <a:rPr sz="1600" spc="-3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system</a:t>
            </a:r>
            <a:r>
              <a:rPr sz="1600" spc="-7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logs.</a:t>
            </a:r>
            <a:endParaRPr sz="1600" dirty="0">
              <a:latin typeface="Roboto"/>
              <a:cs typeface="Roboto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5198617" y="3509645"/>
            <a:ext cx="920115" cy="374015"/>
            <a:chOff x="5198617" y="3509645"/>
            <a:chExt cx="920115" cy="374015"/>
          </a:xfrm>
        </p:grpSpPr>
        <p:sp>
          <p:nvSpPr>
            <p:cNvPr id="11" name="object 11"/>
            <p:cNvSpPr/>
            <p:nvPr/>
          </p:nvSpPr>
          <p:spPr>
            <a:xfrm>
              <a:off x="5549391" y="3686810"/>
              <a:ext cx="569595" cy="19050"/>
            </a:xfrm>
            <a:custGeom>
              <a:avLst/>
              <a:gdLst/>
              <a:ahLst/>
              <a:cxnLst/>
              <a:rect l="l" t="t" r="r" b="b"/>
              <a:pathLst>
                <a:path w="569595" h="19050">
                  <a:moveTo>
                    <a:pt x="565150" y="0"/>
                  </a:moveTo>
                  <a:lnTo>
                    <a:pt x="4191" y="0"/>
                  </a:lnTo>
                  <a:lnTo>
                    <a:pt x="0" y="4317"/>
                  </a:lnTo>
                  <a:lnTo>
                    <a:pt x="0" y="9525"/>
                  </a:lnTo>
                  <a:lnTo>
                    <a:pt x="0" y="14858"/>
                  </a:lnTo>
                  <a:lnTo>
                    <a:pt x="4191" y="19050"/>
                  </a:lnTo>
                  <a:lnTo>
                    <a:pt x="565150" y="19050"/>
                  </a:lnTo>
                  <a:lnTo>
                    <a:pt x="569341" y="14858"/>
                  </a:lnTo>
                  <a:lnTo>
                    <a:pt x="569341" y="4317"/>
                  </a:lnTo>
                  <a:lnTo>
                    <a:pt x="565150" y="0"/>
                  </a:lnTo>
                  <a:close/>
                </a:path>
              </a:pathLst>
            </a:custGeom>
            <a:solidFill>
              <a:srgbClr val="C6C6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202427" y="3513455"/>
              <a:ext cx="366395" cy="366395"/>
            </a:xfrm>
            <a:custGeom>
              <a:avLst/>
              <a:gdLst/>
              <a:ahLst/>
              <a:cxnLst/>
              <a:rect l="l" t="t" r="r" b="b"/>
              <a:pathLst>
                <a:path w="366395" h="366395">
                  <a:moveTo>
                    <a:pt x="297688" y="0"/>
                  </a:moveTo>
                  <a:lnTo>
                    <a:pt x="68325" y="0"/>
                  </a:lnTo>
                  <a:lnTo>
                    <a:pt x="41737" y="5371"/>
                  </a:lnTo>
                  <a:lnTo>
                    <a:pt x="20018" y="20018"/>
                  </a:lnTo>
                  <a:lnTo>
                    <a:pt x="5371" y="41737"/>
                  </a:lnTo>
                  <a:lnTo>
                    <a:pt x="0" y="68325"/>
                  </a:lnTo>
                  <a:lnTo>
                    <a:pt x="0" y="297688"/>
                  </a:lnTo>
                  <a:lnTo>
                    <a:pt x="5371" y="324276"/>
                  </a:lnTo>
                  <a:lnTo>
                    <a:pt x="20018" y="345995"/>
                  </a:lnTo>
                  <a:lnTo>
                    <a:pt x="41737" y="360642"/>
                  </a:lnTo>
                  <a:lnTo>
                    <a:pt x="68325" y="366014"/>
                  </a:lnTo>
                  <a:lnTo>
                    <a:pt x="297688" y="366014"/>
                  </a:lnTo>
                  <a:lnTo>
                    <a:pt x="324276" y="360642"/>
                  </a:lnTo>
                  <a:lnTo>
                    <a:pt x="345995" y="345995"/>
                  </a:lnTo>
                  <a:lnTo>
                    <a:pt x="360642" y="324276"/>
                  </a:lnTo>
                  <a:lnTo>
                    <a:pt x="366013" y="297688"/>
                  </a:lnTo>
                  <a:lnTo>
                    <a:pt x="366013" y="68325"/>
                  </a:lnTo>
                  <a:lnTo>
                    <a:pt x="360642" y="41737"/>
                  </a:lnTo>
                  <a:lnTo>
                    <a:pt x="345995" y="20018"/>
                  </a:lnTo>
                  <a:lnTo>
                    <a:pt x="324276" y="5371"/>
                  </a:lnTo>
                  <a:lnTo>
                    <a:pt x="297688" y="0"/>
                  </a:lnTo>
                  <a:close/>
                </a:path>
              </a:pathLst>
            </a:custGeom>
            <a:solidFill>
              <a:srgbClr val="E0E0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202427" y="3513455"/>
              <a:ext cx="366395" cy="366395"/>
            </a:xfrm>
            <a:custGeom>
              <a:avLst/>
              <a:gdLst/>
              <a:ahLst/>
              <a:cxnLst/>
              <a:rect l="l" t="t" r="r" b="b"/>
              <a:pathLst>
                <a:path w="366395" h="366395">
                  <a:moveTo>
                    <a:pt x="0" y="68325"/>
                  </a:moveTo>
                  <a:lnTo>
                    <a:pt x="5371" y="41737"/>
                  </a:lnTo>
                  <a:lnTo>
                    <a:pt x="20018" y="20018"/>
                  </a:lnTo>
                  <a:lnTo>
                    <a:pt x="41737" y="5371"/>
                  </a:lnTo>
                  <a:lnTo>
                    <a:pt x="68325" y="0"/>
                  </a:lnTo>
                  <a:lnTo>
                    <a:pt x="297688" y="0"/>
                  </a:lnTo>
                  <a:lnTo>
                    <a:pt x="324276" y="5371"/>
                  </a:lnTo>
                  <a:lnTo>
                    <a:pt x="345995" y="20018"/>
                  </a:lnTo>
                  <a:lnTo>
                    <a:pt x="360642" y="41737"/>
                  </a:lnTo>
                  <a:lnTo>
                    <a:pt x="366013" y="68325"/>
                  </a:lnTo>
                  <a:lnTo>
                    <a:pt x="366013" y="297688"/>
                  </a:lnTo>
                  <a:lnTo>
                    <a:pt x="360642" y="324276"/>
                  </a:lnTo>
                  <a:lnTo>
                    <a:pt x="345995" y="345995"/>
                  </a:lnTo>
                  <a:lnTo>
                    <a:pt x="324276" y="360642"/>
                  </a:lnTo>
                  <a:lnTo>
                    <a:pt x="297688" y="366014"/>
                  </a:lnTo>
                  <a:lnTo>
                    <a:pt x="68325" y="366014"/>
                  </a:lnTo>
                  <a:lnTo>
                    <a:pt x="41737" y="360642"/>
                  </a:lnTo>
                  <a:lnTo>
                    <a:pt x="20018" y="345995"/>
                  </a:lnTo>
                  <a:lnTo>
                    <a:pt x="5371" y="324276"/>
                  </a:lnTo>
                  <a:lnTo>
                    <a:pt x="0" y="297688"/>
                  </a:lnTo>
                  <a:lnTo>
                    <a:pt x="0" y="68325"/>
                  </a:lnTo>
                  <a:close/>
                </a:path>
              </a:pathLst>
            </a:custGeom>
            <a:ln w="7620">
              <a:solidFill>
                <a:srgbClr val="C6C6D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5309742" y="3499561"/>
            <a:ext cx="153035" cy="3187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900" spc="-50" dirty="0">
                <a:solidFill>
                  <a:srgbClr val="3B3939"/>
                </a:solidFill>
                <a:latin typeface="Trebuchet MS"/>
                <a:cs typeface="Trebuchet MS"/>
              </a:rPr>
              <a:t>2</a:t>
            </a:r>
            <a:endParaRPr sz="1900">
              <a:latin typeface="Trebuchet MS"/>
              <a:cs typeface="Trebuchet MS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5198617" y="5130291"/>
            <a:ext cx="920115" cy="374015"/>
            <a:chOff x="5198617" y="5130291"/>
            <a:chExt cx="920115" cy="374015"/>
          </a:xfrm>
        </p:grpSpPr>
        <p:sp>
          <p:nvSpPr>
            <p:cNvPr id="16" name="object 16"/>
            <p:cNvSpPr/>
            <p:nvPr/>
          </p:nvSpPr>
          <p:spPr>
            <a:xfrm>
              <a:off x="5549391" y="5307456"/>
              <a:ext cx="569595" cy="19050"/>
            </a:xfrm>
            <a:custGeom>
              <a:avLst/>
              <a:gdLst/>
              <a:ahLst/>
              <a:cxnLst/>
              <a:rect l="l" t="t" r="r" b="b"/>
              <a:pathLst>
                <a:path w="569595" h="19050">
                  <a:moveTo>
                    <a:pt x="565150" y="0"/>
                  </a:moveTo>
                  <a:lnTo>
                    <a:pt x="4191" y="0"/>
                  </a:lnTo>
                  <a:lnTo>
                    <a:pt x="0" y="4318"/>
                  </a:lnTo>
                  <a:lnTo>
                    <a:pt x="0" y="9525"/>
                  </a:lnTo>
                  <a:lnTo>
                    <a:pt x="0" y="14859"/>
                  </a:lnTo>
                  <a:lnTo>
                    <a:pt x="4191" y="19050"/>
                  </a:lnTo>
                  <a:lnTo>
                    <a:pt x="565150" y="19050"/>
                  </a:lnTo>
                  <a:lnTo>
                    <a:pt x="569341" y="14859"/>
                  </a:lnTo>
                  <a:lnTo>
                    <a:pt x="569341" y="4318"/>
                  </a:lnTo>
                  <a:lnTo>
                    <a:pt x="565150" y="0"/>
                  </a:lnTo>
                  <a:close/>
                </a:path>
              </a:pathLst>
            </a:custGeom>
            <a:solidFill>
              <a:srgbClr val="C6C6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202427" y="5134101"/>
              <a:ext cx="366395" cy="366395"/>
            </a:xfrm>
            <a:custGeom>
              <a:avLst/>
              <a:gdLst/>
              <a:ahLst/>
              <a:cxnLst/>
              <a:rect l="l" t="t" r="r" b="b"/>
              <a:pathLst>
                <a:path w="366395" h="366395">
                  <a:moveTo>
                    <a:pt x="297688" y="0"/>
                  </a:moveTo>
                  <a:lnTo>
                    <a:pt x="68325" y="0"/>
                  </a:lnTo>
                  <a:lnTo>
                    <a:pt x="41737" y="5371"/>
                  </a:lnTo>
                  <a:lnTo>
                    <a:pt x="20018" y="20018"/>
                  </a:lnTo>
                  <a:lnTo>
                    <a:pt x="5371" y="41737"/>
                  </a:lnTo>
                  <a:lnTo>
                    <a:pt x="0" y="68325"/>
                  </a:lnTo>
                  <a:lnTo>
                    <a:pt x="0" y="297688"/>
                  </a:lnTo>
                  <a:lnTo>
                    <a:pt x="5371" y="324276"/>
                  </a:lnTo>
                  <a:lnTo>
                    <a:pt x="20018" y="345995"/>
                  </a:lnTo>
                  <a:lnTo>
                    <a:pt x="41737" y="360642"/>
                  </a:lnTo>
                  <a:lnTo>
                    <a:pt x="68325" y="366014"/>
                  </a:lnTo>
                  <a:lnTo>
                    <a:pt x="297688" y="366014"/>
                  </a:lnTo>
                  <a:lnTo>
                    <a:pt x="324276" y="360642"/>
                  </a:lnTo>
                  <a:lnTo>
                    <a:pt x="345995" y="345995"/>
                  </a:lnTo>
                  <a:lnTo>
                    <a:pt x="360642" y="324276"/>
                  </a:lnTo>
                  <a:lnTo>
                    <a:pt x="366013" y="297688"/>
                  </a:lnTo>
                  <a:lnTo>
                    <a:pt x="366013" y="68325"/>
                  </a:lnTo>
                  <a:lnTo>
                    <a:pt x="360642" y="41737"/>
                  </a:lnTo>
                  <a:lnTo>
                    <a:pt x="345995" y="20018"/>
                  </a:lnTo>
                  <a:lnTo>
                    <a:pt x="324276" y="5371"/>
                  </a:lnTo>
                  <a:lnTo>
                    <a:pt x="297688" y="0"/>
                  </a:lnTo>
                  <a:close/>
                </a:path>
              </a:pathLst>
            </a:custGeom>
            <a:solidFill>
              <a:srgbClr val="E0E0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5202427" y="5134101"/>
              <a:ext cx="366395" cy="366395"/>
            </a:xfrm>
            <a:custGeom>
              <a:avLst/>
              <a:gdLst/>
              <a:ahLst/>
              <a:cxnLst/>
              <a:rect l="l" t="t" r="r" b="b"/>
              <a:pathLst>
                <a:path w="366395" h="366395">
                  <a:moveTo>
                    <a:pt x="0" y="68325"/>
                  </a:moveTo>
                  <a:lnTo>
                    <a:pt x="5371" y="41737"/>
                  </a:lnTo>
                  <a:lnTo>
                    <a:pt x="20018" y="20018"/>
                  </a:lnTo>
                  <a:lnTo>
                    <a:pt x="41737" y="5371"/>
                  </a:lnTo>
                  <a:lnTo>
                    <a:pt x="68325" y="0"/>
                  </a:lnTo>
                  <a:lnTo>
                    <a:pt x="297688" y="0"/>
                  </a:lnTo>
                  <a:lnTo>
                    <a:pt x="324276" y="5371"/>
                  </a:lnTo>
                  <a:lnTo>
                    <a:pt x="345995" y="20018"/>
                  </a:lnTo>
                  <a:lnTo>
                    <a:pt x="360642" y="41737"/>
                  </a:lnTo>
                  <a:lnTo>
                    <a:pt x="366013" y="68325"/>
                  </a:lnTo>
                  <a:lnTo>
                    <a:pt x="366013" y="297688"/>
                  </a:lnTo>
                  <a:lnTo>
                    <a:pt x="360642" y="324276"/>
                  </a:lnTo>
                  <a:lnTo>
                    <a:pt x="345995" y="345995"/>
                  </a:lnTo>
                  <a:lnTo>
                    <a:pt x="324276" y="360642"/>
                  </a:lnTo>
                  <a:lnTo>
                    <a:pt x="297688" y="366014"/>
                  </a:lnTo>
                  <a:lnTo>
                    <a:pt x="68325" y="366014"/>
                  </a:lnTo>
                  <a:lnTo>
                    <a:pt x="41737" y="360642"/>
                  </a:lnTo>
                  <a:lnTo>
                    <a:pt x="20018" y="345995"/>
                  </a:lnTo>
                  <a:lnTo>
                    <a:pt x="5371" y="324276"/>
                  </a:lnTo>
                  <a:lnTo>
                    <a:pt x="0" y="297688"/>
                  </a:lnTo>
                  <a:lnTo>
                    <a:pt x="0" y="68325"/>
                  </a:lnTo>
                  <a:close/>
                </a:path>
              </a:pathLst>
            </a:custGeom>
            <a:ln w="7620">
              <a:solidFill>
                <a:srgbClr val="C6C6D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5308219" y="5120462"/>
            <a:ext cx="156210" cy="3187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900" spc="-50" dirty="0">
                <a:solidFill>
                  <a:srgbClr val="3B3939"/>
                </a:solidFill>
                <a:latin typeface="Trebuchet MS"/>
                <a:cs typeface="Trebuchet MS"/>
              </a:rPr>
              <a:t>3</a:t>
            </a:r>
            <a:endParaRPr sz="1900">
              <a:latin typeface="Trebuchet MS"/>
              <a:cs typeface="Trebuchet MS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dt" sz="half" idx="6"/>
          </p:nvPr>
        </p:nvSpPr>
        <p:spPr>
          <a:xfrm>
            <a:off x="10881994" y="6351422"/>
            <a:ext cx="487679" cy="3334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640"/>
              </a:lnSpc>
            </a:pPr>
            <a:r>
              <a:rPr spc="-325" dirty="0"/>
              <a:t>202</a:t>
            </a:r>
            <a:r>
              <a:rPr lang="en-US" spc="-325" dirty="0"/>
              <a:t>4</a:t>
            </a:r>
            <a:endParaRPr spc="-325" dirty="0"/>
          </a:p>
        </p:txBody>
      </p:sp>
      <p:sp>
        <p:nvSpPr>
          <p:cNvPr id="20" name="object 20"/>
          <p:cNvSpPr txBox="1"/>
          <p:nvPr/>
        </p:nvSpPr>
        <p:spPr>
          <a:xfrm>
            <a:off x="6268339" y="4855259"/>
            <a:ext cx="5095240" cy="1362710"/>
          </a:xfrm>
          <a:prstGeom prst="rect">
            <a:avLst/>
          </a:prstGeom>
        </p:spPr>
        <p:txBody>
          <a:bodyPr vert="horz" wrap="square" lIns="0" tIns="144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0"/>
              </a:spcBef>
            </a:pPr>
            <a:r>
              <a:rPr sz="2400" dirty="0">
                <a:solidFill>
                  <a:srgbClr val="3B3939"/>
                </a:solidFill>
                <a:latin typeface="Trebuchet MS"/>
                <a:cs typeface="Trebuchet MS"/>
              </a:rPr>
              <a:t>Vulnerability</a:t>
            </a:r>
            <a:r>
              <a:rPr sz="2400" spc="-114" dirty="0">
                <a:solidFill>
                  <a:srgbClr val="3B3939"/>
                </a:solidFill>
                <a:latin typeface="Trebuchet MS"/>
                <a:cs typeface="Trebuchet MS"/>
              </a:rPr>
              <a:t> </a:t>
            </a:r>
            <a:r>
              <a:rPr sz="2400" spc="-10" dirty="0">
                <a:solidFill>
                  <a:srgbClr val="3B3939"/>
                </a:solidFill>
                <a:latin typeface="Trebuchet MS"/>
                <a:cs typeface="Trebuchet MS"/>
              </a:rPr>
              <a:t>Prioritization</a:t>
            </a:r>
            <a:endParaRPr sz="2400" dirty="0">
              <a:latin typeface="Trebuchet MS"/>
              <a:cs typeface="Trebuchet MS"/>
            </a:endParaRPr>
          </a:p>
          <a:p>
            <a:pPr marL="12700" marR="5080">
              <a:lnSpc>
                <a:spcPct val="104099"/>
              </a:lnSpc>
              <a:spcBef>
                <a:spcPts val="615"/>
              </a:spcBef>
            </a:pPr>
            <a:r>
              <a:rPr sz="1600" spc="-20" dirty="0">
                <a:solidFill>
                  <a:srgbClr val="3B3939"/>
                </a:solidFill>
                <a:latin typeface="Roboto"/>
                <a:cs typeface="Roboto"/>
              </a:rPr>
              <a:t>Ranking</a:t>
            </a:r>
            <a:r>
              <a:rPr sz="1600" spc="-1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20" dirty="0">
                <a:solidFill>
                  <a:srgbClr val="3B3939"/>
                </a:solidFill>
                <a:latin typeface="Roboto"/>
                <a:cs typeface="Roboto"/>
              </a:rPr>
              <a:t>vulnerabilities</a:t>
            </a:r>
            <a:r>
              <a:rPr sz="1600" spc="-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based</a:t>
            </a:r>
            <a:r>
              <a:rPr sz="1600" spc="-5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on</a:t>
            </a:r>
            <a:r>
              <a:rPr sz="1600" spc="-4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their</a:t>
            </a:r>
            <a:r>
              <a:rPr sz="1600" spc="-4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severity, exploitability,</a:t>
            </a:r>
            <a:r>
              <a:rPr sz="1600" spc="-6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and</a:t>
            </a:r>
            <a:r>
              <a:rPr sz="1600" spc="-5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impact</a:t>
            </a:r>
            <a:r>
              <a:rPr sz="1600" spc="-8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on</a:t>
            </a:r>
            <a:r>
              <a:rPr sz="1600" spc="-7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the</a:t>
            </a:r>
            <a:r>
              <a:rPr sz="1600" spc="-7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organization.</a:t>
            </a:r>
            <a:r>
              <a:rPr sz="1600" spc="-4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This</a:t>
            </a:r>
            <a:r>
              <a:rPr sz="1600" spc="-7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helps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focus</a:t>
            </a:r>
            <a:r>
              <a:rPr sz="1600" spc="-3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remediation</a:t>
            </a:r>
            <a:r>
              <a:rPr sz="1600" spc="-5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efforts</a:t>
            </a:r>
            <a:r>
              <a:rPr sz="1600" spc="-3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on</a:t>
            </a:r>
            <a:r>
              <a:rPr sz="1600" spc="-4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the</a:t>
            </a:r>
            <a:r>
              <a:rPr sz="1600" spc="-4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most</a:t>
            </a:r>
            <a:r>
              <a:rPr sz="1600" spc="-5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critical</a:t>
            </a:r>
            <a:r>
              <a:rPr sz="1600" spc="-4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risks.</a:t>
            </a:r>
            <a:endParaRPr sz="1600" dirty="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2191999" cy="218274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98423" y="2626613"/>
            <a:ext cx="7056755" cy="5467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3400" dirty="0"/>
              <a:t>Exploitation</a:t>
            </a:r>
            <a:r>
              <a:rPr sz="3400" spc="-95" dirty="0"/>
              <a:t> </a:t>
            </a:r>
            <a:r>
              <a:rPr sz="3400" spc="125" dirty="0"/>
              <a:t>and</a:t>
            </a:r>
            <a:r>
              <a:rPr sz="3400" spc="-105" dirty="0"/>
              <a:t> </a:t>
            </a:r>
            <a:r>
              <a:rPr sz="3400" dirty="0"/>
              <a:t>Lateral</a:t>
            </a:r>
            <a:r>
              <a:rPr sz="3400" spc="-105" dirty="0"/>
              <a:t> </a:t>
            </a:r>
            <a:r>
              <a:rPr sz="3400" spc="170" dirty="0"/>
              <a:t>Movement</a:t>
            </a:r>
            <a:endParaRPr sz="3400" dirty="0"/>
          </a:p>
        </p:txBody>
      </p:sp>
      <p:sp>
        <p:nvSpPr>
          <p:cNvPr id="4" name="object 4"/>
          <p:cNvSpPr txBox="1"/>
          <p:nvPr/>
        </p:nvSpPr>
        <p:spPr>
          <a:xfrm>
            <a:off x="773074" y="4126650"/>
            <a:ext cx="3324860" cy="2038122"/>
          </a:xfrm>
          <a:prstGeom prst="rect">
            <a:avLst/>
          </a:prstGeom>
        </p:spPr>
        <p:txBody>
          <a:bodyPr vert="horz" wrap="square" lIns="0" tIns="2000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75"/>
              </a:spcBef>
            </a:pPr>
            <a:r>
              <a:rPr sz="2400" dirty="0">
                <a:solidFill>
                  <a:srgbClr val="3B3939"/>
                </a:solidFill>
                <a:latin typeface="Trebuchet MS"/>
                <a:cs typeface="Trebuchet MS"/>
              </a:rPr>
              <a:t>Exploit</a:t>
            </a:r>
            <a:r>
              <a:rPr sz="2400" spc="-40" dirty="0">
                <a:solidFill>
                  <a:srgbClr val="3B3939"/>
                </a:solidFill>
                <a:latin typeface="Trebuchet MS"/>
                <a:cs typeface="Trebuchet MS"/>
              </a:rPr>
              <a:t> </a:t>
            </a:r>
            <a:r>
              <a:rPr sz="2400" spc="70" dirty="0">
                <a:solidFill>
                  <a:srgbClr val="3B3939"/>
                </a:solidFill>
                <a:latin typeface="Trebuchet MS"/>
                <a:cs typeface="Trebuchet MS"/>
              </a:rPr>
              <a:t>Development</a:t>
            </a:r>
            <a:endParaRPr sz="2400" dirty="0">
              <a:latin typeface="Trebuchet MS"/>
              <a:cs typeface="Trebuchet MS"/>
            </a:endParaRPr>
          </a:p>
          <a:p>
            <a:pPr marL="12700" marR="5080">
              <a:lnSpc>
                <a:spcPct val="114399"/>
              </a:lnSpc>
              <a:spcBef>
                <a:spcPts val="700"/>
              </a:spcBef>
            </a:pP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Developing</a:t>
            </a:r>
            <a:r>
              <a:rPr sz="1600" spc="-5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or</a:t>
            </a:r>
            <a:r>
              <a:rPr sz="1600" spc="-8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acquiring</a:t>
            </a:r>
            <a:r>
              <a:rPr sz="1600" spc="-5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exploits</a:t>
            </a:r>
            <a:r>
              <a:rPr sz="1600" spc="-6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20" dirty="0">
                <a:solidFill>
                  <a:srgbClr val="3B3939"/>
                </a:solidFill>
                <a:latin typeface="Roboto"/>
                <a:cs typeface="Roboto"/>
              </a:rPr>
              <a:t>that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leverage</a:t>
            </a:r>
            <a:r>
              <a:rPr sz="1600" spc="-6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identified</a:t>
            </a:r>
            <a:r>
              <a:rPr sz="1600" spc="-5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vulnerabilities.</a:t>
            </a:r>
            <a:endParaRPr sz="1600" dirty="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  <a:spcBef>
                <a:spcPts val="280"/>
              </a:spcBef>
            </a:pP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This</a:t>
            </a:r>
            <a:r>
              <a:rPr sz="1600" spc="-6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involves</a:t>
            </a:r>
            <a:r>
              <a:rPr sz="1600" spc="-4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crafting</a:t>
            </a:r>
            <a:r>
              <a:rPr sz="1600" spc="-4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code</a:t>
            </a:r>
            <a:r>
              <a:rPr sz="1600" spc="-7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or</a:t>
            </a:r>
            <a:r>
              <a:rPr sz="1600" spc="-7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20" dirty="0">
                <a:solidFill>
                  <a:srgbClr val="3B3939"/>
                </a:solidFill>
                <a:latin typeface="Roboto"/>
                <a:cs typeface="Roboto"/>
              </a:rPr>
              <a:t>tools</a:t>
            </a:r>
            <a:endParaRPr sz="1600" dirty="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  <a:spcBef>
                <a:spcPts val="285"/>
              </a:spcBef>
            </a:pP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to</a:t>
            </a:r>
            <a:r>
              <a:rPr sz="1600" spc="-6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gain</a:t>
            </a:r>
            <a:r>
              <a:rPr sz="1600" spc="-3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20" dirty="0">
                <a:solidFill>
                  <a:srgbClr val="3B3939"/>
                </a:solidFill>
                <a:latin typeface="Roboto"/>
                <a:cs typeface="Roboto"/>
              </a:rPr>
              <a:t>unauthorized</a:t>
            </a:r>
            <a:r>
              <a:rPr sz="1600" spc="-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access</a:t>
            </a:r>
            <a:r>
              <a:rPr sz="1600" spc="-5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25" dirty="0">
                <a:solidFill>
                  <a:srgbClr val="3B3939"/>
                </a:solidFill>
                <a:latin typeface="Roboto"/>
                <a:cs typeface="Roboto"/>
              </a:rPr>
              <a:t>to</a:t>
            </a:r>
            <a:r>
              <a:rPr lang="en-US" sz="1600" spc="-25" dirty="0">
                <a:solidFill>
                  <a:srgbClr val="3B3939"/>
                </a:solidFill>
                <a:latin typeface="Roboto"/>
                <a:cs typeface="Roboto"/>
              </a:rPr>
              <a:t> systems</a:t>
            </a:r>
            <a:endParaRPr sz="1600" dirty="0">
              <a:latin typeface="Roboto"/>
              <a:cs typeface="Roboto"/>
            </a:endParaRPr>
          </a:p>
        </p:txBody>
      </p: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11187" y="3470655"/>
            <a:ext cx="10969434" cy="698500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4430014" y="4126650"/>
            <a:ext cx="3247390" cy="2057358"/>
          </a:xfrm>
          <a:prstGeom prst="rect">
            <a:avLst/>
          </a:prstGeom>
        </p:spPr>
        <p:txBody>
          <a:bodyPr vert="horz" wrap="square" lIns="0" tIns="2000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75"/>
              </a:spcBef>
            </a:pPr>
            <a:r>
              <a:rPr sz="2400" spc="80" dirty="0">
                <a:solidFill>
                  <a:srgbClr val="3B3939"/>
                </a:solidFill>
                <a:latin typeface="Trebuchet MS"/>
                <a:cs typeface="Trebuchet MS"/>
              </a:rPr>
              <a:t>Payload</a:t>
            </a:r>
            <a:r>
              <a:rPr sz="2400" spc="-80" dirty="0">
                <a:solidFill>
                  <a:srgbClr val="3B3939"/>
                </a:solidFill>
                <a:latin typeface="Trebuchet MS"/>
                <a:cs typeface="Trebuchet MS"/>
              </a:rPr>
              <a:t> </a:t>
            </a:r>
            <a:r>
              <a:rPr sz="2400" spc="-10" dirty="0">
                <a:solidFill>
                  <a:srgbClr val="3B3939"/>
                </a:solidFill>
                <a:latin typeface="Trebuchet MS"/>
                <a:cs typeface="Trebuchet MS"/>
              </a:rPr>
              <a:t>Delivery</a:t>
            </a:r>
            <a:endParaRPr sz="2400" dirty="0">
              <a:latin typeface="Trebuchet MS"/>
              <a:cs typeface="Trebuchet MS"/>
            </a:endParaRPr>
          </a:p>
          <a:p>
            <a:pPr marL="12700" marR="5080">
              <a:lnSpc>
                <a:spcPct val="114599"/>
              </a:lnSpc>
              <a:spcBef>
                <a:spcPts val="700"/>
              </a:spcBef>
            </a:pP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Delivering</a:t>
            </a:r>
            <a:r>
              <a:rPr sz="1600" spc="-5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the</a:t>
            </a:r>
            <a:r>
              <a:rPr sz="1600" spc="-6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exploit</a:t>
            </a:r>
            <a:r>
              <a:rPr sz="1600" spc="-6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payload</a:t>
            </a:r>
            <a:r>
              <a:rPr sz="1600" spc="-5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to</a:t>
            </a:r>
            <a:r>
              <a:rPr sz="1600" spc="-7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25" dirty="0">
                <a:solidFill>
                  <a:srgbClr val="3B3939"/>
                </a:solidFill>
                <a:latin typeface="Roboto"/>
                <a:cs typeface="Roboto"/>
              </a:rPr>
              <a:t>the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target</a:t>
            </a:r>
            <a:r>
              <a:rPr sz="1600" spc="-5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system.</a:t>
            </a:r>
            <a:r>
              <a:rPr sz="1600" spc="-5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This</a:t>
            </a:r>
            <a:r>
              <a:rPr sz="1600" spc="-2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can</a:t>
            </a:r>
            <a:r>
              <a:rPr sz="1600" spc="-4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be</a:t>
            </a:r>
            <a:r>
              <a:rPr sz="1600" spc="-5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20" dirty="0">
                <a:solidFill>
                  <a:srgbClr val="3B3939"/>
                </a:solidFill>
                <a:latin typeface="Roboto"/>
                <a:cs typeface="Roboto"/>
              </a:rPr>
              <a:t>done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through</a:t>
            </a:r>
            <a:r>
              <a:rPr sz="1600" spc="-6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various</a:t>
            </a:r>
            <a:r>
              <a:rPr sz="1600" spc="-7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methods,</a:t>
            </a:r>
            <a:r>
              <a:rPr sz="1600" spc="-8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such</a:t>
            </a:r>
            <a:r>
              <a:rPr sz="1600" spc="-7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25" dirty="0">
                <a:solidFill>
                  <a:srgbClr val="3B3939"/>
                </a:solidFill>
                <a:latin typeface="Roboto"/>
                <a:cs typeface="Roboto"/>
              </a:rPr>
              <a:t>as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email</a:t>
            </a:r>
            <a:r>
              <a:rPr sz="1600" spc="-3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attachments, malicious</a:t>
            </a:r>
            <a:r>
              <a:rPr lang="en-US" sz="1600" spc="-10" dirty="0">
                <a:solidFill>
                  <a:srgbClr val="3B3939"/>
                </a:solidFill>
                <a:latin typeface="Roboto"/>
                <a:cs typeface="Roboto"/>
              </a:rPr>
              <a:t> websites, or network connections.</a:t>
            </a:r>
            <a:endParaRPr sz="1600" dirty="0">
              <a:latin typeface="Roboto"/>
              <a:cs typeface="Roboto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dt" sz="half" idx="6"/>
          </p:nvPr>
        </p:nvSpPr>
        <p:spPr>
          <a:xfrm>
            <a:off x="10881994" y="6351422"/>
            <a:ext cx="487679" cy="3334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640"/>
              </a:lnSpc>
            </a:pPr>
            <a:r>
              <a:rPr spc="-325" dirty="0"/>
              <a:t>202</a:t>
            </a:r>
            <a:r>
              <a:rPr lang="en-US" spc="-325" dirty="0"/>
              <a:t>4</a:t>
            </a:r>
            <a:endParaRPr spc="-325" dirty="0"/>
          </a:p>
        </p:txBody>
      </p:sp>
      <p:sp>
        <p:nvSpPr>
          <p:cNvPr id="7" name="object 7"/>
          <p:cNvSpPr txBox="1"/>
          <p:nvPr/>
        </p:nvSpPr>
        <p:spPr>
          <a:xfrm>
            <a:off x="8087106" y="4126650"/>
            <a:ext cx="3322320" cy="2057358"/>
          </a:xfrm>
          <a:prstGeom prst="rect">
            <a:avLst/>
          </a:prstGeom>
        </p:spPr>
        <p:txBody>
          <a:bodyPr vert="horz" wrap="square" lIns="0" tIns="2000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75"/>
              </a:spcBef>
            </a:pPr>
            <a:r>
              <a:rPr sz="2400" dirty="0">
                <a:solidFill>
                  <a:srgbClr val="3B3939"/>
                </a:solidFill>
                <a:latin typeface="Trebuchet MS"/>
                <a:cs typeface="Trebuchet MS"/>
              </a:rPr>
              <a:t>Lateral</a:t>
            </a:r>
            <a:r>
              <a:rPr sz="2400" spc="-110" dirty="0">
                <a:solidFill>
                  <a:srgbClr val="3B3939"/>
                </a:solidFill>
                <a:latin typeface="Trebuchet MS"/>
                <a:cs typeface="Trebuchet MS"/>
              </a:rPr>
              <a:t> </a:t>
            </a:r>
            <a:r>
              <a:rPr sz="2400" spc="110" dirty="0">
                <a:solidFill>
                  <a:srgbClr val="3B3939"/>
                </a:solidFill>
                <a:latin typeface="Trebuchet MS"/>
                <a:cs typeface="Trebuchet MS"/>
              </a:rPr>
              <a:t>Movement</a:t>
            </a:r>
            <a:endParaRPr sz="2400" dirty="0">
              <a:latin typeface="Trebuchet MS"/>
              <a:cs typeface="Trebuchet MS"/>
            </a:endParaRPr>
          </a:p>
          <a:p>
            <a:pPr marL="12700" marR="5080">
              <a:lnSpc>
                <a:spcPct val="114599"/>
              </a:lnSpc>
              <a:spcBef>
                <a:spcPts val="700"/>
              </a:spcBef>
            </a:pP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Moving</a:t>
            </a:r>
            <a:r>
              <a:rPr sz="1600" spc="-4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laterally</a:t>
            </a:r>
            <a:r>
              <a:rPr sz="1600" spc="-4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20" dirty="0">
                <a:solidFill>
                  <a:srgbClr val="3B3939"/>
                </a:solidFill>
                <a:latin typeface="Roboto"/>
                <a:cs typeface="Roboto"/>
              </a:rPr>
              <a:t>through</a:t>
            </a:r>
            <a:r>
              <a:rPr sz="1600" spc="-4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the</a:t>
            </a:r>
            <a:r>
              <a:rPr sz="1600" spc="-5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network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to</a:t>
            </a:r>
            <a:r>
              <a:rPr sz="1600" spc="-6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access</a:t>
            </a:r>
            <a:r>
              <a:rPr sz="1600" spc="-5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other</a:t>
            </a:r>
            <a:r>
              <a:rPr sz="1600" spc="-5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systems.</a:t>
            </a:r>
            <a:r>
              <a:rPr sz="1600" spc="-6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20" dirty="0">
                <a:solidFill>
                  <a:srgbClr val="3B3939"/>
                </a:solidFill>
                <a:latin typeface="Roboto"/>
                <a:cs typeface="Roboto"/>
              </a:rPr>
              <a:t>This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involves</a:t>
            </a:r>
            <a:r>
              <a:rPr sz="1600" spc="-6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using</a:t>
            </a:r>
            <a:r>
              <a:rPr sz="1600" spc="-7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compromised systems</a:t>
            </a:r>
            <a:r>
              <a:rPr sz="1600" spc="-7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as</a:t>
            </a:r>
            <a:r>
              <a:rPr sz="1600" spc="-4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stepping</a:t>
            </a:r>
            <a:r>
              <a:rPr sz="1600" spc="-4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stones</a:t>
            </a:r>
            <a:r>
              <a:rPr sz="1600" spc="-4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to</a:t>
            </a:r>
            <a:r>
              <a:rPr sz="1600" spc="-5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20" dirty="0">
                <a:solidFill>
                  <a:srgbClr val="3B3939"/>
                </a:solidFill>
                <a:latin typeface="Roboto"/>
                <a:cs typeface="Roboto"/>
              </a:rPr>
              <a:t>gain</a:t>
            </a:r>
            <a:r>
              <a:rPr lang="en-US" sz="1600" spc="-20" dirty="0">
                <a:solidFill>
                  <a:srgbClr val="3B3939"/>
                </a:solidFill>
                <a:latin typeface="Roboto"/>
                <a:cs typeface="Roboto"/>
              </a:rPr>
              <a:t> access to more valuable targets.</a:t>
            </a:r>
            <a:endParaRPr sz="1600" dirty="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9150" y="453390"/>
            <a:ext cx="8633460" cy="5651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3550" dirty="0"/>
              <a:t>Privilege</a:t>
            </a:r>
            <a:r>
              <a:rPr sz="3550" spc="80" dirty="0"/>
              <a:t> </a:t>
            </a:r>
            <a:r>
              <a:rPr sz="3550" dirty="0"/>
              <a:t>Escalation</a:t>
            </a:r>
            <a:r>
              <a:rPr sz="3550" spc="90" dirty="0"/>
              <a:t> </a:t>
            </a:r>
            <a:r>
              <a:rPr sz="3550" spc="130" dirty="0"/>
              <a:t>and</a:t>
            </a:r>
            <a:r>
              <a:rPr sz="3550" spc="80" dirty="0"/>
              <a:t> </a:t>
            </a:r>
            <a:r>
              <a:rPr sz="3550" spc="120" dirty="0"/>
              <a:t>Post-</a:t>
            </a:r>
            <a:r>
              <a:rPr sz="3550" spc="-10" dirty="0"/>
              <a:t>Exploitation</a:t>
            </a:r>
            <a:endParaRPr sz="3550" dirty="0"/>
          </a:p>
        </p:txBody>
      </p:sp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462148" y="1421383"/>
            <a:ext cx="1803146" cy="1617345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303778" y="2297049"/>
            <a:ext cx="120650" cy="292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50" spc="-120" dirty="0">
                <a:solidFill>
                  <a:srgbClr val="3B3939"/>
                </a:solidFill>
                <a:latin typeface="Trebuchet MS"/>
                <a:cs typeface="Trebuchet MS"/>
              </a:rPr>
              <a:t>1</a:t>
            </a:r>
            <a:endParaRPr sz="175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433696" y="1434969"/>
            <a:ext cx="6644005" cy="1558925"/>
          </a:xfrm>
          <a:prstGeom prst="rect">
            <a:avLst/>
          </a:prstGeom>
        </p:spPr>
        <p:txBody>
          <a:bodyPr vert="horz" wrap="square" lIns="0" tIns="2171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710"/>
              </a:spcBef>
            </a:pPr>
            <a:r>
              <a:rPr sz="2400" dirty="0">
                <a:solidFill>
                  <a:srgbClr val="3B3939"/>
                </a:solidFill>
                <a:latin typeface="Trebuchet MS"/>
                <a:cs typeface="Trebuchet MS"/>
              </a:rPr>
              <a:t>Gaining</a:t>
            </a:r>
            <a:r>
              <a:rPr sz="2400" spc="130" dirty="0">
                <a:solidFill>
                  <a:srgbClr val="3B3939"/>
                </a:solidFill>
                <a:latin typeface="Trebuchet MS"/>
                <a:cs typeface="Trebuchet MS"/>
              </a:rPr>
              <a:t> </a:t>
            </a:r>
            <a:r>
              <a:rPr sz="2400" spc="-10" dirty="0">
                <a:solidFill>
                  <a:srgbClr val="3B3939"/>
                </a:solidFill>
                <a:latin typeface="Trebuchet MS"/>
                <a:cs typeface="Trebuchet MS"/>
              </a:rPr>
              <a:t>Privileges</a:t>
            </a:r>
            <a:endParaRPr sz="2400" dirty="0">
              <a:latin typeface="Trebuchet MS"/>
              <a:cs typeface="Trebuchet MS"/>
            </a:endParaRPr>
          </a:p>
          <a:p>
            <a:pPr marL="12700" marR="5080">
              <a:lnSpc>
                <a:spcPct val="119700"/>
              </a:lnSpc>
              <a:spcBef>
                <a:spcPts val="685"/>
              </a:spcBef>
            </a:pP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Attempting</a:t>
            </a:r>
            <a:r>
              <a:rPr sz="1600" spc="-2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to</a:t>
            </a:r>
            <a:r>
              <a:rPr sz="1600" spc="-3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escalate</a:t>
            </a:r>
            <a:r>
              <a:rPr sz="1600" spc="-1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privileges</a:t>
            </a:r>
            <a:r>
              <a:rPr sz="1600" spc="-2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from</a:t>
            </a:r>
            <a:r>
              <a:rPr sz="1600" spc="-2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a</a:t>
            </a:r>
            <a:r>
              <a:rPr sz="1600" spc="-3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90" dirty="0">
                <a:solidFill>
                  <a:srgbClr val="3B3939"/>
                </a:solidFill>
                <a:latin typeface="Roboto"/>
                <a:cs typeface="Roboto"/>
              </a:rPr>
              <a:t>low-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level</a:t>
            </a:r>
            <a:r>
              <a:rPr sz="1600" spc="-2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user</a:t>
            </a:r>
            <a:r>
              <a:rPr sz="1600" spc="-2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to</a:t>
            </a:r>
            <a:r>
              <a:rPr sz="1600" spc="-3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a</a:t>
            </a:r>
            <a:r>
              <a:rPr sz="1600" spc="-3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70" dirty="0">
                <a:solidFill>
                  <a:srgbClr val="3B3939"/>
                </a:solidFill>
                <a:latin typeface="Roboto"/>
                <a:cs typeface="Roboto"/>
              </a:rPr>
              <a:t>higher-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level </a:t>
            </a:r>
            <a:r>
              <a:rPr sz="1600" spc="-20" dirty="0">
                <a:solidFill>
                  <a:srgbClr val="3B3939"/>
                </a:solidFill>
                <a:latin typeface="Roboto"/>
                <a:cs typeface="Roboto"/>
              </a:rPr>
              <a:t>administrator</a:t>
            </a:r>
            <a:r>
              <a:rPr sz="1600" spc="-4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account.</a:t>
            </a:r>
            <a:r>
              <a:rPr sz="1600" spc="-3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This</a:t>
            </a:r>
            <a:r>
              <a:rPr sz="1600" spc="-4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allows</a:t>
            </a:r>
            <a:r>
              <a:rPr sz="1600" spc="-5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access</a:t>
            </a:r>
            <a:r>
              <a:rPr sz="1600" spc="-4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to</a:t>
            </a:r>
            <a:r>
              <a:rPr sz="1600" spc="-6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more</a:t>
            </a:r>
            <a:r>
              <a:rPr sz="1600" spc="-6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sensitive</a:t>
            </a:r>
            <a:r>
              <a:rPr sz="1600" spc="-4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systems</a:t>
            </a:r>
            <a:r>
              <a:rPr sz="1600" spc="-7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25" dirty="0">
                <a:solidFill>
                  <a:srgbClr val="3B3939"/>
                </a:solidFill>
                <a:latin typeface="Roboto"/>
                <a:cs typeface="Roboto"/>
              </a:rPr>
              <a:t>and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data.</a:t>
            </a:r>
            <a:endParaRPr sz="1600" dirty="0">
              <a:latin typeface="Roboto"/>
              <a:cs typeface="Roboto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1560575" y="3048507"/>
            <a:ext cx="9954895" cy="1652905"/>
            <a:chOff x="1560575" y="3048507"/>
            <a:chExt cx="9954895" cy="1652905"/>
          </a:xfrm>
        </p:grpSpPr>
        <p:sp>
          <p:nvSpPr>
            <p:cNvPr id="7" name="object 7"/>
            <p:cNvSpPr/>
            <p:nvPr/>
          </p:nvSpPr>
          <p:spPr>
            <a:xfrm>
              <a:off x="4310506" y="3048507"/>
              <a:ext cx="7204709" cy="12700"/>
            </a:xfrm>
            <a:custGeom>
              <a:avLst/>
              <a:gdLst/>
              <a:ahLst/>
              <a:cxnLst/>
              <a:rect l="l" t="t" r="r" b="b"/>
              <a:pathLst>
                <a:path w="7204709" h="12700">
                  <a:moveTo>
                    <a:pt x="7201915" y="0"/>
                  </a:moveTo>
                  <a:lnTo>
                    <a:pt x="2793" y="0"/>
                  </a:lnTo>
                  <a:lnTo>
                    <a:pt x="0" y="2793"/>
                  </a:lnTo>
                  <a:lnTo>
                    <a:pt x="0" y="6350"/>
                  </a:lnTo>
                  <a:lnTo>
                    <a:pt x="0" y="9905"/>
                  </a:lnTo>
                  <a:lnTo>
                    <a:pt x="2793" y="12700"/>
                  </a:lnTo>
                  <a:lnTo>
                    <a:pt x="7201915" y="12700"/>
                  </a:lnTo>
                  <a:lnTo>
                    <a:pt x="7204709" y="9905"/>
                  </a:lnTo>
                  <a:lnTo>
                    <a:pt x="7204709" y="2793"/>
                  </a:lnTo>
                  <a:lnTo>
                    <a:pt x="7201915" y="0"/>
                  </a:lnTo>
                  <a:close/>
                </a:path>
              </a:pathLst>
            </a:custGeom>
            <a:solidFill>
              <a:srgbClr val="C6C6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60575" y="3083686"/>
              <a:ext cx="3606419" cy="1617345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3292855" y="3744214"/>
            <a:ext cx="141605" cy="292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50" spc="-50" dirty="0">
                <a:solidFill>
                  <a:srgbClr val="3B3939"/>
                </a:solidFill>
                <a:latin typeface="Trebuchet MS"/>
                <a:cs typeface="Trebuchet MS"/>
              </a:rPr>
              <a:t>2</a:t>
            </a:r>
            <a:endParaRPr sz="175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335651" y="3097653"/>
            <a:ext cx="5807075" cy="1558925"/>
          </a:xfrm>
          <a:prstGeom prst="rect">
            <a:avLst/>
          </a:prstGeom>
        </p:spPr>
        <p:txBody>
          <a:bodyPr vert="horz" wrap="square" lIns="0" tIns="2171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710"/>
              </a:spcBef>
            </a:pPr>
            <a:r>
              <a:rPr sz="2400" spc="40" dirty="0">
                <a:solidFill>
                  <a:srgbClr val="3B3939"/>
                </a:solidFill>
                <a:latin typeface="Trebuchet MS"/>
                <a:cs typeface="Trebuchet MS"/>
              </a:rPr>
              <a:t>Persistence</a:t>
            </a:r>
            <a:endParaRPr sz="2400" dirty="0">
              <a:latin typeface="Trebuchet MS"/>
              <a:cs typeface="Trebuchet MS"/>
            </a:endParaRPr>
          </a:p>
          <a:p>
            <a:pPr marL="12700" marR="5080" algn="just">
              <a:lnSpc>
                <a:spcPct val="119700"/>
              </a:lnSpc>
              <a:spcBef>
                <a:spcPts val="685"/>
              </a:spcBef>
            </a:pPr>
            <a:r>
              <a:rPr sz="1600" spc="-20" dirty="0">
                <a:solidFill>
                  <a:srgbClr val="3B3939"/>
                </a:solidFill>
                <a:latin typeface="Roboto"/>
                <a:cs typeface="Roboto"/>
              </a:rPr>
              <a:t>Establishing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a</a:t>
            </a:r>
            <a:r>
              <a:rPr sz="1600" spc="-2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persistent</a:t>
            </a:r>
            <a:r>
              <a:rPr sz="1600" spc="-3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presence</a:t>
            </a:r>
            <a:r>
              <a:rPr sz="1600" spc="-4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on</a:t>
            </a:r>
            <a:r>
              <a:rPr sz="1600" spc="-3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the</a:t>
            </a:r>
            <a:r>
              <a:rPr sz="1600" spc="-3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compromised</a:t>
            </a:r>
            <a:r>
              <a:rPr sz="1600" spc="-5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system.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This</a:t>
            </a:r>
            <a:r>
              <a:rPr sz="1600" spc="-6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allows</a:t>
            </a:r>
            <a:r>
              <a:rPr sz="1600" spc="-4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the</a:t>
            </a:r>
            <a:r>
              <a:rPr sz="1600" spc="-6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attacker</a:t>
            </a:r>
            <a:r>
              <a:rPr sz="1600" spc="-5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to</a:t>
            </a:r>
            <a:r>
              <a:rPr sz="1600" spc="-7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maintain</a:t>
            </a:r>
            <a:r>
              <a:rPr sz="1600" spc="-4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access</a:t>
            </a:r>
            <a:r>
              <a:rPr sz="1600" spc="-6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even</a:t>
            </a:r>
            <a:r>
              <a:rPr sz="1600" spc="-6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after</a:t>
            </a:r>
            <a:r>
              <a:rPr sz="1600" spc="-6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the</a:t>
            </a:r>
            <a:r>
              <a:rPr sz="1600" spc="-6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initial attack.</a:t>
            </a:r>
            <a:endParaRPr sz="1600" dirty="0">
              <a:latin typeface="Roboto"/>
              <a:cs typeface="Roboto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659015" y="4710938"/>
            <a:ext cx="10856595" cy="1652905"/>
            <a:chOff x="659015" y="4710938"/>
            <a:chExt cx="10856595" cy="1652905"/>
          </a:xfrm>
        </p:grpSpPr>
        <p:sp>
          <p:nvSpPr>
            <p:cNvPr id="12" name="object 12"/>
            <p:cNvSpPr/>
            <p:nvPr/>
          </p:nvSpPr>
          <p:spPr>
            <a:xfrm>
              <a:off x="5212080" y="4710938"/>
              <a:ext cx="6303645" cy="12700"/>
            </a:xfrm>
            <a:custGeom>
              <a:avLst/>
              <a:gdLst/>
              <a:ahLst/>
              <a:cxnLst/>
              <a:rect l="l" t="t" r="r" b="b"/>
              <a:pathLst>
                <a:path w="6303645" h="12700">
                  <a:moveTo>
                    <a:pt x="6300343" y="0"/>
                  </a:moveTo>
                  <a:lnTo>
                    <a:pt x="2794" y="0"/>
                  </a:lnTo>
                  <a:lnTo>
                    <a:pt x="0" y="2793"/>
                  </a:lnTo>
                  <a:lnTo>
                    <a:pt x="0" y="6350"/>
                  </a:lnTo>
                  <a:lnTo>
                    <a:pt x="0" y="9779"/>
                  </a:lnTo>
                  <a:lnTo>
                    <a:pt x="2794" y="12700"/>
                  </a:lnTo>
                  <a:lnTo>
                    <a:pt x="6300343" y="12700"/>
                  </a:lnTo>
                  <a:lnTo>
                    <a:pt x="6303137" y="9779"/>
                  </a:lnTo>
                  <a:lnTo>
                    <a:pt x="6303137" y="2793"/>
                  </a:lnTo>
                  <a:lnTo>
                    <a:pt x="6300343" y="0"/>
                  </a:lnTo>
                  <a:close/>
                </a:path>
              </a:pathLst>
            </a:custGeom>
            <a:solidFill>
              <a:srgbClr val="C6C6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59015" y="4746142"/>
              <a:ext cx="5409565" cy="1617345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3291966" y="5406948"/>
            <a:ext cx="144780" cy="292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50" spc="-50" dirty="0">
                <a:solidFill>
                  <a:srgbClr val="3B3939"/>
                </a:solidFill>
                <a:latin typeface="Trebuchet MS"/>
                <a:cs typeface="Trebuchet MS"/>
              </a:rPr>
              <a:t>3</a:t>
            </a:r>
            <a:endParaRPr sz="1750">
              <a:latin typeface="Trebuchet MS"/>
              <a:cs typeface="Trebuchet MS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dt" sz="half" idx="6"/>
          </p:nvPr>
        </p:nvSpPr>
        <p:spPr>
          <a:xfrm>
            <a:off x="10881994" y="6351422"/>
            <a:ext cx="487679" cy="3334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640"/>
              </a:lnSpc>
            </a:pPr>
            <a:r>
              <a:rPr spc="-325" dirty="0"/>
              <a:t>202</a:t>
            </a:r>
            <a:r>
              <a:rPr lang="en-US" spc="-325" dirty="0"/>
              <a:t>4</a:t>
            </a:r>
            <a:endParaRPr spc="-325" dirty="0"/>
          </a:p>
        </p:txBody>
      </p:sp>
      <p:sp>
        <p:nvSpPr>
          <p:cNvPr id="15" name="object 15"/>
          <p:cNvSpPr txBox="1"/>
          <p:nvPr/>
        </p:nvSpPr>
        <p:spPr>
          <a:xfrm>
            <a:off x="6237223" y="4616575"/>
            <a:ext cx="4912995" cy="1519006"/>
          </a:xfrm>
          <a:prstGeom prst="rect">
            <a:avLst/>
          </a:prstGeom>
        </p:spPr>
        <p:txBody>
          <a:bodyPr vert="horz" wrap="square" lIns="0" tIns="2165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705"/>
              </a:spcBef>
            </a:pPr>
            <a:r>
              <a:rPr sz="2400" dirty="0">
                <a:solidFill>
                  <a:srgbClr val="3B3939"/>
                </a:solidFill>
                <a:latin typeface="Trebuchet MS"/>
                <a:cs typeface="Trebuchet MS"/>
              </a:rPr>
              <a:t>Data</a:t>
            </a:r>
            <a:r>
              <a:rPr sz="2400" spc="30" dirty="0">
                <a:solidFill>
                  <a:srgbClr val="3B3939"/>
                </a:solidFill>
                <a:latin typeface="Trebuchet MS"/>
                <a:cs typeface="Trebuchet MS"/>
              </a:rPr>
              <a:t> </a:t>
            </a:r>
            <a:r>
              <a:rPr sz="2400" spc="-10" dirty="0">
                <a:solidFill>
                  <a:srgbClr val="3B3939"/>
                </a:solidFill>
                <a:latin typeface="Trebuchet MS"/>
                <a:cs typeface="Trebuchet MS"/>
              </a:rPr>
              <a:t>Exfiltration</a:t>
            </a:r>
            <a:endParaRPr sz="2400" dirty="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065"/>
              </a:spcBef>
            </a:pP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Exfiltrating</a:t>
            </a:r>
            <a:r>
              <a:rPr sz="1600" spc="-2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sensitive</a:t>
            </a:r>
            <a:r>
              <a:rPr sz="1600" spc="-5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data</a:t>
            </a:r>
            <a:r>
              <a:rPr sz="1600" spc="-4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from</a:t>
            </a:r>
            <a:r>
              <a:rPr sz="1600" spc="-5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the</a:t>
            </a:r>
            <a:r>
              <a:rPr sz="1600" spc="-4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target</a:t>
            </a:r>
            <a:r>
              <a:rPr sz="1600" spc="-6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system.</a:t>
            </a:r>
            <a:r>
              <a:rPr sz="1600" spc="-6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20" dirty="0">
                <a:solidFill>
                  <a:srgbClr val="3B3939"/>
                </a:solidFill>
                <a:latin typeface="Roboto"/>
                <a:cs typeface="Roboto"/>
              </a:rPr>
              <a:t>This</a:t>
            </a:r>
            <a:endParaRPr sz="1600" dirty="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  <a:spcBef>
                <a:spcPts val="370"/>
              </a:spcBef>
            </a:pP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can</a:t>
            </a:r>
            <a:r>
              <a:rPr sz="1600" spc="-6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be</a:t>
            </a:r>
            <a:r>
              <a:rPr sz="1600" spc="-6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done</a:t>
            </a:r>
            <a:r>
              <a:rPr sz="1600" spc="-5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20" dirty="0">
                <a:solidFill>
                  <a:srgbClr val="3B3939"/>
                </a:solidFill>
                <a:latin typeface="Roboto"/>
                <a:cs typeface="Roboto"/>
              </a:rPr>
              <a:t>through</a:t>
            </a:r>
            <a:r>
              <a:rPr sz="1600" spc="-4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various</a:t>
            </a:r>
            <a:r>
              <a:rPr sz="1600" spc="-4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channels,</a:t>
            </a:r>
            <a:r>
              <a:rPr sz="1600" spc="-3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such</a:t>
            </a:r>
            <a:r>
              <a:rPr sz="1600" spc="-6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as</a:t>
            </a:r>
            <a:r>
              <a:rPr sz="1600" spc="-5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email,</a:t>
            </a:r>
            <a:r>
              <a:rPr lang="en-US" sz="1600" spc="-10" dirty="0">
                <a:solidFill>
                  <a:srgbClr val="3B3939"/>
                </a:solidFill>
                <a:latin typeface="Roboto"/>
                <a:cs typeface="Roboto"/>
              </a:rPr>
              <a:t> FTP, or cloud storage.</a:t>
            </a:r>
            <a:endParaRPr sz="1600" dirty="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2191999" cy="236270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9020" y="2994151"/>
            <a:ext cx="5553075" cy="5905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60" dirty="0"/>
              <a:t>Perform</a:t>
            </a:r>
            <a:r>
              <a:rPr spc="-120" dirty="0"/>
              <a:t> </a:t>
            </a:r>
            <a:r>
              <a:rPr spc="114" dirty="0"/>
              <a:t>Network</a:t>
            </a:r>
            <a:r>
              <a:rPr spc="-145" dirty="0"/>
              <a:t> </a:t>
            </a:r>
            <a:r>
              <a:rPr spc="-10" dirty="0"/>
              <a:t>Sniffing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xfrm>
            <a:off x="10881994" y="6351422"/>
            <a:ext cx="487679" cy="3334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640"/>
              </a:lnSpc>
            </a:pPr>
            <a:r>
              <a:rPr spc="-325" dirty="0"/>
              <a:t>202</a:t>
            </a:r>
            <a:r>
              <a:rPr lang="en-US" spc="-325" dirty="0"/>
              <a:t>4</a:t>
            </a:r>
            <a:endParaRPr spc="-325" dirty="0"/>
          </a:p>
        </p:txBody>
      </p:sp>
      <p:sp>
        <p:nvSpPr>
          <p:cNvPr id="4" name="object 4"/>
          <p:cNvSpPr txBox="1"/>
          <p:nvPr/>
        </p:nvSpPr>
        <p:spPr>
          <a:xfrm>
            <a:off x="661212" y="3467008"/>
            <a:ext cx="5289550" cy="2396490"/>
          </a:xfrm>
          <a:prstGeom prst="rect">
            <a:avLst/>
          </a:prstGeom>
        </p:spPr>
        <p:txBody>
          <a:bodyPr vert="horz" wrap="square" lIns="0" tIns="390525" rIns="0" bIns="0" rtlCol="0">
            <a:spAutoFit/>
          </a:bodyPr>
          <a:lstStyle/>
          <a:p>
            <a:pPr marL="3175" algn="ctr">
              <a:lnSpc>
                <a:spcPct val="100000"/>
              </a:lnSpc>
              <a:spcBef>
                <a:spcPts val="3075"/>
              </a:spcBef>
            </a:pPr>
            <a:r>
              <a:rPr sz="4850" spc="-509" dirty="0">
                <a:solidFill>
                  <a:srgbClr val="3B3939"/>
                </a:solidFill>
                <a:latin typeface="Trebuchet MS"/>
                <a:cs typeface="Trebuchet MS"/>
              </a:rPr>
              <a:t>1</a:t>
            </a:r>
            <a:endParaRPr sz="4850" dirty="0">
              <a:latin typeface="Trebuchet MS"/>
              <a:cs typeface="Trebuchet MS"/>
            </a:endParaRPr>
          </a:p>
          <a:p>
            <a:pPr marL="4445" algn="ctr">
              <a:lnSpc>
                <a:spcPct val="100000"/>
              </a:lnSpc>
              <a:spcBef>
                <a:spcPts val="1460"/>
              </a:spcBef>
            </a:pPr>
            <a:r>
              <a:rPr sz="2400" dirty="0">
                <a:solidFill>
                  <a:srgbClr val="3B3939"/>
                </a:solidFill>
                <a:latin typeface="Trebuchet MS"/>
                <a:cs typeface="Trebuchet MS"/>
              </a:rPr>
              <a:t>Packet</a:t>
            </a:r>
            <a:r>
              <a:rPr sz="2400" spc="160" dirty="0">
                <a:solidFill>
                  <a:srgbClr val="3B3939"/>
                </a:solidFill>
                <a:latin typeface="Trebuchet MS"/>
                <a:cs typeface="Trebuchet MS"/>
              </a:rPr>
              <a:t> </a:t>
            </a:r>
            <a:r>
              <a:rPr sz="2400" spc="-10" dirty="0">
                <a:solidFill>
                  <a:srgbClr val="3B3939"/>
                </a:solidFill>
                <a:latin typeface="Trebuchet MS"/>
                <a:cs typeface="Trebuchet MS"/>
              </a:rPr>
              <a:t>Capture</a:t>
            </a:r>
            <a:endParaRPr sz="2400" dirty="0">
              <a:latin typeface="Trebuchet MS"/>
              <a:cs typeface="Trebuchet MS"/>
            </a:endParaRPr>
          </a:p>
          <a:p>
            <a:pPr marL="12700" marR="5080" algn="ctr">
              <a:lnSpc>
                <a:spcPct val="125000"/>
              </a:lnSpc>
              <a:spcBef>
                <a:spcPts val="730"/>
              </a:spcBef>
            </a:pPr>
            <a:r>
              <a:rPr sz="1600" spc="-20" dirty="0">
                <a:solidFill>
                  <a:srgbClr val="3B3939"/>
                </a:solidFill>
                <a:latin typeface="Roboto"/>
                <a:cs typeface="Roboto"/>
              </a:rPr>
              <a:t>Intercepting</a:t>
            </a:r>
            <a:r>
              <a:rPr sz="1600" spc="-4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and</a:t>
            </a:r>
            <a:r>
              <a:rPr sz="1600" spc="-4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20" dirty="0">
                <a:solidFill>
                  <a:srgbClr val="3B3939"/>
                </a:solidFill>
                <a:latin typeface="Roboto"/>
                <a:cs typeface="Roboto"/>
              </a:rPr>
              <a:t>capturing</a:t>
            </a:r>
            <a:r>
              <a:rPr sz="1600" spc="-3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network</a:t>
            </a:r>
            <a:r>
              <a:rPr sz="1600" spc="-5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packets,</a:t>
            </a:r>
            <a:r>
              <a:rPr sz="1600" spc="-5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which</a:t>
            </a:r>
            <a:r>
              <a:rPr sz="1600" spc="-3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contain information</a:t>
            </a:r>
            <a:r>
              <a:rPr sz="1600" spc="-3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about</a:t>
            </a:r>
            <a:r>
              <a:rPr sz="1600" spc="-4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20" dirty="0">
                <a:solidFill>
                  <a:srgbClr val="3B3939"/>
                </a:solidFill>
                <a:latin typeface="Roboto"/>
                <a:cs typeface="Roboto"/>
              </a:rPr>
              <a:t>communication</a:t>
            </a:r>
            <a:r>
              <a:rPr sz="1600" spc="-4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between</a:t>
            </a:r>
            <a:r>
              <a:rPr sz="1600" spc="-6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devices.</a:t>
            </a:r>
            <a:endParaRPr sz="1600" dirty="0">
              <a:latin typeface="Roboto"/>
              <a:cs typeface="Roboto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552056" y="3467008"/>
            <a:ext cx="4662170" cy="2689839"/>
          </a:xfrm>
          <a:prstGeom prst="rect">
            <a:avLst/>
          </a:prstGeom>
        </p:spPr>
        <p:txBody>
          <a:bodyPr vert="horz" wrap="square" lIns="0" tIns="390525" rIns="0" bIns="0" rtlCol="0">
            <a:spAutoFit/>
          </a:bodyPr>
          <a:lstStyle/>
          <a:p>
            <a:pPr marL="2540" algn="ctr">
              <a:lnSpc>
                <a:spcPct val="100000"/>
              </a:lnSpc>
              <a:spcBef>
                <a:spcPts val="3075"/>
              </a:spcBef>
            </a:pPr>
            <a:r>
              <a:rPr sz="4850" spc="-50" dirty="0">
                <a:solidFill>
                  <a:srgbClr val="3B3939"/>
                </a:solidFill>
                <a:latin typeface="Trebuchet MS"/>
                <a:cs typeface="Trebuchet MS"/>
              </a:rPr>
              <a:t>2</a:t>
            </a:r>
            <a:endParaRPr sz="4850" dirty="0">
              <a:latin typeface="Trebuchet MS"/>
              <a:cs typeface="Trebuchet MS"/>
            </a:endParaRPr>
          </a:p>
          <a:p>
            <a:pPr marL="3175" algn="ctr">
              <a:lnSpc>
                <a:spcPct val="100000"/>
              </a:lnSpc>
              <a:spcBef>
                <a:spcPts val="1460"/>
              </a:spcBef>
            </a:pPr>
            <a:r>
              <a:rPr sz="2400" dirty="0">
                <a:solidFill>
                  <a:srgbClr val="3B3939"/>
                </a:solidFill>
                <a:latin typeface="Trebuchet MS"/>
                <a:cs typeface="Trebuchet MS"/>
              </a:rPr>
              <a:t>Data</a:t>
            </a:r>
            <a:r>
              <a:rPr sz="2400" spc="30" dirty="0">
                <a:solidFill>
                  <a:srgbClr val="3B3939"/>
                </a:solidFill>
                <a:latin typeface="Trebuchet MS"/>
                <a:cs typeface="Trebuchet MS"/>
              </a:rPr>
              <a:t> </a:t>
            </a:r>
            <a:r>
              <a:rPr sz="2400" spc="60" dirty="0">
                <a:solidFill>
                  <a:srgbClr val="3B3939"/>
                </a:solidFill>
                <a:latin typeface="Trebuchet MS"/>
                <a:cs typeface="Trebuchet MS"/>
              </a:rPr>
              <a:t>Analysis</a:t>
            </a:r>
            <a:endParaRPr sz="2400" dirty="0">
              <a:latin typeface="Trebuchet MS"/>
              <a:cs typeface="Trebuchet MS"/>
            </a:endParaRPr>
          </a:p>
          <a:p>
            <a:pPr marL="12065" marR="5080" algn="ctr">
              <a:lnSpc>
                <a:spcPct val="125000"/>
              </a:lnSpc>
              <a:spcBef>
                <a:spcPts val="730"/>
              </a:spcBef>
            </a:pP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Analyzing</a:t>
            </a:r>
            <a:r>
              <a:rPr sz="1600" spc="-2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the</a:t>
            </a:r>
            <a:r>
              <a:rPr sz="1600" spc="-6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captured</a:t>
            </a:r>
            <a:r>
              <a:rPr sz="1600" spc="-5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packets</a:t>
            </a:r>
            <a:r>
              <a:rPr sz="1600" spc="-5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to</a:t>
            </a:r>
            <a:r>
              <a:rPr sz="1600" spc="-7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identify</a:t>
            </a:r>
            <a:r>
              <a:rPr sz="1600" spc="-4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sensitive information,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such</a:t>
            </a:r>
            <a:r>
              <a:rPr sz="1600" spc="-2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as</a:t>
            </a:r>
            <a:r>
              <a:rPr sz="1600" spc="-4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20" dirty="0">
                <a:solidFill>
                  <a:srgbClr val="3B3939"/>
                </a:solidFill>
                <a:latin typeface="Roboto"/>
                <a:cs typeface="Roboto"/>
              </a:rPr>
              <a:t>passwords,</a:t>
            </a:r>
            <a:r>
              <a:rPr sz="1600" spc="-4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usernames,</a:t>
            </a:r>
            <a:r>
              <a:rPr sz="1600" spc="-25" dirty="0">
                <a:solidFill>
                  <a:srgbClr val="3B3939"/>
                </a:solidFill>
                <a:latin typeface="Roboto"/>
                <a:cs typeface="Roboto"/>
              </a:rPr>
              <a:t> and</a:t>
            </a:r>
            <a:r>
              <a:rPr lang="en-US" sz="1600" spc="-25" dirty="0">
                <a:solidFill>
                  <a:srgbClr val="3B3939"/>
                </a:solidFill>
                <a:latin typeface="Roboto"/>
                <a:cs typeface="Roboto"/>
              </a:rPr>
              <a:t> confidential data.</a:t>
            </a:r>
            <a:endParaRPr sz="1600" dirty="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87959" rIns="0" bIns="0" rtlCol="0">
            <a:spAutoFit/>
          </a:bodyPr>
          <a:lstStyle/>
          <a:p>
            <a:pPr marL="31115">
              <a:lnSpc>
                <a:spcPct val="100000"/>
              </a:lnSpc>
              <a:spcBef>
                <a:spcPts val="105"/>
              </a:spcBef>
            </a:pPr>
            <a:r>
              <a:rPr spc="60" dirty="0"/>
              <a:t>Perform</a:t>
            </a:r>
            <a:r>
              <a:rPr spc="-105" dirty="0"/>
              <a:t> </a:t>
            </a:r>
            <a:r>
              <a:rPr spc="185" dirty="0"/>
              <a:t>Session</a:t>
            </a:r>
            <a:r>
              <a:rPr spc="-130" dirty="0"/>
              <a:t> </a:t>
            </a:r>
            <a:r>
              <a:rPr dirty="0"/>
              <a:t>Hijacking</a:t>
            </a:r>
            <a:r>
              <a:rPr spc="-125" dirty="0"/>
              <a:t> </a:t>
            </a:r>
            <a:r>
              <a:rPr spc="160" dirty="0"/>
              <a:t>on</a:t>
            </a:r>
            <a:r>
              <a:rPr spc="-120" dirty="0"/>
              <a:t> </a:t>
            </a:r>
            <a:r>
              <a:rPr spc="360" dirty="0"/>
              <a:t>Web</a:t>
            </a:r>
            <a:r>
              <a:rPr spc="-135" dirty="0"/>
              <a:t> </a:t>
            </a:r>
            <a:r>
              <a:rPr spc="-10" dirty="0"/>
              <a:t>Traffic</a:t>
            </a:r>
          </a:p>
        </p:txBody>
      </p:sp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61492" y="1652904"/>
            <a:ext cx="5292725" cy="327113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649020" y="5063490"/>
            <a:ext cx="4914900" cy="102848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3B3939"/>
                </a:solidFill>
                <a:latin typeface="Trebuchet MS"/>
                <a:cs typeface="Trebuchet MS"/>
              </a:rPr>
              <a:t>Intercepting</a:t>
            </a:r>
            <a:r>
              <a:rPr sz="2400" spc="100" dirty="0">
                <a:solidFill>
                  <a:srgbClr val="3B3939"/>
                </a:solidFill>
                <a:latin typeface="Trebuchet MS"/>
                <a:cs typeface="Trebuchet MS"/>
              </a:rPr>
              <a:t> </a:t>
            </a:r>
            <a:r>
              <a:rPr sz="2400" spc="105" dirty="0">
                <a:solidFill>
                  <a:srgbClr val="3B3939"/>
                </a:solidFill>
                <a:latin typeface="Trebuchet MS"/>
                <a:cs typeface="Trebuchet MS"/>
              </a:rPr>
              <a:t>Sessions</a:t>
            </a:r>
            <a:endParaRPr sz="2400" dirty="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210"/>
              </a:spcBef>
            </a:pP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Capturing</a:t>
            </a:r>
            <a:r>
              <a:rPr sz="1600" spc="-4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and</a:t>
            </a:r>
            <a:r>
              <a:rPr sz="1600" spc="-4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20" dirty="0">
                <a:solidFill>
                  <a:srgbClr val="3B3939"/>
                </a:solidFill>
                <a:latin typeface="Roboto"/>
                <a:cs typeface="Roboto"/>
              </a:rPr>
              <a:t>analyzing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network</a:t>
            </a:r>
            <a:r>
              <a:rPr sz="1600" spc="-6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traffic</a:t>
            </a:r>
            <a:r>
              <a:rPr sz="1600" spc="-3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to</a:t>
            </a:r>
            <a:r>
              <a:rPr sz="1600" spc="-6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identify</a:t>
            </a:r>
            <a:r>
              <a:rPr sz="1600" spc="-3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25" dirty="0">
                <a:solidFill>
                  <a:srgbClr val="3B3939"/>
                </a:solidFill>
                <a:latin typeface="Roboto"/>
                <a:cs typeface="Roboto"/>
              </a:rPr>
              <a:t>and</a:t>
            </a:r>
            <a:r>
              <a:rPr lang="en-US" sz="1600" spc="-25" dirty="0">
                <a:solidFill>
                  <a:srgbClr val="3B3939"/>
                </a:solidFill>
                <a:latin typeface="Roboto"/>
                <a:cs typeface="Roboto"/>
              </a:rPr>
              <a:t> intercept ongoing web sessions.</a:t>
            </a:r>
            <a:endParaRPr sz="1600" dirty="0">
              <a:latin typeface="Roboto"/>
              <a:cs typeface="Roboto"/>
            </a:endParaRPr>
          </a:p>
        </p:txBody>
      </p: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237732" y="1652904"/>
            <a:ext cx="5292852" cy="327113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6225921" y="5063490"/>
            <a:ext cx="4789170" cy="102848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110" dirty="0">
                <a:solidFill>
                  <a:srgbClr val="3B3939"/>
                </a:solidFill>
                <a:latin typeface="Trebuchet MS"/>
                <a:cs typeface="Trebuchet MS"/>
              </a:rPr>
              <a:t>Session</a:t>
            </a:r>
            <a:r>
              <a:rPr sz="2400" spc="-95" dirty="0">
                <a:solidFill>
                  <a:srgbClr val="3B3939"/>
                </a:solidFill>
                <a:latin typeface="Trebuchet MS"/>
                <a:cs typeface="Trebuchet MS"/>
              </a:rPr>
              <a:t> </a:t>
            </a:r>
            <a:r>
              <a:rPr sz="2400" spc="-10" dirty="0">
                <a:solidFill>
                  <a:srgbClr val="3B3939"/>
                </a:solidFill>
                <a:latin typeface="Trebuchet MS"/>
                <a:cs typeface="Trebuchet MS"/>
              </a:rPr>
              <a:t>Hijacking</a:t>
            </a:r>
            <a:endParaRPr sz="2400" dirty="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210"/>
              </a:spcBef>
            </a:pP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Taking</a:t>
            </a:r>
            <a:r>
              <a:rPr sz="1600" spc="-3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over</a:t>
            </a:r>
            <a:r>
              <a:rPr sz="1600" spc="-5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an</a:t>
            </a:r>
            <a:r>
              <a:rPr sz="1600" spc="-5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existing</a:t>
            </a:r>
            <a:r>
              <a:rPr sz="1600" spc="-4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web</a:t>
            </a:r>
            <a:r>
              <a:rPr sz="1600" spc="-6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session</a:t>
            </a:r>
            <a:r>
              <a:rPr sz="1600" spc="-6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by</a:t>
            </a:r>
            <a:r>
              <a:rPr sz="1600" spc="-5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20" dirty="0">
                <a:solidFill>
                  <a:srgbClr val="3B3939"/>
                </a:solidFill>
                <a:latin typeface="Roboto"/>
                <a:cs typeface="Roboto"/>
              </a:rPr>
              <a:t>capturing</a:t>
            </a:r>
            <a:r>
              <a:rPr sz="1600" spc="-25" dirty="0">
                <a:solidFill>
                  <a:srgbClr val="3B3939"/>
                </a:solidFill>
                <a:latin typeface="Roboto"/>
                <a:cs typeface="Roboto"/>
              </a:rPr>
              <a:t> the</a:t>
            </a:r>
            <a:r>
              <a:rPr lang="en-US" sz="1600" spc="-25" dirty="0">
                <a:solidFill>
                  <a:srgbClr val="3B3939"/>
                </a:solidFill>
                <a:latin typeface="Roboto"/>
                <a:cs typeface="Roboto"/>
              </a:rPr>
              <a:t> session cookie or other authentication tokens.</a:t>
            </a:r>
            <a:endParaRPr sz="1600" dirty="0">
              <a:latin typeface="Roboto"/>
              <a:cs typeface="Roboto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dt" sz="half" idx="6"/>
          </p:nvPr>
        </p:nvSpPr>
        <p:spPr>
          <a:xfrm>
            <a:off x="10881994" y="6351422"/>
            <a:ext cx="487679" cy="3334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640"/>
              </a:lnSpc>
            </a:pPr>
            <a:r>
              <a:rPr spc="-325" dirty="0"/>
              <a:t>202</a:t>
            </a:r>
            <a:r>
              <a:rPr lang="en-US" spc="-325" dirty="0"/>
              <a:t>4</a:t>
            </a:r>
            <a:endParaRPr spc="-325" dirty="0"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17829" rIns="0" bIns="0" rtlCol="0">
            <a:spAutoFit/>
          </a:bodyPr>
          <a:lstStyle/>
          <a:p>
            <a:pPr marL="31115">
              <a:lnSpc>
                <a:spcPct val="100000"/>
              </a:lnSpc>
              <a:spcBef>
                <a:spcPts val="105"/>
              </a:spcBef>
            </a:pPr>
            <a:r>
              <a:rPr dirty="0"/>
              <a:t>Attempt</a:t>
            </a:r>
            <a:r>
              <a:rPr spc="-140" dirty="0"/>
              <a:t> </a:t>
            </a:r>
            <a:r>
              <a:rPr dirty="0"/>
              <a:t>to</a:t>
            </a:r>
            <a:r>
              <a:rPr spc="-125" dirty="0"/>
              <a:t> </a:t>
            </a:r>
            <a:r>
              <a:rPr spc="235" dirty="0"/>
              <a:t>Send</a:t>
            </a:r>
            <a:r>
              <a:rPr spc="-120" dirty="0"/>
              <a:t> </a:t>
            </a:r>
            <a:r>
              <a:rPr spc="120" dirty="0"/>
              <a:t>Malware</a:t>
            </a:r>
            <a:r>
              <a:rPr spc="-105" dirty="0"/>
              <a:t> </a:t>
            </a:r>
            <a:r>
              <a:rPr dirty="0"/>
              <a:t>to</a:t>
            </a:r>
            <a:r>
              <a:rPr spc="-125" dirty="0"/>
              <a:t> </a:t>
            </a:r>
            <a:r>
              <a:rPr dirty="0"/>
              <a:t>the</a:t>
            </a:r>
            <a:r>
              <a:rPr spc="-120" dirty="0"/>
              <a:t> </a:t>
            </a:r>
            <a:r>
              <a:rPr spc="55" dirty="0"/>
              <a:t>Target</a:t>
            </a:r>
            <a:r>
              <a:rPr spc="-125" dirty="0"/>
              <a:t> </a:t>
            </a:r>
            <a:r>
              <a:rPr spc="125" dirty="0"/>
              <a:t>Host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657682" y="1878964"/>
            <a:ext cx="1819275" cy="1097280"/>
            <a:chOff x="657682" y="1878964"/>
            <a:chExt cx="1819275" cy="1097280"/>
          </a:xfrm>
        </p:grpSpPr>
        <p:sp>
          <p:nvSpPr>
            <p:cNvPr id="4" name="object 4"/>
            <p:cNvSpPr/>
            <p:nvPr/>
          </p:nvSpPr>
          <p:spPr>
            <a:xfrm>
              <a:off x="661492" y="1882774"/>
              <a:ext cx="1811655" cy="1089660"/>
            </a:xfrm>
            <a:custGeom>
              <a:avLst/>
              <a:gdLst/>
              <a:ahLst/>
              <a:cxnLst/>
              <a:rect l="l" t="t" r="r" b="b"/>
              <a:pathLst>
                <a:path w="1811655" h="1089660">
                  <a:moveTo>
                    <a:pt x="1732076" y="0"/>
                  </a:moveTo>
                  <a:lnTo>
                    <a:pt x="79387" y="0"/>
                  </a:lnTo>
                  <a:lnTo>
                    <a:pt x="48488" y="6240"/>
                  </a:lnTo>
                  <a:lnTo>
                    <a:pt x="23253" y="23256"/>
                  </a:lnTo>
                  <a:lnTo>
                    <a:pt x="6239" y="48488"/>
                  </a:lnTo>
                  <a:lnTo>
                    <a:pt x="0" y="79375"/>
                  </a:lnTo>
                  <a:lnTo>
                    <a:pt x="0" y="1009776"/>
                  </a:lnTo>
                  <a:lnTo>
                    <a:pt x="6239" y="1040663"/>
                  </a:lnTo>
                  <a:lnTo>
                    <a:pt x="23253" y="1065895"/>
                  </a:lnTo>
                  <a:lnTo>
                    <a:pt x="48488" y="1082911"/>
                  </a:lnTo>
                  <a:lnTo>
                    <a:pt x="79387" y="1089152"/>
                  </a:lnTo>
                  <a:lnTo>
                    <a:pt x="1732076" y="1089152"/>
                  </a:lnTo>
                  <a:lnTo>
                    <a:pt x="1762963" y="1082911"/>
                  </a:lnTo>
                  <a:lnTo>
                    <a:pt x="1788194" y="1065895"/>
                  </a:lnTo>
                  <a:lnTo>
                    <a:pt x="1805210" y="1040663"/>
                  </a:lnTo>
                  <a:lnTo>
                    <a:pt x="1811451" y="1009776"/>
                  </a:lnTo>
                  <a:lnTo>
                    <a:pt x="1811451" y="79375"/>
                  </a:lnTo>
                  <a:lnTo>
                    <a:pt x="1805210" y="48488"/>
                  </a:lnTo>
                  <a:lnTo>
                    <a:pt x="1788194" y="23256"/>
                  </a:lnTo>
                  <a:lnTo>
                    <a:pt x="1762963" y="6240"/>
                  </a:lnTo>
                  <a:lnTo>
                    <a:pt x="1732076" y="0"/>
                  </a:lnTo>
                  <a:close/>
                </a:path>
              </a:pathLst>
            </a:custGeom>
            <a:solidFill>
              <a:srgbClr val="E0E0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61492" y="1882774"/>
              <a:ext cx="1811655" cy="1089660"/>
            </a:xfrm>
            <a:custGeom>
              <a:avLst/>
              <a:gdLst/>
              <a:ahLst/>
              <a:cxnLst/>
              <a:rect l="l" t="t" r="r" b="b"/>
              <a:pathLst>
                <a:path w="1811655" h="1089660">
                  <a:moveTo>
                    <a:pt x="0" y="79375"/>
                  </a:moveTo>
                  <a:lnTo>
                    <a:pt x="6239" y="48488"/>
                  </a:lnTo>
                  <a:lnTo>
                    <a:pt x="23253" y="23256"/>
                  </a:lnTo>
                  <a:lnTo>
                    <a:pt x="48488" y="6240"/>
                  </a:lnTo>
                  <a:lnTo>
                    <a:pt x="79387" y="0"/>
                  </a:lnTo>
                  <a:lnTo>
                    <a:pt x="1732076" y="0"/>
                  </a:lnTo>
                  <a:lnTo>
                    <a:pt x="1762963" y="6240"/>
                  </a:lnTo>
                  <a:lnTo>
                    <a:pt x="1788194" y="23256"/>
                  </a:lnTo>
                  <a:lnTo>
                    <a:pt x="1805210" y="48488"/>
                  </a:lnTo>
                  <a:lnTo>
                    <a:pt x="1811451" y="79375"/>
                  </a:lnTo>
                  <a:lnTo>
                    <a:pt x="1811451" y="1009776"/>
                  </a:lnTo>
                  <a:lnTo>
                    <a:pt x="1805210" y="1040663"/>
                  </a:lnTo>
                  <a:lnTo>
                    <a:pt x="1788194" y="1065895"/>
                  </a:lnTo>
                  <a:lnTo>
                    <a:pt x="1762963" y="1082911"/>
                  </a:lnTo>
                  <a:lnTo>
                    <a:pt x="1732076" y="1089152"/>
                  </a:lnTo>
                  <a:lnTo>
                    <a:pt x="79387" y="1089152"/>
                  </a:lnTo>
                  <a:lnTo>
                    <a:pt x="48488" y="1082911"/>
                  </a:lnTo>
                  <a:lnTo>
                    <a:pt x="23253" y="1065895"/>
                  </a:lnTo>
                  <a:lnTo>
                    <a:pt x="6239" y="1040663"/>
                  </a:lnTo>
                  <a:lnTo>
                    <a:pt x="0" y="1009776"/>
                  </a:lnTo>
                  <a:lnTo>
                    <a:pt x="0" y="79375"/>
                  </a:lnTo>
                  <a:close/>
                </a:path>
              </a:pathLst>
            </a:custGeom>
            <a:ln w="7620">
              <a:solidFill>
                <a:srgbClr val="C6C6D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844702" y="2279091"/>
            <a:ext cx="125730" cy="30607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800" spc="-110" dirty="0">
                <a:solidFill>
                  <a:srgbClr val="3B3939"/>
                </a:solidFill>
                <a:latin typeface="Trebuchet MS"/>
                <a:cs typeface="Trebuchet MS"/>
              </a:rPr>
              <a:t>1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649727" y="1974341"/>
            <a:ext cx="7669530" cy="7886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70" dirty="0">
                <a:solidFill>
                  <a:srgbClr val="3B3939"/>
                </a:solidFill>
                <a:latin typeface="Trebuchet MS"/>
                <a:cs typeface="Trebuchet MS"/>
              </a:rPr>
              <a:t>Malware</a:t>
            </a:r>
            <a:r>
              <a:rPr sz="2400" spc="-80" dirty="0">
                <a:solidFill>
                  <a:srgbClr val="3B3939"/>
                </a:solidFill>
                <a:latin typeface="Trebuchet MS"/>
                <a:cs typeface="Trebuchet MS"/>
              </a:rPr>
              <a:t> </a:t>
            </a:r>
            <a:r>
              <a:rPr sz="2400" spc="70" dirty="0">
                <a:solidFill>
                  <a:srgbClr val="3B3939"/>
                </a:solidFill>
                <a:latin typeface="Trebuchet MS"/>
                <a:cs typeface="Trebuchet MS"/>
              </a:rPr>
              <a:t>Development</a:t>
            </a:r>
            <a:endParaRPr sz="2400" dirty="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210"/>
              </a:spcBef>
            </a:pP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Creating</a:t>
            </a:r>
            <a:r>
              <a:rPr sz="1600" spc="-5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or</a:t>
            </a:r>
            <a:r>
              <a:rPr sz="1600" spc="-7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acquiring</a:t>
            </a:r>
            <a:r>
              <a:rPr sz="1600" spc="-2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malicious</a:t>
            </a:r>
            <a:r>
              <a:rPr sz="1600" spc="-4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software</a:t>
            </a:r>
            <a:r>
              <a:rPr sz="1600" spc="-4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designed</a:t>
            </a:r>
            <a:r>
              <a:rPr sz="1600" spc="-6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to</a:t>
            </a:r>
            <a:r>
              <a:rPr sz="1600" spc="-6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compromise</a:t>
            </a:r>
            <a:r>
              <a:rPr sz="1600" spc="-7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the</a:t>
            </a:r>
            <a:r>
              <a:rPr sz="1600" spc="-5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target</a:t>
            </a:r>
            <a:r>
              <a:rPr sz="1600" spc="-6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system.</a:t>
            </a:r>
            <a:endParaRPr sz="1600" dirty="0">
              <a:latin typeface="Roboto"/>
              <a:cs typeface="Roboto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567432" y="2959226"/>
            <a:ext cx="8869045" cy="12700"/>
          </a:xfrm>
          <a:custGeom>
            <a:avLst/>
            <a:gdLst/>
            <a:ahLst/>
            <a:cxnLst/>
            <a:rect l="l" t="t" r="r" b="b"/>
            <a:pathLst>
              <a:path w="8869045" h="12700">
                <a:moveTo>
                  <a:pt x="8865743" y="0"/>
                </a:moveTo>
                <a:lnTo>
                  <a:pt x="2793" y="0"/>
                </a:lnTo>
                <a:lnTo>
                  <a:pt x="0" y="2794"/>
                </a:lnTo>
                <a:lnTo>
                  <a:pt x="0" y="6350"/>
                </a:lnTo>
                <a:lnTo>
                  <a:pt x="0" y="9778"/>
                </a:lnTo>
                <a:lnTo>
                  <a:pt x="2793" y="12700"/>
                </a:lnTo>
                <a:lnTo>
                  <a:pt x="8865743" y="12700"/>
                </a:lnTo>
                <a:lnTo>
                  <a:pt x="8868664" y="9778"/>
                </a:lnTo>
                <a:lnTo>
                  <a:pt x="8868664" y="2794"/>
                </a:lnTo>
                <a:lnTo>
                  <a:pt x="8865743" y="0"/>
                </a:lnTo>
                <a:close/>
              </a:path>
            </a:pathLst>
          </a:custGeom>
          <a:solidFill>
            <a:srgbClr val="C6C6D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" name="object 9"/>
          <p:cNvGrpSpPr/>
          <p:nvPr/>
        </p:nvGrpSpPr>
        <p:grpSpPr>
          <a:xfrm>
            <a:off x="657682" y="3062604"/>
            <a:ext cx="3630929" cy="1399540"/>
            <a:chOff x="657682" y="3062604"/>
            <a:chExt cx="3630929" cy="1399540"/>
          </a:xfrm>
        </p:grpSpPr>
        <p:sp>
          <p:nvSpPr>
            <p:cNvPr id="10" name="object 10"/>
            <p:cNvSpPr/>
            <p:nvPr/>
          </p:nvSpPr>
          <p:spPr>
            <a:xfrm>
              <a:off x="661492" y="3066414"/>
              <a:ext cx="3623310" cy="1391920"/>
            </a:xfrm>
            <a:custGeom>
              <a:avLst/>
              <a:gdLst/>
              <a:ahLst/>
              <a:cxnLst/>
              <a:rect l="l" t="t" r="r" b="b"/>
              <a:pathLst>
                <a:path w="3623310" h="1391920">
                  <a:moveTo>
                    <a:pt x="3543604" y="0"/>
                  </a:moveTo>
                  <a:lnTo>
                    <a:pt x="79387" y="0"/>
                  </a:lnTo>
                  <a:lnTo>
                    <a:pt x="48488" y="6223"/>
                  </a:lnTo>
                  <a:lnTo>
                    <a:pt x="23253" y="23209"/>
                  </a:lnTo>
                  <a:lnTo>
                    <a:pt x="6239" y="48434"/>
                  </a:lnTo>
                  <a:lnTo>
                    <a:pt x="0" y="79375"/>
                  </a:lnTo>
                  <a:lnTo>
                    <a:pt x="0" y="1312037"/>
                  </a:lnTo>
                  <a:lnTo>
                    <a:pt x="6239" y="1342997"/>
                  </a:lnTo>
                  <a:lnTo>
                    <a:pt x="23253" y="1368266"/>
                  </a:lnTo>
                  <a:lnTo>
                    <a:pt x="48488" y="1385296"/>
                  </a:lnTo>
                  <a:lnTo>
                    <a:pt x="79387" y="1391539"/>
                  </a:lnTo>
                  <a:lnTo>
                    <a:pt x="3543604" y="1391539"/>
                  </a:lnTo>
                  <a:lnTo>
                    <a:pt x="3574491" y="1385296"/>
                  </a:lnTo>
                  <a:lnTo>
                    <a:pt x="3599722" y="1368266"/>
                  </a:lnTo>
                  <a:lnTo>
                    <a:pt x="3616738" y="1342997"/>
                  </a:lnTo>
                  <a:lnTo>
                    <a:pt x="3622979" y="1312037"/>
                  </a:lnTo>
                  <a:lnTo>
                    <a:pt x="3622979" y="79375"/>
                  </a:lnTo>
                  <a:lnTo>
                    <a:pt x="3616738" y="48434"/>
                  </a:lnTo>
                  <a:lnTo>
                    <a:pt x="3599722" y="23209"/>
                  </a:lnTo>
                  <a:lnTo>
                    <a:pt x="3574491" y="6223"/>
                  </a:lnTo>
                  <a:lnTo>
                    <a:pt x="3543604" y="0"/>
                  </a:lnTo>
                  <a:close/>
                </a:path>
              </a:pathLst>
            </a:custGeom>
            <a:solidFill>
              <a:srgbClr val="E0E0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61492" y="3066414"/>
              <a:ext cx="3623310" cy="1391920"/>
            </a:xfrm>
            <a:custGeom>
              <a:avLst/>
              <a:gdLst/>
              <a:ahLst/>
              <a:cxnLst/>
              <a:rect l="l" t="t" r="r" b="b"/>
              <a:pathLst>
                <a:path w="3623310" h="1391920">
                  <a:moveTo>
                    <a:pt x="0" y="79375"/>
                  </a:moveTo>
                  <a:lnTo>
                    <a:pt x="6239" y="48434"/>
                  </a:lnTo>
                  <a:lnTo>
                    <a:pt x="23253" y="23209"/>
                  </a:lnTo>
                  <a:lnTo>
                    <a:pt x="48488" y="6223"/>
                  </a:lnTo>
                  <a:lnTo>
                    <a:pt x="79387" y="0"/>
                  </a:lnTo>
                  <a:lnTo>
                    <a:pt x="3543604" y="0"/>
                  </a:lnTo>
                  <a:lnTo>
                    <a:pt x="3574491" y="6223"/>
                  </a:lnTo>
                  <a:lnTo>
                    <a:pt x="3599722" y="23209"/>
                  </a:lnTo>
                  <a:lnTo>
                    <a:pt x="3616738" y="48434"/>
                  </a:lnTo>
                  <a:lnTo>
                    <a:pt x="3622979" y="79375"/>
                  </a:lnTo>
                  <a:lnTo>
                    <a:pt x="3622979" y="1312037"/>
                  </a:lnTo>
                  <a:lnTo>
                    <a:pt x="3616738" y="1342997"/>
                  </a:lnTo>
                  <a:lnTo>
                    <a:pt x="3599722" y="1368266"/>
                  </a:lnTo>
                  <a:lnTo>
                    <a:pt x="3574491" y="1385296"/>
                  </a:lnTo>
                  <a:lnTo>
                    <a:pt x="3543604" y="1391539"/>
                  </a:lnTo>
                  <a:lnTo>
                    <a:pt x="79387" y="1391539"/>
                  </a:lnTo>
                  <a:lnTo>
                    <a:pt x="48488" y="1385296"/>
                  </a:lnTo>
                  <a:lnTo>
                    <a:pt x="23253" y="1368266"/>
                  </a:lnTo>
                  <a:lnTo>
                    <a:pt x="6239" y="1342997"/>
                  </a:lnTo>
                  <a:lnTo>
                    <a:pt x="0" y="1312037"/>
                  </a:lnTo>
                  <a:lnTo>
                    <a:pt x="0" y="79375"/>
                  </a:lnTo>
                  <a:close/>
                </a:path>
              </a:pathLst>
            </a:custGeom>
            <a:ln w="7620">
              <a:solidFill>
                <a:srgbClr val="C6C6D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844702" y="3614115"/>
            <a:ext cx="147320" cy="30607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800" spc="-50" dirty="0">
                <a:solidFill>
                  <a:srgbClr val="3B3939"/>
                </a:solidFill>
                <a:latin typeface="Trebuchet MS"/>
                <a:cs typeface="Trebuchet MS"/>
              </a:rPr>
              <a:t>2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461509" y="3158109"/>
            <a:ext cx="6795770" cy="10941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70" dirty="0">
                <a:solidFill>
                  <a:srgbClr val="3B3939"/>
                </a:solidFill>
                <a:latin typeface="Trebuchet MS"/>
                <a:cs typeface="Trebuchet MS"/>
              </a:rPr>
              <a:t>Malware</a:t>
            </a:r>
            <a:r>
              <a:rPr sz="2400" spc="-80" dirty="0">
                <a:solidFill>
                  <a:srgbClr val="3B3939"/>
                </a:solidFill>
                <a:latin typeface="Trebuchet MS"/>
                <a:cs typeface="Trebuchet MS"/>
              </a:rPr>
              <a:t> </a:t>
            </a:r>
            <a:r>
              <a:rPr sz="2400" spc="-10" dirty="0">
                <a:solidFill>
                  <a:srgbClr val="3B3939"/>
                </a:solidFill>
                <a:latin typeface="Trebuchet MS"/>
                <a:cs typeface="Trebuchet MS"/>
              </a:rPr>
              <a:t>Delivery</a:t>
            </a:r>
            <a:endParaRPr sz="2400" dirty="0">
              <a:latin typeface="Trebuchet MS"/>
              <a:cs typeface="Trebuchet MS"/>
            </a:endParaRPr>
          </a:p>
          <a:p>
            <a:pPr marL="12700" marR="5080">
              <a:lnSpc>
                <a:spcPct val="125000"/>
              </a:lnSpc>
              <a:spcBef>
                <a:spcPts val="730"/>
              </a:spcBef>
            </a:pPr>
            <a:r>
              <a:rPr sz="1600" spc="-20" dirty="0">
                <a:solidFill>
                  <a:srgbClr val="3B3939"/>
                </a:solidFill>
                <a:latin typeface="Roboto"/>
                <a:cs typeface="Roboto"/>
              </a:rPr>
              <a:t>Delivering</a:t>
            </a:r>
            <a:r>
              <a:rPr sz="1600" spc="-4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the</a:t>
            </a:r>
            <a:r>
              <a:rPr sz="1600" spc="-6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malware</a:t>
            </a:r>
            <a:r>
              <a:rPr sz="1600" spc="-6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to</a:t>
            </a:r>
            <a:r>
              <a:rPr sz="1600" spc="-7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the</a:t>
            </a:r>
            <a:r>
              <a:rPr sz="1600" spc="-6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target</a:t>
            </a:r>
            <a:r>
              <a:rPr sz="1600" spc="-6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host</a:t>
            </a:r>
            <a:r>
              <a:rPr sz="1600" spc="-6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20" dirty="0">
                <a:solidFill>
                  <a:srgbClr val="3B3939"/>
                </a:solidFill>
                <a:latin typeface="Roboto"/>
                <a:cs typeface="Roboto"/>
              </a:rPr>
              <a:t>through</a:t>
            </a:r>
            <a:r>
              <a:rPr sz="1600" spc="-5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various</a:t>
            </a:r>
            <a:r>
              <a:rPr sz="1600" spc="-4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methods,</a:t>
            </a:r>
            <a:r>
              <a:rPr sz="1600" spc="-7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such</a:t>
            </a:r>
            <a:r>
              <a:rPr sz="1600" spc="-6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25" dirty="0">
                <a:solidFill>
                  <a:srgbClr val="3B3939"/>
                </a:solidFill>
                <a:latin typeface="Roboto"/>
                <a:cs typeface="Roboto"/>
              </a:rPr>
              <a:t>as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email</a:t>
            </a:r>
            <a:r>
              <a:rPr sz="1600" spc="-6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attachments,</a:t>
            </a:r>
            <a:r>
              <a:rPr sz="1600" spc="-3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malicious</a:t>
            </a:r>
            <a:r>
              <a:rPr sz="1600" spc="-4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websites,</a:t>
            </a:r>
            <a:r>
              <a:rPr sz="1600" spc="-6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or</a:t>
            </a:r>
            <a:r>
              <a:rPr sz="1600" spc="-6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network</a:t>
            </a:r>
            <a:r>
              <a:rPr sz="1600" spc="-5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connections.</a:t>
            </a:r>
            <a:endParaRPr sz="1600" dirty="0">
              <a:latin typeface="Roboto"/>
              <a:cs typeface="Roboto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4378959" y="4445253"/>
            <a:ext cx="7057390" cy="12700"/>
          </a:xfrm>
          <a:custGeom>
            <a:avLst/>
            <a:gdLst/>
            <a:ahLst/>
            <a:cxnLst/>
            <a:rect l="l" t="t" r="r" b="b"/>
            <a:pathLst>
              <a:path w="7057390" h="12700">
                <a:moveTo>
                  <a:pt x="7054215" y="0"/>
                </a:moveTo>
                <a:lnTo>
                  <a:pt x="2793" y="0"/>
                </a:lnTo>
                <a:lnTo>
                  <a:pt x="0" y="2794"/>
                </a:lnTo>
                <a:lnTo>
                  <a:pt x="0" y="6350"/>
                </a:lnTo>
                <a:lnTo>
                  <a:pt x="0" y="9779"/>
                </a:lnTo>
                <a:lnTo>
                  <a:pt x="2793" y="12700"/>
                </a:lnTo>
                <a:lnTo>
                  <a:pt x="7054215" y="12700"/>
                </a:lnTo>
                <a:lnTo>
                  <a:pt x="7057136" y="9779"/>
                </a:lnTo>
                <a:lnTo>
                  <a:pt x="7057136" y="2794"/>
                </a:lnTo>
                <a:lnTo>
                  <a:pt x="7054215" y="0"/>
                </a:lnTo>
                <a:close/>
              </a:path>
            </a:pathLst>
          </a:custGeom>
          <a:solidFill>
            <a:srgbClr val="C6C6D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5" name="object 15"/>
          <p:cNvGrpSpPr/>
          <p:nvPr/>
        </p:nvGrpSpPr>
        <p:grpSpPr>
          <a:xfrm>
            <a:off x="657682" y="4548504"/>
            <a:ext cx="5442585" cy="1399540"/>
            <a:chOff x="657682" y="4548504"/>
            <a:chExt cx="5442585" cy="1399540"/>
          </a:xfrm>
        </p:grpSpPr>
        <p:sp>
          <p:nvSpPr>
            <p:cNvPr id="16" name="object 16"/>
            <p:cNvSpPr/>
            <p:nvPr/>
          </p:nvSpPr>
          <p:spPr>
            <a:xfrm>
              <a:off x="661492" y="4552314"/>
              <a:ext cx="5434965" cy="1391920"/>
            </a:xfrm>
            <a:custGeom>
              <a:avLst/>
              <a:gdLst/>
              <a:ahLst/>
              <a:cxnLst/>
              <a:rect l="l" t="t" r="r" b="b"/>
              <a:pathLst>
                <a:path w="5434965" h="1391920">
                  <a:moveTo>
                    <a:pt x="5355132" y="0"/>
                  </a:moveTo>
                  <a:lnTo>
                    <a:pt x="79387" y="0"/>
                  </a:lnTo>
                  <a:lnTo>
                    <a:pt x="48488" y="6240"/>
                  </a:lnTo>
                  <a:lnTo>
                    <a:pt x="23253" y="23256"/>
                  </a:lnTo>
                  <a:lnTo>
                    <a:pt x="6239" y="48488"/>
                  </a:lnTo>
                  <a:lnTo>
                    <a:pt x="0" y="79375"/>
                  </a:lnTo>
                  <a:lnTo>
                    <a:pt x="0" y="1312189"/>
                  </a:lnTo>
                  <a:lnTo>
                    <a:pt x="6239" y="1343094"/>
                  </a:lnTo>
                  <a:lnTo>
                    <a:pt x="23253" y="1368328"/>
                  </a:lnTo>
                  <a:lnTo>
                    <a:pt x="48488" y="1385339"/>
                  </a:lnTo>
                  <a:lnTo>
                    <a:pt x="79387" y="1391577"/>
                  </a:lnTo>
                  <a:lnTo>
                    <a:pt x="5355132" y="1391577"/>
                  </a:lnTo>
                  <a:lnTo>
                    <a:pt x="5386019" y="1385339"/>
                  </a:lnTo>
                  <a:lnTo>
                    <a:pt x="5411250" y="1368328"/>
                  </a:lnTo>
                  <a:lnTo>
                    <a:pt x="5428266" y="1343094"/>
                  </a:lnTo>
                  <a:lnTo>
                    <a:pt x="5434507" y="1312189"/>
                  </a:lnTo>
                  <a:lnTo>
                    <a:pt x="5434507" y="79375"/>
                  </a:lnTo>
                  <a:lnTo>
                    <a:pt x="5428266" y="48488"/>
                  </a:lnTo>
                  <a:lnTo>
                    <a:pt x="5411250" y="23256"/>
                  </a:lnTo>
                  <a:lnTo>
                    <a:pt x="5386019" y="6240"/>
                  </a:lnTo>
                  <a:lnTo>
                    <a:pt x="5355132" y="0"/>
                  </a:lnTo>
                  <a:close/>
                </a:path>
              </a:pathLst>
            </a:custGeom>
            <a:solidFill>
              <a:srgbClr val="E0E0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661492" y="4552314"/>
              <a:ext cx="5434965" cy="1391920"/>
            </a:xfrm>
            <a:custGeom>
              <a:avLst/>
              <a:gdLst/>
              <a:ahLst/>
              <a:cxnLst/>
              <a:rect l="l" t="t" r="r" b="b"/>
              <a:pathLst>
                <a:path w="5434965" h="1391920">
                  <a:moveTo>
                    <a:pt x="0" y="79375"/>
                  </a:moveTo>
                  <a:lnTo>
                    <a:pt x="6239" y="48488"/>
                  </a:lnTo>
                  <a:lnTo>
                    <a:pt x="23253" y="23256"/>
                  </a:lnTo>
                  <a:lnTo>
                    <a:pt x="48488" y="6240"/>
                  </a:lnTo>
                  <a:lnTo>
                    <a:pt x="79387" y="0"/>
                  </a:lnTo>
                  <a:lnTo>
                    <a:pt x="5355132" y="0"/>
                  </a:lnTo>
                  <a:lnTo>
                    <a:pt x="5386019" y="6240"/>
                  </a:lnTo>
                  <a:lnTo>
                    <a:pt x="5411250" y="23256"/>
                  </a:lnTo>
                  <a:lnTo>
                    <a:pt x="5428266" y="48488"/>
                  </a:lnTo>
                  <a:lnTo>
                    <a:pt x="5434507" y="79375"/>
                  </a:lnTo>
                  <a:lnTo>
                    <a:pt x="5434507" y="1312189"/>
                  </a:lnTo>
                  <a:lnTo>
                    <a:pt x="5428266" y="1343094"/>
                  </a:lnTo>
                  <a:lnTo>
                    <a:pt x="5411250" y="1368328"/>
                  </a:lnTo>
                  <a:lnTo>
                    <a:pt x="5386019" y="1385339"/>
                  </a:lnTo>
                  <a:lnTo>
                    <a:pt x="5355132" y="1391577"/>
                  </a:lnTo>
                  <a:lnTo>
                    <a:pt x="79387" y="1391577"/>
                  </a:lnTo>
                  <a:lnTo>
                    <a:pt x="48488" y="1385339"/>
                  </a:lnTo>
                  <a:lnTo>
                    <a:pt x="23253" y="1368328"/>
                  </a:lnTo>
                  <a:lnTo>
                    <a:pt x="6239" y="1343094"/>
                  </a:lnTo>
                  <a:lnTo>
                    <a:pt x="0" y="1312189"/>
                  </a:lnTo>
                  <a:lnTo>
                    <a:pt x="0" y="79375"/>
                  </a:lnTo>
                  <a:close/>
                </a:path>
              </a:pathLst>
            </a:custGeom>
            <a:ln w="7620">
              <a:solidFill>
                <a:srgbClr val="C6C6D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844702" y="5100954"/>
            <a:ext cx="150495" cy="3054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800" spc="-50" dirty="0">
                <a:solidFill>
                  <a:srgbClr val="3B3939"/>
                </a:solidFill>
                <a:latin typeface="Trebuchet MS"/>
                <a:cs typeface="Trebuchet MS"/>
              </a:rPr>
              <a:t>3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dt" sz="half" idx="6"/>
          </p:nvPr>
        </p:nvSpPr>
        <p:spPr>
          <a:xfrm>
            <a:off x="10881994" y="6351422"/>
            <a:ext cx="487679" cy="3334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640"/>
              </a:lnSpc>
            </a:pPr>
            <a:r>
              <a:rPr spc="-325" dirty="0"/>
              <a:t>202</a:t>
            </a:r>
            <a:r>
              <a:rPr lang="en-US" spc="-325" dirty="0"/>
              <a:t>4</a:t>
            </a:r>
            <a:endParaRPr spc="-325" dirty="0"/>
          </a:p>
        </p:txBody>
      </p:sp>
      <p:sp>
        <p:nvSpPr>
          <p:cNvPr id="19" name="object 19"/>
          <p:cNvSpPr txBox="1"/>
          <p:nvPr/>
        </p:nvSpPr>
        <p:spPr>
          <a:xfrm>
            <a:off x="6273165" y="4644390"/>
            <a:ext cx="4644390" cy="10934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70" dirty="0">
                <a:solidFill>
                  <a:srgbClr val="3B3939"/>
                </a:solidFill>
                <a:latin typeface="Trebuchet MS"/>
                <a:cs typeface="Trebuchet MS"/>
              </a:rPr>
              <a:t>Malware</a:t>
            </a:r>
            <a:r>
              <a:rPr sz="2400" spc="-80" dirty="0">
                <a:solidFill>
                  <a:srgbClr val="3B3939"/>
                </a:solidFill>
                <a:latin typeface="Trebuchet MS"/>
                <a:cs typeface="Trebuchet MS"/>
              </a:rPr>
              <a:t> </a:t>
            </a:r>
            <a:r>
              <a:rPr sz="2400" spc="-10" dirty="0">
                <a:solidFill>
                  <a:srgbClr val="3B3939"/>
                </a:solidFill>
                <a:latin typeface="Trebuchet MS"/>
                <a:cs typeface="Trebuchet MS"/>
              </a:rPr>
              <a:t>Execution</a:t>
            </a:r>
            <a:endParaRPr sz="2400" dirty="0">
              <a:latin typeface="Trebuchet MS"/>
              <a:cs typeface="Trebuchet MS"/>
            </a:endParaRPr>
          </a:p>
          <a:p>
            <a:pPr marL="12700" marR="5080">
              <a:lnSpc>
                <a:spcPct val="125000"/>
              </a:lnSpc>
              <a:spcBef>
                <a:spcPts val="730"/>
              </a:spcBef>
            </a:pP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Tricking</a:t>
            </a:r>
            <a:r>
              <a:rPr sz="1600" spc="-6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the</a:t>
            </a:r>
            <a:r>
              <a:rPr sz="1600" spc="-7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target</a:t>
            </a:r>
            <a:r>
              <a:rPr sz="1600" spc="-6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user</a:t>
            </a:r>
            <a:r>
              <a:rPr sz="1600" spc="-8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into</a:t>
            </a:r>
            <a:r>
              <a:rPr sz="1600" spc="-6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executing</a:t>
            </a:r>
            <a:r>
              <a:rPr sz="1600" spc="-6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the</a:t>
            </a:r>
            <a:r>
              <a:rPr sz="1600" spc="-6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malware, allowing</a:t>
            </a:r>
            <a:r>
              <a:rPr sz="1600" spc="-2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it</a:t>
            </a:r>
            <a:r>
              <a:rPr sz="1600" spc="-5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to</a:t>
            </a:r>
            <a:r>
              <a:rPr sz="1600" spc="-4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install</a:t>
            </a:r>
            <a:r>
              <a:rPr sz="1600" spc="-3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itself</a:t>
            </a:r>
            <a:r>
              <a:rPr sz="1600" spc="-5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on</a:t>
            </a:r>
            <a:r>
              <a:rPr sz="1600" spc="-4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the</a:t>
            </a:r>
            <a:r>
              <a:rPr sz="1600" spc="-4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system.</a:t>
            </a:r>
            <a:endParaRPr sz="1600" dirty="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881994" y="6351422"/>
            <a:ext cx="487680" cy="3657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640"/>
              </a:lnSpc>
            </a:pPr>
            <a:r>
              <a:rPr sz="2400" spc="-325" dirty="0">
                <a:solidFill>
                  <a:srgbClr val="112C49"/>
                </a:solidFill>
                <a:latin typeface="Trebuchet MS"/>
                <a:cs typeface="Trebuchet MS"/>
              </a:rPr>
              <a:t>2022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0825353" y="6294686"/>
            <a:ext cx="755650" cy="523240"/>
          </a:xfrm>
          <a:custGeom>
            <a:avLst/>
            <a:gdLst/>
            <a:ahLst/>
            <a:cxnLst/>
            <a:rect l="l" t="t" r="r" b="b"/>
            <a:pathLst>
              <a:path w="755650" h="523240">
                <a:moveTo>
                  <a:pt x="755332" y="0"/>
                </a:moveTo>
                <a:lnTo>
                  <a:pt x="0" y="0"/>
                </a:lnTo>
                <a:lnTo>
                  <a:pt x="0" y="523214"/>
                </a:lnTo>
                <a:lnTo>
                  <a:pt x="755332" y="523214"/>
                </a:lnTo>
                <a:lnTo>
                  <a:pt x="75533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0918190" y="6334505"/>
            <a:ext cx="567055" cy="4267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075"/>
              </a:lnSpc>
            </a:pPr>
            <a:r>
              <a:rPr sz="2800" spc="-380" dirty="0">
                <a:solidFill>
                  <a:srgbClr val="112C49"/>
                </a:solidFill>
                <a:latin typeface="Trebuchet MS"/>
                <a:cs typeface="Trebuchet MS"/>
              </a:rPr>
              <a:t>2024</a:t>
            </a:r>
            <a:endParaRPr sz="2800">
              <a:latin typeface="Trebuchet MS"/>
              <a:cs typeface="Trebuchet MS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0" y="25"/>
            <a:ext cx="12192000" cy="6856730"/>
            <a:chOff x="0" y="25"/>
            <a:chExt cx="12192000" cy="6856730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25"/>
              <a:ext cx="12191999" cy="6856602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0052812" y="6471359"/>
              <a:ext cx="1336040" cy="277495"/>
            </a:xfrm>
            <a:custGeom>
              <a:avLst/>
              <a:gdLst/>
              <a:ahLst/>
              <a:cxnLst/>
              <a:rect l="l" t="t" r="r" b="b"/>
              <a:pathLst>
                <a:path w="1336040" h="277495">
                  <a:moveTo>
                    <a:pt x="1335658" y="0"/>
                  </a:moveTo>
                  <a:lnTo>
                    <a:pt x="0" y="0"/>
                  </a:lnTo>
                  <a:lnTo>
                    <a:pt x="0" y="276999"/>
                  </a:lnTo>
                  <a:lnTo>
                    <a:pt x="1335658" y="276999"/>
                  </a:lnTo>
                  <a:lnTo>
                    <a:pt x="1335658" y="0"/>
                  </a:lnTo>
                  <a:close/>
                </a:path>
              </a:pathLst>
            </a:custGeom>
            <a:solidFill>
              <a:srgbClr val="6E9F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9829801" y="6471360"/>
            <a:ext cx="1464436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Bahnschrift"/>
                <a:cs typeface="Bahnschrift"/>
              </a:rPr>
              <a:t>©</a:t>
            </a:r>
            <a:r>
              <a:rPr sz="1200" spc="70" dirty="0">
                <a:solidFill>
                  <a:srgbClr val="FFFFFF"/>
                </a:solidFill>
                <a:latin typeface="Bahnschrift"/>
                <a:cs typeface="Bahnschrift"/>
              </a:rPr>
              <a:t> </a:t>
            </a:r>
            <a:r>
              <a:rPr sz="1200" dirty="0">
                <a:solidFill>
                  <a:srgbClr val="FFFFFF"/>
                </a:solidFill>
                <a:latin typeface="Bahnschrift"/>
                <a:cs typeface="Bahnschrift"/>
              </a:rPr>
              <a:t>2024</a:t>
            </a:r>
            <a:r>
              <a:rPr sz="1200" spc="85" dirty="0">
                <a:solidFill>
                  <a:srgbClr val="FFFFFF"/>
                </a:solidFill>
                <a:latin typeface="Bahnschrift"/>
                <a:cs typeface="Bahnschrift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Bahnschrift"/>
                <a:cs typeface="Bahnschrift"/>
              </a:rPr>
              <a:t>INIXINDO</a:t>
            </a:r>
            <a:endParaRPr sz="1200" dirty="0">
              <a:latin typeface="Bahnschrift"/>
              <a:cs typeface="Bahnschrift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910844" y="2718257"/>
            <a:ext cx="9611995" cy="2240280"/>
          </a:xfrm>
          <a:prstGeom prst="rect">
            <a:avLst/>
          </a:prstGeom>
        </p:spPr>
        <p:txBody>
          <a:bodyPr vert="horz" wrap="square" lIns="0" tIns="116205" rIns="0" bIns="0" rtlCol="0">
            <a:spAutoFit/>
          </a:bodyPr>
          <a:lstStyle/>
          <a:p>
            <a:pPr marL="12700" marR="5080">
              <a:lnSpc>
                <a:spcPts val="6480"/>
              </a:lnSpc>
              <a:spcBef>
                <a:spcPts val="915"/>
              </a:spcBef>
            </a:pPr>
            <a:r>
              <a:rPr sz="6000" dirty="0">
                <a:solidFill>
                  <a:srgbClr val="FFFFFF"/>
                </a:solidFill>
                <a:latin typeface="Calibri Light"/>
                <a:cs typeface="Calibri Light"/>
              </a:rPr>
              <a:t>Perimeter</a:t>
            </a:r>
            <a:r>
              <a:rPr sz="6000" spc="-21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6000" dirty="0">
                <a:solidFill>
                  <a:srgbClr val="FFFFFF"/>
                </a:solidFill>
                <a:latin typeface="Calibri Light"/>
                <a:cs typeface="Calibri Light"/>
              </a:rPr>
              <a:t>Network</a:t>
            </a:r>
            <a:r>
              <a:rPr sz="6000" spc="-21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6000" spc="-30" dirty="0">
                <a:solidFill>
                  <a:srgbClr val="FFFFFF"/>
                </a:solidFill>
                <a:latin typeface="Calibri Light"/>
                <a:cs typeface="Calibri Light"/>
              </a:rPr>
              <a:t>Penetration </a:t>
            </a:r>
            <a:r>
              <a:rPr sz="6000" spc="-509" dirty="0">
                <a:solidFill>
                  <a:srgbClr val="FFFFFF"/>
                </a:solidFill>
                <a:latin typeface="Calibri Light"/>
                <a:cs typeface="Calibri Light"/>
              </a:rPr>
              <a:t>T</a:t>
            </a:r>
            <a:r>
              <a:rPr sz="6000" spc="30" dirty="0">
                <a:solidFill>
                  <a:srgbClr val="FFFFFF"/>
                </a:solidFill>
                <a:latin typeface="Calibri Light"/>
                <a:cs typeface="Calibri Light"/>
              </a:rPr>
              <a:t>e</a:t>
            </a:r>
            <a:r>
              <a:rPr sz="6000" spc="-55" dirty="0">
                <a:solidFill>
                  <a:srgbClr val="FFFFFF"/>
                </a:solidFill>
                <a:latin typeface="Calibri Light"/>
                <a:cs typeface="Calibri Light"/>
              </a:rPr>
              <a:t>s</a:t>
            </a:r>
            <a:r>
              <a:rPr sz="6000" spc="30" dirty="0">
                <a:solidFill>
                  <a:srgbClr val="FFFFFF"/>
                </a:solidFill>
                <a:latin typeface="Calibri Light"/>
                <a:cs typeface="Calibri Light"/>
              </a:rPr>
              <a:t>ting</a:t>
            </a:r>
            <a:r>
              <a:rPr sz="6000" spc="-229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6000" spc="-10" dirty="0">
                <a:solidFill>
                  <a:srgbClr val="FFFFFF"/>
                </a:solidFill>
                <a:latin typeface="Calibri Light"/>
                <a:cs typeface="Calibri Light"/>
              </a:rPr>
              <a:t>Methodology</a:t>
            </a:r>
            <a:endParaRPr sz="6000" dirty="0">
              <a:latin typeface="Calibri Light"/>
              <a:cs typeface="Calibri Light"/>
            </a:endParaRPr>
          </a:p>
          <a:p>
            <a:pPr marL="12700">
              <a:lnSpc>
                <a:spcPct val="100000"/>
              </a:lnSpc>
              <a:spcBef>
                <a:spcPts val="780"/>
              </a:spcBef>
            </a:pP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Chapter</a:t>
            </a:r>
            <a:r>
              <a:rPr sz="2400" spc="-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8.</a:t>
            </a:r>
            <a:endParaRPr sz="24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-1"/>
            <a:ext cx="4571999" cy="68579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221351" y="1751787"/>
            <a:ext cx="4282440" cy="1758950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2700" marR="5080" algn="just">
              <a:lnSpc>
                <a:spcPts val="4600"/>
              </a:lnSpc>
              <a:spcBef>
                <a:spcPts val="45"/>
              </a:spcBef>
            </a:pPr>
            <a:r>
              <a:rPr dirty="0"/>
              <a:t>Perimeter</a:t>
            </a:r>
            <a:r>
              <a:rPr spc="145" dirty="0"/>
              <a:t> </a:t>
            </a:r>
            <a:r>
              <a:rPr spc="105" dirty="0"/>
              <a:t>Network </a:t>
            </a:r>
            <a:r>
              <a:rPr dirty="0"/>
              <a:t>Penetration</a:t>
            </a:r>
            <a:r>
              <a:rPr spc="50" dirty="0"/>
              <a:t> </a:t>
            </a:r>
            <a:r>
              <a:rPr spc="75" dirty="0"/>
              <a:t>Testing </a:t>
            </a:r>
            <a:r>
              <a:rPr spc="180" dirty="0"/>
              <a:t>Methodology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xfrm>
            <a:off x="10881994" y="6351422"/>
            <a:ext cx="487679" cy="3334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640"/>
              </a:lnSpc>
            </a:pPr>
            <a:r>
              <a:rPr spc="-325" dirty="0"/>
              <a:t>202</a:t>
            </a:r>
            <a:r>
              <a:rPr lang="en-US" spc="-325" dirty="0"/>
              <a:t>4</a:t>
            </a:r>
            <a:endParaRPr spc="-325" dirty="0"/>
          </a:p>
        </p:txBody>
      </p:sp>
      <p:sp>
        <p:nvSpPr>
          <p:cNvPr id="4" name="object 4"/>
          <p:cNvSpPr txBox="1"/>
          <p:nvPr/>
        </p:nvSpPr>
        <p:spPr>
          <a:xfrm>
            <a:off x="5221351" y="3809491"/>
            <a:ext cx="6319520" cy="12452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1100"/>
              </a:lnSpc>
              <a:spcBef>
                <a:spcPts val="100"/>
              </a:spcBef>
            </a:pPr>
            <a:r>
              <a:rPr sz="1800" dirty="0">
                <a:solidFill>
                  <a:srgbClr val="3B3939"/>
                </a:solidFill>
                <a:latin typeface="Roboto"/>
                <a:cs typeface="Roboto"/>
              </a:rPr>
              <a:t>This</a:t>
            </a:r>
            <a:r>
              <a:rPr sz="1800" spc="-6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800" spc="-10" dirty="0">
                <a:solidFill>
                  <a:srgbClr val="3B3939"/>
                </a:solidFill>
                <a:latin typeface="Roboto"/>
                <a:cs typeface="Roboto"/>
              </a:rPr>
              <a:t>presentation</a:t>
            </a:r>
            <a:r>
              <a:rPr sz="1800" spc="-6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800" spc="-10" dirty="0">
                <a:solidFill>
                  <a:srgbClr val="3B3939"/>
                </a:solidFill>
                <a:latin typeface="Roboto"/>
                <a:cs typeface="Roboto"/>
              </a:rPr>
              <a:t>outlines</a:t>
            </a:r>
            <a:r>
              <a:rPr sz="1800" spc="-6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800" dirty="0">
                <a:solidFill>
                  <a:srgbClr val="3B3939"/>
                </a:solidFill>
                <a:latin typeface="Roboto"/>
                <a:cs typeface="Roboto"/>
              </a:rPr>
              <a:t>a</a:t>
            </a:r>
            <a:r>
              <a:rPr sz="1800" spc="-7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800" spc="-10" dirty="0">
                <a:solidFill>
                  <a:srgbClr val="3B3939"/>
                </a:solidFill>
                <a:latin typeface="Roboto"/>
                <a:cs typeface="Roboto"/>
              </a:rPr>
              <a:t>comprehensive</a:t>
            </a:r>
            <a:r>
              <a:rPr sz="1800" spc="-8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800" spc="-10" dirty="0">
                <a:solidFill>
                  <a:srgbClr val="3B3939"/>
                </a:solidFill>
                <a:latin typeface="Roboto"/>
                <a:cs typeface="Roboto"/>
              </a:rPr>
              <a:t>methodology</a:t>
            </a:r>
            <a:r>
              <a:rPr sz="1800" spc="-8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800" spc="-25" dirty="0">
                <a:solidFill>
                  <a:srgbClr val="3B3939"/>
                </a:solidFill>
                <a:latin typeface="Roboto"/>
                <a:cs typeface="Roboto"/>
              </a:rPr>
              <a:t>for </a:t>
            </a:r>
            <a:r>
              <a:rPr sz="1800" dirty="0">
                <a:solidFill>
                  <a:srgbClr val="3B3939"/>
                </a:solidFill>
                <a:latin typeface="Roboto"/>
                <a:cs typeface="Roboto"/>
              </a:rPr>
              <a:t>performing</a:t>
            </a:r>
            <a:r>
              <a:rPr sz="1800" spc="-8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800" dirty="0">
                <a:solidFill>
                  <a:srgbClr val="3B3939"/>
                </a:solidFill>
                <a:latin typeface="Roboto"/>
                <a:cs typeface="Roboto"/>
              </a:rPr>
              <a:t>perimeter</a:t>
            </a:r>
            <a:r>
              <a:rPr sz="1800" spc="-9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800" dirty="0">
                <a:solidFill>
                  <a:srgbClr val="3B3939"/>
                </a:solidFill>
                <a:latin typeface="Roboto"/>
                <a:cs typeface="Roboto"/>
              </a:rPr>
              <a:t>network</a:t>
            </a:r>
            <a:r>
              <a:rPr sz="1800" spc="-8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800" spc="-10" dirty="0">
                <a:solidFill>
                  <a:srgbClr val="3B3939"/>
                </a:solidFill>
                <a:latin typeface="Roboto"/>
                <a:cs typeface="Roboto"/>
              </a:rPr>
              <a:t>penetration</a:t>
            </a:r>
            <a:r>
              <a:rPr sz="1800" spc="-8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800" spc="-10" dirty="0">
                <a:solidFill>
                  <a:srgbClr val="3B3939"/>
                </a:solidFill>
                <a:latin typeface="Roboto"/>
                <a:cs typeface="Roboto"/>
              </a:rPr>
              <a:t>testing.</a:t>
            </a:r>
            <a:r>
              <a:rPr sz="1800" spc="-6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800" dirty="0">
                <a:solidFill>
                  <a:srgbClr val="3B3939"/>
                </a:solidFill>
                <a:latin typeface="Roboto"/>
                <a:cs typeface="Roboto"/>
              </a:rPr>
              <a:t>It</a:t>
            </a:r>
            <a:r>
              <a:rPr sz="1800" spc="-8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800" spc="-10" dirty="0">
                <a:solidFill>
                  <a:srgbClr val="3B3939"/>
                </a:solidFill>
                <a:latin typeface="Roboto"/>
                <a:cs typeface="Roboto"/>
              </a:rPr>
              <a:t>covers </a:t>
            </a:r>
            <a:r>
              <a:rPr sz="1800" dirty="0">
                <a:solidFill>
                  <a:srgbClr val="3B3939"/>
                </a:solidFill>
                <a:latin typeface="Roboto"/>
                <a:cs typeface="Roboto"/>
              </a:rPr>
              <a:t>the</a:t>
            </a:r>
            <a:r>
              <a:rPr sz="1800" spc="-6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800" dirty="0">
                <a:solidFill>
                  <a:srgbClr val="3B3939"/>
                </a:solidFill>
                <a:latin typeface="Roboto"/>
                <a:cs typeface="Roboto"/>
              </a:rPr>
              <a:t>key</a:t>
            </a:r>
            <a:r>
              <a:rPr sz="1800" spc="-6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800" dirty="0">
                <a:solidFill>
                  <a:srgbClr val="3B3939"/>
                </a:solidFill>
                <a:latin typeface="Roboto"/>
                <a:cs typeface="Roboto"/>
              </a:rPr>
              <a:t>steps</a:t>
            </a:r>
            <a:r>
              <a:rPr sz="1800" spc="-4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800" spc="-10" dirty="0">
                <a:solidFill>
                  <a:srgbClr val="3B3939"/>
                </a:solidFill>
                <a:latin typeface="Roboto"/>
                <a:cs typeface="Roboto"/>
              </a:rPr>
              <a:t>involved,</a:t>
            </a:r>
            <a:r>
              <a:rPr sz="1800" spc="-7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800" dirty="0">
                <a:solidFill>
                  <a:srgbClr val="3B3939"/>
                </a:solidFill>
                <a:latin typeface="Roboto"/>
                <a:cs typeface="Roboto"/>
              </a:rPr>
              <a:t>from</a:t>
            </a:r>
            <a:r>
              <a:rPr sz="1800" spc="-5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800" dirty="0">
                <a:solidFill>
                  <a:srgbClr val="3B3939"/>
                </a:solidFill>
                <a:latin typeface="Roboto"/>
                <a:cs typeface="Roboto"/>
              </a:rPr>
              <a:t>defining</a:t>
            </a:r>
            <a:r>
              <a:rPr sz="1800" spc="-4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800" dirty="0">
                <a:solidFill>
                  <a:srgbClr val="3B3939"/>
                </a:solidFill>
                <a:latin typeface="Roboto"/>
                <a:cs typeface="Roboto"/>
              </a:rPr>
              <a:t>the</a:t>
            </a:r>
            <a:r>
              <a:rPr sz="1800" spc="-6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800" dirty="0">
                <a:solidFill>
                  <a:srgbClr val="3B3939"/>
                </a:solidFill>
                <a:latin typeface="Roboto"/>
                <a:cs typeface="Roboto"/>
              </a:rPr>
              <a:t>scope</a:t>
            </a:r>
            <a:r>
              <a:rPr sz="1800" spc="-7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800" dirty="0">
                <a:solidFill>
                  <a:srgbClr val="3B3939"/>
                </a:solidFill>
                <a:latin typeface="Roboto"/>
                <a:cs typeface="Roboto"/>
              </a:rPr>
              <a:t>and</a:t>
            </a:r>
            <a:r>
              <a:rPr sz="1800" spc="-4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800" spc="-10" dirty="0">
                <a:solidFill>
                  <a:srgbClr val="3B3939"/>
                </a:solidFill>
                <a:latin typeface="Roboto"/>
                <a:cs typeface="Roboto"/>
              </a:rPr>
              <a:t>objectives </a:t>
            </a:r>
            <a:r>
              <a:rPr sz="1800" dirty="0">
                <a:solidFill>
                  <a:srgbClr val="3B3939"/>
                </a:solidFill>
                <a:latin typeface="Roboto"/>
                <a:cs typeface="Roboto"/>
              </a:rPr>
              <a:t>to</a:t>
            </a:r>
            <a:r>
              <a:rPr sz="1800" spc="-5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800" spc="-10" dirty="0">
                <a:solidFill>
                  <a:srgbClr val="3B3939"/>
                </a:solidFill>
                <a:latin typeface="Roboto"/>
                <a:cs typeface="Roboto"/>
              </a:rPr>
              <a:t>reporting</a:t>
            </a:r>
            <a:r>
              <a:rPr sz="1800" spc="-4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800" dirty="0">
                <a:solidFill>
                  <a:srgbClr val="3B3939"/>
                </a:solidFill>
                <a:latin typeface="Roboto"/>
                <a:cs typeface="Roboto"/>
              </a:rPr>
              <a:t>findings</a:t>
            </a:r>
            <a:r>
              <a:rPr sz="1800" spc="-3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800" dirty="0">
                <a:solidFill>
                  <a:srgbClr val="3B3939"/>
                </a:solidFill>
                <a:latin typeface="Roboto"/>
                <a:cs typeface="Roboto"/>
              </a:rPr>
              <a:t>and</a:t>
            </a:r>
            <a:r>
              <a:rPr sz="1800" spc="-6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800" spc="-10" dirty="0">
                <a:solidFill>
                  <a:srgbClr val="3B3939"/>
                </a:solidFill>
                <a:latin typeface="Roboto"/>
                <a:cs typeface="Roboto"/>
              </a:rPr>
              <a:t>recommending</a:t>
            </a:r>
            <a:r>
              <a:rPr sz="1800" spc="-6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800" spc="-10" dirty="0">
                <a:solidFill>
                  <a:srgbClr val="3B3939"/>
                </a:solidFill>
                <a:latin typeface="Roboto"/>
                <a:cs typeface="Roboto"/>
              </a:rPr>
              <a:t>remediation.</a:t>
            </a:r>
            <a:endParaRPr sz="1800" dirty="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49020" y="1870329"/>
            <a:ext cx="6521450" cy="5905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170" dirty="0"/>
              <a:t>What</a:t>
            </a:r>
            <a:r>
              <a:rPr spc="-110" dirty="0"/>
              <a:t> </a:t>
            </a:r>
            <a:r>
              <a:rPr dirty="0"/>
              <a:t>is</a:t>
            </a:r>
            <a:r>
              <a:rPr spc="-110" dirty="0"/>
              <a:t> </a:t>
            </a:r>
            <a:r>
              <a:rPr spc="55" dirty="0"/>
              <a:t>a</a:t>
            </a:r>
            <a:r>
              <a:rPr spc="-100" dirty="0"/>
              <a:t> </a:t>
            </a:r>
            <a:r>
              <a:rPr dirty="0"/>
              <a:t>Perimeter</a:t>
            </a:r>
            <a:r>
              <a:rPr spc="-100" dirty="0"/>
              <a:t> </a:t>
            </a:r>
            <a:r>
              <a:rPr spc="140" dirty="0"/>
              <a:t>Network?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xfrm>
            <a:off x="10881994" y="6351422"/>
            <a:ext cx="487679" cy="3334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640"/>
              </a:lnSpc>
            </a:pPr>
            <a:r>
              <a:rPr spc="-325" dirty="0"/>
              <a:t>202</a:t>
            </a:r>
            <a:r>
              <a:rPr lang="en-US" spc="-325" dirty="0"/>
              <a:t>4</a:t>
            </a:r>
            <a:endParaRPr spc="-325" dirty="0"/>
          </a:p>
        </p:txBody>
      </p:sp>
      <p:sp>
        <p:nvSpPr>
          <p:cNvPr id="3" name="object 3"/>
          <p:cNvSpPr txBox="1"/>
          <p:nvPr/>
        </p:nvSpPr>
        <p:spPr>
          <a:xfrm>
            <a:off x="649020" y="2910401"/>
            <a:ext cx="5218430" cy="15506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25000"/>
              </a:lnSpc>
              <a:spcBef>
                <a:spcPts val="105"/>
              </a:spcBef>
            </a:pP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The</a:t>
            </a:r>
            <a:r>
              <a:rPr sz="1600" spc="-4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perimeter</a:t>
            </a:r>
            <a:r>
              <a:rPr sz="1600" spc="-7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network</a:t>
            </a:r>
            <a:r>
              <a:rPr sz="1600" spc="-4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is</a:t>
            </a:r>
            <a:r>
              <a:rPr sz="1600" spc="-5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the</a:t>
            </a:r>
            <a:r>
              <a:rPr sz="1600" spc="-4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outermost</a:t>
            </a:r>
            <a:r>
              <a:rPr sz="1600" spc="-4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layer</a:t>
            </a:r>
            <a:r>
              <a:rPr sz="1600" spc="-3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of</a:t>
            </a:r>
            <a:r>
              <a:rPr sz="1600" spc="-4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25" dirty="0">
                <a:solidFill>
                  <a:srgbClr val="3B3939"/>
                </a:solidFill>
                <a:latin typeface="Roboto"/>
                <a:cs typeface="Roboto"/>
              </a:rPr>
              <a:t>an organization's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network.</a:t>
            </a:r>
            <a:r>
              <a:rPr sz="1600" spc="-4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It</a:t>
            </a:r>
            <a:r>
              <a:rPr sz="1600" spc="-3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acts</a:t>
            </a:r>
            <a:r>
              <a:rPr sz="1600" spc="-4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as</a:t>
            </a:r>
            <a:r>
              <a:rPr sz="1600" spc="-4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a</a:t>
            </a:r>
            <a:r>
              <a:rPr sz="1600" spc="-4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20" dirty="0">
                <a:solidFill>
                  <a:srgbClr val="3B3939"/>
                </a:solidFill>
                <a:latin typeface="Roboto"/>
                <a:cs typeface="Roboto"/>
              </a:rPr>
              <a:t>boundary</a:t>
            </a:r>
            <a:r>
              <a:rPr sz="1600" spc="-2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between</a:t>
            </a:r>
            <a:r>
              <a:rPr sz="1600" spc="-4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25" dirty="0">
                <a:solidFill>
                  <a:srgbClr val="3B3939"/>
                </a:solidFill>
                <a:latin typeface="Roboto"/>
                <a:cs typeface="Roboto"/>
              </a:rPr>
              <a:t>the organization's</a:t>
            </a:r>
            <a:r>
              <a:rPr sz="1600" spc="-3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internal</a:t>
            </a:r>
            <a:r>
              <a:rPr sz="1600" spc="-5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network</a:t>
            </a:r>
            <a:r>
              <a:rPr sz="1600" spc="-6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and</a:t>
            </a:r>
            <a:r>
              <a:rPr sz="1600" spc="-5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the</a:t>
            </a:r>
            <a:r>
              <a:rPr sz="1600" spc="-6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external</a:t>
            </a:r>
            <a:r>
              <a:rPr sz="1600" spc="-5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world.</a:t>
            </a:r>
            <a:r>
              <a:rPr sz="1600" spc="-6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25" dirty="0">
                <a:solidFill>
                  <a:srgbClr val="3B3939"/>
                </a:solidFill>
                <a:latin typeface="Roboto"/>
                <a:cs typeface="Roboto"/>
              </a:rPr>
              <a:t>It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includes</a:t>
            </a:r>
            <a:r>
              <a:rPr sz="1600" spc="-4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all</a:t>
            </a:r>
            <a:r>
              <a:rPr sz="1600" spc="-4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the</a:t>
            </a:r>
            <a:r>
              <a:rPr sz="1600" spc="-5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devices</a:t>
            </a:r>
            <a:r>
              <a:rPr sz="1600" spc="-6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and</a:t>
            </a:r>
            <a:r>
              <a:rPr sz="1600" spc="-4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systems</a:t>
            </a:r>
            <a:r>
              <a:rPr sz="1600" spc="-6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that</a:t>
            </a:r>
            <a:r>
              <a:rPr sz="1600" spc="-3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connect</a:t>
            </a:r>
            <a:r>
              <a:rPr sz="1600" spc="-5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to</a:t>
            </a:r>
            <a:r>
              <a:rPr sz="1600" spc="-6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25" dirty="0">
                <a:solidFill>
                  <a:srgbClr val="3B3939"/>
                </a:solidFill>
                <a:latin typeface="Roboto"/>
                <a:cs typeface="Roboto"/>
              </a:rPr>
              <a:t>the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internet</a:t>
            </a:r>
            <a:r>
              <a:rPr sz="1600" spc="-6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or</a:t>
            </a:r>
            <a:r>
              <a:rPr sz="1600" spc="-6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other</a:t>
            </a:r>
            <a:r>
              <a:rPr sz="1600" spc="-7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external</a:t>
            </a:r>
            <a:r>
              <a:rPr sz="1600" spc="-4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networks.</a:t>
            </a:r>
            <a:endParaRPr sz="1600" dirty="0">
              <a:latin typeface="Roboto"/>
              <a:cs typeface="Robot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321044" y="2910401"/>
            <a:ext cx="5226050" cy="1855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25000"/>
              </a:lnSpc>
              <a:spcBef>
                <a:spcPts val="105"/>
              </a:spcBef>
            </a:pP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The</a:t>
            </a:r>
            <a:r>
              <a:rPr sz="1600" spc="-5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perimeter</a:t>
            </a:r>
            <a:r>
              <a:rPr sz="1600" spc="-7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network</a:t>
            </a:r>
            <a:r>
              <a:rPr sz="1600" spc="-4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is</a:t>
            </a:r>
            <a:r>
              <a:rPr sz="1600" spc="-5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typically</a:t>
            </a:r>
            <a:r>
              <a:rPr sz="1600" spc="-3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protected</a:t>
            </a:r>
            <a:r>
              <a:rPr sz="1600" spc="-7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by</a:t>
            </a:r>
            <a:r>
              <a:rPr sz="1600" spc="-4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firewalls, </a:t>
            </a:r>
            <a:r>
              <a:rPr sz="1600" spc="-20" dirty="0">
                <a:solidFill>
                  <a:srgbClr val="3B3939"/>
                </a:solidFill>
                <a:latin typeface="Roboto"/>
                <a:cs typeface="Roboto"/>
              </a:rPr>
              <a:t>intrusion</a:t>
            </a:r>
            <a:r>
              <a:rPr sz="1600" spc="-4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detection</a:t>
            </a:r>
            <a:r>
              <a:rPr sz="1600" spc="-6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systems</a:t>
            </a:r>
            <a:r>
              <a:rPr sz="1600" spc="-7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(IDS),</a:t>
            </a:r>
            <a:r>
              <a:rPr sz="1600" spc="-5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and</a:t>
            </a:r>
            <a:r>
              <a:rPr sz="1600" spc="-4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other</a:t>
            </a:r>
            <a:r>
              <a:rPr sz="1600" spc="-6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security measures.</a:t>
            </a:r>
            <a:r>
              <a:rPr sz="1600" spc="-6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20" dirty="0">
                <a:solidFill>
                  <a:srgbClr val="3B3939"/>
                </a:solidFill>
                <a:latin typeface="Roboto"/>
                <a:cs typeface="Roboto"/>
              </a:rPr>
              <a:t>It's</a:t>
            </a:r>
            <a:r>
              <a:rPr sz="1600" spc="-6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a</a:t>
            </a:r>
            <a:r>
              <a:rPr sz="1600" spc="-4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critical</a:t>
            </a:r>
            <a:r>
              <a:rPr sz="1600" spc="-6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20" dirty="0">
                <a:solidFill>
                  <a:srgbClr val="3B3939"/>
                </a:solidFill>
                <a:latin typeface="Roboto"/>
                <a:cs typeface="Roboto"/>
              </a:rPr>
              <a:t>security</a:t>
            </a:r>
            <a:r>
              <a:rPr sz="1600" spc="-6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layer</a:t>
            </a:r>
            <a:r>
              <a:rPr sz="1600" spc="-4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that</a:t>
            </a:r>
            <a:r>
              <a:rPr sz="1600" spc="-5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helps</a:t>
            </a:r>
            <a:r>
              <a:rPr sz="1600" spc="-3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prevent </a:t>
            </a:r>
            <a:r>
              <a:rPr sz="1600" spc="-20" dirty="0">
                <a:solidFill>
                  <a:srgbClr val="3B3939"/>
                </a:solidFill>
                <a:latin typeface="Roboto"/>
                <a:cs typeface="Roboto"/>
              </a:rPr>
              <a:t>unauthorized</a:t>
            </a:r>
            <a:r>
              <a:rPr sz="1600" spc="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access</a:t>
            </a:r>
            <a:r>
              <a:rPr sz="1600" spc="-3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to</a:t>
            </a:r>
            <a:r>
              <a:rPr sz="1600" spc="-4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the</a:t>
            </a:r>
            <a:r>
              <a:rPr sz="1600" spc="-3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25" dirty="0">
                <a:solidFill>
                  <a:srgbClr val="3B3939"/>
                </a:solidFill>
                <a:latin typeface="Roboto"/>
                <a:cs typeface="Roboto"/>
              </a:rPr>
              <a:t>organization's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internal network</a:t>
            </a:r>
            <a:r>
              <a:rPr sz="1600" spc="-5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and</a:t>
            </a:r>
            <a:r>
              <a:rPr sz="1600" spc="-3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data.</a:t>
            </a:r>
            <a:r>
              <a:rPr sz="1600" spc="-4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20" dirty="0">
                <a:solidFill>
                  <a:srgbClr val="3B3939"/>
                </a:solidFill>
                <a:latin typeface="Roboto"/>
                <a:cs typeface="Roboto"/>
              </a:rPr>
              <a:t>It's</a:t>
            </a:r>
            <a:r>
              <a:rPr sz="1600" spc="-5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essential</a:t>
            </a:r>
            <a:r>
              <a:rPr sz="1600" spc="-4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for</a:t>
            </a:r>
            <a:r>
              <a:rPr sz="1600" spc="-4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safeguarding</a:t>
            </a:r>
            <a:r>
              <a:rPr sz="1600" spc="-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sensitive information</a:t>
            </a:r>
            <a:r>
              <a:rPr sz="1600" spc="-5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and</a:t>
            </a:r>
            <a:r>
              <a:rPr sz="1600" spc="-6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20" dirty="0">
                <a:solidFill>
                  <a:srgbClr val="3B3939"/>
                </a:solidFill>
                <a:latin typeface="Roboto"/>
                <a:cs typeface="Roboto"/>
              </a:rPr>
              <a:t>maintaining</a:t>
            </a:r>
            <a:r>
              <a:rPr sz="1600" spc="-3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business</a:t>
            </a:r>
            <a:r>
              <a:rPr sz="1600" spc="-6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operations.</a:t>
            </a:r>
            <a:endParaRPr sz="1600" dirty="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49020" y="851154"/>
            <a:ext cx="4427855" cy="1174750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2700" marR="5080">
              <a:lnSpc>
                <a:spcPts val="4600"/>
              </a:lnSpc>
              <a:spcBef>
                <a:spcPts val="45"/>
              </a:spcBef>
            </a:pPr>
            <a:r>
              <a:rPr dirty="0"/>
              <a:t>Information</a:t>
            </a:r>
            <a:r>
              <a:rPr spc="50" dirty="0"/>
              <a:t> </a:t>
            </a:r>
            <a:r>
              <a:rPr spc="55" dirty="0"/>
              <a:t>Security </a:t>
            </a:r>
            <a:r>
              <a:rPr spc="170" dirty="0"/>
              <a:t>Components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657682" y="2356357"/>
            <a:ext cx="3061970" cy="2016760"/>
            <a:chOff x="657682" y="2356357"/>
            <a:chExt cx="3061970" cy="2016760"/>
          </a:xfrm>
        </p:grpSpPr>
        <p:sp>
          <p:nvSpPr>
            <p:cNvPr id="4" name="object 4"/>
            <p:cNvSpPr/>
            <p:nvPr/>
          </p:nvSpPr>
          <p:spPr>
            <a:xfrm>
              <a:off x="661492" y="2360167"/>
              <a:ext cx="3054350" cy="2009139"/>
            </a:xfrm>
            <a:custGeom>
              <a:avLst/>
              <a:gdLst/>
              <a:ahLst/>
              <a:cxnLst/>
              <a:rect l="l" t="t" r="r" b="b"/>
              <a:pathLst>
                <a:path w="3054350" h="2009139">
                  <a:moveTo>
                    <a:pt x="2974644" y="0"/>
                  </a:moveTo>
                  <a:lnTo>
                    <a:pt x="79400" y="0"/>
                  </a:lnTo>
                  <a:lnTo>
                    <a:pt x="48493" y="6242"/>
                  </a:lnTo>
                  <a:lnTo>
                    <a:pt x="23255" y="23272"/>
                  </a:lnTo>
                  <a:lnTo>
                    <a:pt x="6239" y="48541"/>
                  </a:lnTo>
                  <a:lnTo>
                    <a:pt x="0" y="79502"/>
                  </a:lnTo>
                  <a:lnTo>
                    <a:pt x="0" y="1929765"/>
                  </a:lnTo>
                  <a:lnTo>
                    <a:pt x="6239" y="1960651"/>
                  </a:lnTo>
                  <a:lnTo>
                    <a:pt x="23255" y="1985883"/>
                  </a:lnTo>
                  <a:lnTo>
                    <a:pt x="48493" y="2002899"/>
                  </a:lnTo>
                  <a:lnTo>
                    <a:pt x="79400" y="2009140"/>
                  </a:lnTo>
                  <a:lnTo>
                    <a:pt x="2974644" y="2009140"/>
                  </a:lnTo>
                  <a:lnTo>
                    <a:pt x="3005531" y="2002899"/>
                  </a:lnTo>
                  <a:lnTo>
                    <a:pt x="3030762" y="1985883"/>
                  </a:lnTo>
                  <a:lnTo>
                    <a:pt x="3047778" y="1960651"/>
                  </a:lnTo>
                  <a:lnTo>
                    <a:pt x="3054019" y="1929765"/>
                  </a:lnTo>
                  <a:lnTo>
                    <a:pt x="3054019" y="79502"/>
                  </a:lnTo>
                  <a:lnTo>
                    <a:pt x="3047778" y="48541"/>
                  </a:lnTo>
                  <a:lnTo>
                    <a:pt x="3030762" y="23272"/>
                  </a:lnTo>
                  <a:lnTo>
                    <a:pt x="3005531" y="6242"/>
                  </a:lnTo>
                  <a:lnTo>
                    <a:pt x="2974644" y="0"/>
                  </a:lnTo>
                  <a:close/>
                </a:path>
              </a:pathLst>
            </a:custGeom>
            <a:solidFill>
              <a:srgbClr val="E0E0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61492" y="2360167"/>
              <a:ext cx="3054350" cy="2009139"/>
            </a:xfrm>
            <a:custGeom>
              <a:avLst/>
              <a:gdLst/>
              <a:ahLst/>
              <a:cxnLst/>
              <a:rect l="l" t="t" r="r" b="b"/>
              <a:pathLst>
                <a:path w="3054350" h="2009139">
                  <a:moveTo>
                    <a:pt x="0" y="79502"/>
                  </a:moveTo>
                  <a:lnTo>
                    <a:pt x="6239" y="48541"/>
                  </a:lnTo>
                  <a:lnTo>
                    <a:pt x="23255" y="23272"/>
                  </a:lnTo>
                  <a:lnTo>
                    <a:pt x="48493" y="6242"/>
                  </a:lnTo>
                  <a:lnTo>
                    <a:pt x="79400" y="0"/>
                  </a:lnTo>
                  <a:lnTo>
                    <a:pt x="2974644" y="0"/>
                  </a:lnTo>
                  <a:lnTo>
                    <a:pt x="3005531" y="6242"/>
                  </a:lnTo>
                  <a:lnTo>
                    <a:pt x="3030762" y="23272"/>
                  </a:lnTo>
                  <a:lnTo>
                    <a:pt x="3047778" y="48541"/>
                  </a:lnTo>
                  <a:lnTo>
                    <a:pt x="3054019" y="79502"/>
                  </a:lnTo>
                  <a:lnTo>
                    <a:pt x="3054019" y="1929765"/>
                  </a:lnTo>
                  <a:lnTo>
                    <a:pt x="3047778" y="1960651"/>
                  </a:lnTo>
                  <a:lnTo>
                    <a:pt x="3030762" y="1985883"/>
                  </a:lnTo>
                  <a:lnTo>
                    <a:pt x="3005531" y="2002899"/>
                  </a:lnTo>
                  <a:lnTo>
                    <a:pt x="2974644" y="2009140"/>
                  </a:lnTo>
                  <a:lnTo>
                    <a:pt x="79400" y="2009140"/>
                  </a:lnTo>
                  <a:lnTo>
                    <a:pt x="48493" y="2002899"/>
                  </a:lnTo>
                  <a:lnTo>
                    <a:pt x="23255" y="1985883"/>
                  </a:lnTo>
                  <a:lnTo>
                    <a:pt x="6239" y="1960651"/>
                  </a:lnTo>
                  <a:lnTo>
                    <a:pt x="0" y="1929765"/>
                  </a:lnTo>
                  <a:lnTo>
                    <a:pt x="0" y="79502"/>
                  </a:lnTo>
                  <a:close/>
                </a:path>
              </a:pathLst>
            </a:custGeom>
            <a:ln w="7620">
              <a:solidFill>
                <a:srgbClr val="C6C6D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844397" y="2457958"/>
            <a:ext cx="2515870" cy="17037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75" dirty="0">
                <a:solidFill>
                  <a:srgbClr val="3B3939"/>
                </a:solidFill>
                <a:latin typeface="Trebuchet MS"/>
                <a:cs typeface="Trebuchet MS"/>
              </a:rPr>
              <a:t>People</a:t>
            </a:r>
            <a:endParaRPr sz="2400" dirty="0">
              <a:latin typeface="Trebuchet MS"/>
              <a:cs typeface="Trebuchet MS"/>
            </a:endParaRPr>
          </a:p>
          <a:p>
            <a:pPr marL="12700" marR="5080">
              <a:lnSpc>
                <a:spcPct val="125000"/>
              </a:lnSpc>
              <a:spcBef>
                <a:spcPts val="730"/>
              </a:spcBef>
            </a:pPr>
            <a:r>
              <a:rPr sz="1600" spc="-20" dirty="0">
                <a:solidFill>
                  <a:srgbClr val="3B3939"/>
                </a:solidFill>
                <a:latin typeface="Roboto"/>
                <a:cs typeface="Roboto"/>
              </a:rPr>
              <a:t>Security</a:t>
            </a:r>
            <a:r>
              <a:rPr sz="1600" spc="-8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awareness</a:t>
            </a:r>
            <a:r>
              <a:rPr sz="1600" spc="-6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20" dirty="0">
                <a:solidFill>
                  <a:srgbClr val="3B3939"/>
                </a:solidFill>
                <a:latin typeface="Roboto"/>
                <a:cs typeface="Roboto"/>
              </a:rPr>
              <a:t>training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and</a:t>
            </a:r>
            <a:r>
              <a:rPr sz="1600" spc="-5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best</a:t>
            </a:r>
            <a:r>
              <a:rPr sz="1600" spc="-6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practices</a:t>
            </a:r>
            <a:r>
              <a:rPr sz="1600" spc="-6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25" dirty="0">
                <a:solidFill>
                  <a:srgbClr val="3B3939"/>
                </a:solidFill>
                <a:latin typeface="Roboto"/>
                <a:cs typeface="Roboto"/>
              </a:rPr>
              <a:t>for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employees</a:t>
            </a:r>
            <a:r>
              <a:rPr sz="1600" spc="-6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are</a:t>
            </a:r>
            <a:r>
              <a:rPr sz="1600" spc="-4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essential</a:t>
            </a:r>
            <a:r>
              <a:rPr sz="1600" spc="-4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25" dirty="0">
                <a:solidFill>
                  <a:srgbClr val="3B3939"/>
                </a:solidFill>
                <a:latin typeface="Roboto"/>
                <a:cs typeface="Roboto"/>
              </a:rPr>
              <a:t>for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minimizing</a:t>
            </a:r>
            <a:r>
              <a:rPr sz="1600" spc="-8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human</a:t>
            </a:r>
            <a:r>
              <a:rPr sz="1600" spc="-8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error.</a:t>
            </a:r>
            <a:endParaRPr sz="1600" dirty="0">
              <a:latin typeface="Roboto"/>
              <a:cs typeface="Roboto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3900804" y="2356357"/>
            <a:ext cx="3061970" cy="2016760"/>
            <a:chOff x="3900804" y="2356357"/>
            <a:chExt cx="3061970" cy="2016760"/>
          </a:xfrm>
        </p:grpSpPr>
        <p:sp>
          <p:nvSpPr>
            <p:cNvPr id="8" name="object 8"/>
            <p:cNvSpPr/>
            <p:nvPr/>
          </p:nvSpPr>
          <p:spPr>
            <a:xfrm>
              <a:off x="3904614" y="2360167"/>
              <a:ext cx="3054350" cy="2009139"/>
            </a:xfrm>
            <a:custGeom>
              <a:avLst/>
              <a:gdLst/>
              <a:ahLst/>
              <a:cxnLst/>
              <a:rect l="l" t="t" r="r" b="b"/>
              <a:pathLst>
                <a:path w="3054350" h="2009139">
                  <a:moveTo>
                    <a:pt x="2974593" y="0"/>
                  </a:moveTo>
                  <a:lnTo>
                    <a:pt x="79375" y="0"/>
                  </a:lnTo>
                  <a:lnTo>
                    <a:pt x="48434" y="6242"/>
                  </a:lnTo>
                  <a:lnTo>
                    <a:pt x="23209" y="23272"/>
                  </a:lnTo>
                  <a:lnTo>
                    <a:pt x="6223" y="48541"/>
                  </a:lnTo>
                  <a:lnTo>
                    <a:pt x="0" y="79502"/>
                  </a:lnTo>
                  <a:lnTo>
                    <a:pt x="0" y="1929765"/>
                  </a:lnTo>
                  <a:lnTo>
                    <a:pt x="6223" y="1960651"/>
                  </a:lnTo>
                  <a:lnTo>
                    <a:pt x="23209" y="1985883"/>
                  </a:lnTo>
                  <a:lnTo>
                    <a:pt x="48434" y="2002899"/>
                  </a:lnTo>
                  <a:lnTo>
                    <a:pt x="79375" y="2009140"/>
                  </a:lnTo>
                  <a:lnTo>
                    <a:pt x="2974593" y="2009140"/>
                  </a:lnTo>
                  <a:lnTo>
                    <a:pt x="3005480" y="2002899"/>
                  </a:lnTo>
                  <a:lnTo>
                    <a:pt x="3030712" y="1985883"/>
                  </a:lnTo>
                  <a:lnTo>
                    <a:pt x="3047728" y="1960651"/>
                  </a:lnTo>
                  <a:lnTo>
                    <a:pt x="3053968" y="1929765"/>
                  </a:lnTo>
                  <a:lnTo>
                    <a:pt x="3053968" y="79502"/>
                  </a:lnTo>
                  <a:lnTo>
                    <a:pt x="3047728" y="48541"/>
                  </a:lnTo>
                  <a:lnTo>
                    <a:pt x="3030712" y="23272"/>
                  </a:lnTo>
                  <a:lnTo>
                    <a:pt x="3005480" y="6242"/>
                  </a:lnTo>
                  <a:lnTo>
                    <a:pt x="2974593" y="0"/>
                  </a:lnTo>
                  <a:close/>
                </a:path>
              </a:pathLst>
            </a:custGeom>
            <a:solidFill>
              <a:srgbClr val="E0E0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904614" y="2360167"/>
              <a:ext cx="3054350" cy="2009139"/>
            </a:xfrm>
            <a:custGeom>
              <a:avLst/>
              <a:gdLst/>
              <a:ahLst/>
              <a:cxnLst/>
              <a:rect l="l" t="t" r="r" b="b"/>
              <a:pathLst>
                <a:path w="3054350" h="2009139">
                  <a:moveTo>
                    <a:pt x="0" y="79502"/>
                  </a:moveTo>
                  <a:lnTo>
                    <a:pt x="6223" y="48541"/>
                  </a:lnTo>
                  <a:lnTo>
                    <a:pt x="23209" y="23272"/>
                  </a:lnTo>
                  <a:lnTo>
                    <a:pt x="48434" y="6242"/>
                  </a:lnTo>
                  <a:lnTo>
                    <a:pt x="79375" y="0"/>
                  </a:lnTo>
                  <a:lnTo>
                    <a:pt x="2974593" y="0"/>
                  </a:lnTo>
                  <a:lnTo>
                    <a:pt x="3005480" y="6242"/>
                  </a:lnTo>
                  <a:lnTo>
                    <a:pt x="3030712" y="23272"/>
                  </a:lnTo>
                  <a:lnTo>
                    <a:pt x="3047728" y="48541"/>
                  </a:lnTo>
                  <a:lnTo>
                    <a:pt x="3053968" y="79502"/>
                  </a:lnTo>
                  <a:lnTo>
                    <a:pt x="3053968" y="1929765"/>
                  </a:lnTo>
                  <a:lnTo>
                    <a:pt x="3047728" y="1960651"/>
                  </a:lnTo>
                  <a:lnTo>
                    <a:pt x="3030712" y="1985883"/>
                  </a:lnTo>
                  <a:lnTo>
                    <a:pt x="3005480" y="2002899"/>
                  </a:lnTo>
                  <a:lnTo>
                    <a:pt x="2974593" y="2009140"/>
                  </a:lnTo>
                  <a:lnTo>
                    <a:pt x="79375" y="2009140"/>
                  </a:lnTo>
                  <a:lnTo>
                    <a:pt x="48434" y="2002899"/>
                  </a:lnTo>
                  <a:lnTo>
                    <a:pt x="23209" y="1985883"/>
                  </a:lnTo>
                  <a:lnTo>
                    <a:pt x="6223" y="1960651"/>
                  </a:lnTo>
                  <a:lnTo>
                    <a:pt x="0" y="1929765"/>
                  </a:lnTo>
                  <a:lnTo>
                    <a:pt x="0" y="79502"/>
                  </a:lnTo>
                  <a:close/>
                </a:path>
              </a:pathLst>
            </a:custGeom>
            <a:ln w="7620">
              <a:solidFill>
                <a:srgbClr val="C6C6D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4087748" y="2457958"/>
            <a:ext cx="2531110" cy="170116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100" dirty="0">
                <a:solidFill>
                  <a:srgbClr val="3B3939"/>
                </a:solidFill>
                <a:latin typeface="Trebuchet MS"/>
                <a:cs typeface="Trebuchet MS"/>
              </a:rPr>
              <a:t>Processes</a:t>
            </a:r>
            <a:endParaRPr sz="2400" dirty="0">
              <a:latin typeface="Trebuchet MS"/>
              <a:cs typeface="Trebuchet MS"/>
            </a:endParaRPr>
          </a:p>
          <a:p>
            <a:pPr marL="12700" marR="5080">
              <a:lnSpc>
                <a:spcPct val="133400"/>
              </a:lnSpc>
              <a:spcBef>
                <a:spcPts val="710"/>
              </a:spcBef>
            </a:pPr>
            <a:r>
              <a:rPr sz="1500" dirty="0">
                <a:solidFill>
                  <a:srgbClr val="3B3939"/>
                </a:solidFill>
                <a:latin typeface="Roboto"/>
                <a:cs typeface="Roboto"/>
              </a:rPr>
              <a:t>Clear</a:t>
            </a:r>
            <a:r>
              <a:rPr sz="1500" spc="-3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500" spc="-10" dirty="0">
                <a:solidFill>
                  <a:srgbClr val="3B3939"/>
                </a:solidFill>
                <a:latin typeface="Roboto"/>
                <a:cs typeface="Roboto"/>
              </a:rPr>
              <a:t>policies</a:t>
            </a:r>
            <a:r>
              <a:rPr sz="1500" spc="-3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500" dirty="0">
                <a:solidFill>
                  <a:srgbClr val="3B3939"/>
                </a:solidFill>
                <a:latin typeface="Roboto"/>
                <a:cs typeface="Roboto"/>
              </a:rPr>
              <a:t>and</a:t>
            </a:r>
            <a:r>
              <a:rPr sz="1500" spc="-4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500" spc="-10" dirty="0">
                <a:solidFill>
                  <a:srgbClr val="3B3939"/>
                </a:solidFill>
                <a:latin typeface="Roboto"/>
                <a:cs typeface="Roboto"/>
              </a:rPr>
              <a:t>procedures </a:t>
            </a:r>
            <a:r>
              <a:rPr sz="1500" dirty="0">
                <a:solidFill>
                  <a:srgbClr val="3B3939"/>
                </a:solidFill>
                <a:latin typeface="Roboto"/>
                <a:cs typeface="Roboto"/>
              </a:rPr>
              <a:t>for</a:t>
            </a:r>
            <a:r>
              <a:rPr sz="1500" spc="-3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500" dirty="0">
                <a:solidFill>
                  <a:srgbClr val="3B3939"/>
                </a:solidFill>
                <a:latin typeface="Roboto"/>
                <a:cs typeface="Roboto"/>
              </a:rPr>
              <a:t>access</a:t>
            </a:r>
            <a:r>
              <a:rPr sz="1500" spc="-2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500" spc="-10" dirty="0">
                <a:solidFill>
                  <a:srgbClr val="3B3939"/>
                </a:solidFill>
                <a:latin typeface="Roboto"/>
                <a:cs typeface="Roboto"/>
              </a:rPr>
              <a:t>control,</a:t>
            </a:r>
            <a:r>
              <a:rPr sz="1500" spc="-4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500" spc="-10" dirty="0">
                <a:solidFill>
                  <a:srgbClr val="3B3939"/>
                </a:solidFill>
                <a:latin typeface="Roboto"/>
                <a:cs typeface="Roboto"/>
              </a:rPr>
              <a:t>incident response,</a:t>
            </a:r>
            <a:r>
              <a:rPr sz="1500" spc="-4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500" dirty="0">
                <a:solidFill>
                  <a:srgbClr val="3B3939"/>
                </a:solidFill>
                <a:latin typeface="Roboto"/>
                <a:cs typeface="Roboto"/>
              </a:rPr>
              <a:t>and</a:t>
            </a:r>
            <a:r>
              <a:rPr sz="1500" spc="-5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500" spc="-20" dirty="0">
                <a:solidFill>
                  <a:srgbClr val="3B3939"/>
                </a:solidFill>
                <a:latin typeface="Roboto"/>
                <a:cs typeface="Roboto"/>
              </a:rPr>
              <a:t>data </a:t>
            </a:r>
            <a:r>
              <a:rPr sz="1500" spc="-10" dirty="0">
                <a:solidFill>
                  <a:srgbClr val="3B3939"/>
                </a:solidFill>
                <a:latin typeface="Roboto"/>
                <a:cs typeface="Roboto"/>
              </a:rPr>
              <a:t>management</a:t>
            </a:r>
            <a:r>
              <a:rPr sz="1500" spc="-4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500" dirty="0">
                <a:solidFill>
                  <a:srgbClr val="3B3939"/>
                </a:solidFill>
                <a:latin typeface="Roboto"/>
                <a:cs typeface="Roboto"/>
              </a:rPr>
              <a:t>are</a:t>
            </a:r>
            <a:r>
              <a:rPr sz="1500" spc="-2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500" spc="-10" dirty="0">
                <a:solidFill>
                  <a:srgbClr val="3B3939"/>
                </a:solidFill>
                <a:latin typeface="Roboto"/>
                <a:cs typeface="Roboto"/>
              </a:rPr>
              <a:t>crucial.</a:t>
            </a:r>
            <a:endParaRPr sz="1500" dirty="0">
              <a:latin typeface="Roboto"/>
              <a:cs typeface="Roboto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657682" y="4554473"/>
            <a:ext cx="6304915" cy="1412240"/>
            <a:chOff x="657682" y="4554473"/>
            <a:chExt cx="6304915" cy="1412240"/>
          </a:xfrm>
        </p:grpSpPr>
        <p:sp>
          <p:nvSpPr>
            <p:cNvPr id="12" name="object 12"/>
            <p:cNvSpPr/>
            <p:nvPr/>
          </p:nvSpPr>
          <p:spPr>
            <a:xfrm>
              <a:off x="661492" y="4558283"/>
              <a:ext cx="6297295" cy="1404620"/>
            </a:xfrm>
            <a:custGeom>
              <a:avLst/>
              <a:gdLst/>
              <a:ahLst/>
              <a:cxnLst/>
              <a:rect l="l" t="t" r="r" b="b"/>
              <a:pathLst>
                <a:path w="6297295" h="1404620">
                  <a:moveTo>
                    <a:pt x="6217589" y="0"/>
                  </a:moveTo>
                  <a:lnTo>
                    <a:pt x="79400" y="0"/>
                  </a:lnTo>
                  <a:lnTo>
                    <a:pt x="48493" y="6240"/>
                  </a:lnTo>
                  <a:lnTo>
                    <a:pt x="23255" y="23256"/>
                  </a:lnTo>
                  <a:lnTo>
                    <a:pt x="6239" y="48488"/>
                  </a:lnTo>
                  <a:lnTo>
                    <a:pt x="0" y="79375"/>
                  </a:lnTo>
                  <a:lnTo>
                    <a:pt x="0" y="1324876"/>
                  </a:lnTo>
                  <a:lnTo>
                    <a:pt x="6239" y="1355776"/>
                  </a:lnTo>
                  <a:lnTo>
                    <a:pt x="23255" y="1381010"/>
                  </a:lnTo>
                  <a:lnTo>
                    <a:pt x="48493" y="1398025"/>
                  </a:lnTo>
                  <a:lnTo>
                    <a:pt x="79400" y="1404264"/>
                  </a:lnTo>
                  <a:lnTo>
                    <a:pt x="6217589" y="1404264"/>
                  </a:lnTo>
                  <a:lnTo>
                    <a:pt x="6248530" y="1398025"/>
                  </a:lnTo>
                  <a:lnTo>
                    <a:pt x="6273755" y="1381010"/>
                  </a:lnTo>
                  <a:lnTo>
                    <a:pt x="6290741" y="1355776"/>
                  </a:lnTo>
                  <a:lnTo>
                    <a:pt x="6296964" y="1324876"/>
                  </a:lnTo>
                  <a:lnTo>
                    <a:pt x="6296964" y="79375"/>
                  </a:lnTo>
                  <a:lnTo>
                    <a:pt x="6290741" y="48488"/>
                  </a:lnTo>
                  <a:lnTo>
                    <a:pt x="6273755" y="23256"/>
                  </a:lnTo>
                  <a:lnTo>
                    <a:pt x="6248530" y="6240"/>
                  </a:lnTo>
                  <a:lnTo>
                    <a:pt x="6217589" y="0"/>
                  </a:lnTo>
                  <a:close/>
                </a:path>
              </a:pathLst>
            </a:custGeom>
            <a:solidFill>
              <a:srgbClr val="E0E0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661492" y="4558283"/>
              <a:ext cx="6297295" cy="1404620"/>
            </a:xfrm>
            <a:custGeom>
              <a:avLst/>
              <a:gdLst/>
              <a:ahLst/>
              <a:cxnLst/>
              <a:rect l="l" t="t" r="r" b="b"/>
              <a:pathLst>
                <a:path w="6297295" h="1404620">
                  <a:moveTo>
                    <a:pt x="0" y="79375"/>
                  </a:moveTo>
                  <a:lnTo>
                    <a:pt x="6239" y="48488"/>
                  </a:lnTo>
                  <a:lnTo>
                    <a:pt x="23255" y="23256"/>
                  </a:lnTo>
                  <a:lnTo>
                    <a:pt x="48493" y="6240"/>
                  </a:lnTo>
                  <a:lnTo>
                    <a:pt x="79400" y="0"/>
                  </a:lnTo>
                  <a:lnTo>
                    <a:pt x="6217589" y="0"/>
                  </a:lnTo>
                  <a:lnTo>
                    <a:pt x="6248530" y="6240"/>
                  </a:lnTo>
                  <a:lnTo>
                    <a:pt x="6273755" y="23256"/>
                  </a:lnTo>
                  <a:lnTo>
                    <a:pt x="6290741" y="48488"/>
                  </a:lnTo>
                  <a:lnTo>
                    <a:pt x="6296964" y="79375"/>
                  </a:lnTo>
                  <a:lnTo>
                    <a:pt x="6296964" y="1324876"/>
                  </a:lnTo>
                  <a:lnTo>
                    <a:pt x="6290741" y="1355776"/>
                  </a:lnTo>
                  <a:lnTo>
                    <a:pt x="6273755" y="1381010"/>
                  </a:lnTo>
                  <a:lnTo>
                    <a:pt x="6248530" y="1398025"/>
                  </a:lnTo>
                  <a:lnTo>
                    <a:pt x="6217589" y="1404264"/>
                  </a:lnTo>
                  <a:lnTo>
                    <a:pt x="79400" y="1404264"/>
                  </a:lnTo>
                  <a:lnTo>
                    <a:pt x="48493" y="1398025"/>
                  </a:lnTo>
                  <a:lnTo>
                    <a:pt x="23255" y="1381010"/>
                  </a:lnTo>
                  <a:lnTo>
                    <a:pt x="6239" y="1355776"/>
                  </a:lnTo>
                  <a:lnTo>
                    <a:pt x="0" y="1324876"/>
                  </a:lnTo>
                  <a:lnTo>
                    <a:pt x="0" y="79375"/>
                  </a:lnTo>
                  <a:close/>
                </a:path>
              </a:pathLst>
            </a:custGeom>
            <a:ln w="7620">
              <a:solidFill>
                <a:srgbClr val="C6C6D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844397" y="4656582"/>
            <a:ext cx="4850765" cy="10941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90" dirty="0">
                <a:solidFill>
                  <a:srgbClr val="3B3939"/>
                </a:solidFill>
                <a:latin typeface="Trebuchet MS"/>
                <a:cs typeface="Trebuchet MS"/>
              </a:rPr>
              <a:t>Technology</a:t>
            </a:r>
            <a:endParaRPr sz="2400" dirty="0">
              <a:latin typeface="Trebuchet MS"/>
              <a:cs typeface="Trebuchet MS"/>
            </a:endParaRPr>
          </a:p>
          <a:p>
            <a:pPr marL="12700" marR="5080">
              <a:lnSpc>
                <a:spcPct val="125099"/>
              </a:lnSpc>
              <a:spcBef>
                <a:spcPts val="725"/>
              </a:spcBef>
            </a:pP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Firewalls,</a:t>
            </a:r>
            <a:r>
              <a:rPr sz="1600" spc="-5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20" dirty="0">
                <a:solidFill>
                  <a:srgbClr val="3B3939"/>
                </a:solidFill>
                <a:latin typeface="Roboto"/>
                <a:cs typeface="Roboto"/>
              </a:rPr>
              <a:t>intrusion</a:t>
            </a:r>
            <a:r>
              <a:rPr sz="1600" spc="-2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detection</a:t>
            </a:r>
            <a:r>
              <a:rPr sz="1600" spc="-6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systems,</a:t>
            </a:r>
            <a:r>
              <a:rPr sz="1600" spc="-6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and</a:t>
            </a:r>
            <a:r>
              <a:rPr sz="1600" spc="-4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encryption technologies</a:t>
            </a:r>
            <a:r>
              <a:rPr sz="1600" spc="-3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are</a:t>
            </a:r>
            <a:r>
              <a:rPr sz="1600" spc="-4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crucial</a:t>
            </a:r>
            <a:r>
              <a:rPr sz="1600" spc="-4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for</a:t>
            </a:r>
            <a:r>
              <a:rPr sz="1600" spc="-4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protecting</a:t>
            </a:r>
            <a:r>
              <a:rPr sz="1600" spc="-4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your</a:t>
            </a:r>
            <a:r>
              <a:rPr sz="1600" spc="-5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network.</a:t>
            </a:r>
            <a:endParaRPr sz="1600" dirty="0">
              <a:latin typeface="Roboto"/>
              <a:cs typeface="Roboto"/>
            </a:endParaRPr>
          </a:p>
        </p:txBody>
      </p:sp>
      <p:pic>
        <p:nvPicPr>
          <p:cNvPr id="15" name="object 1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281481" y="1500547"/>
            <a:ext cx="4497869" cy="4462000"/>
          </a:xfrm>
          <a:prstGeom prst="rect">
            <a:avLst/>
          </a:prstGeom>
        </p:spPr>
      </p:pic>
      <p:sp>
        <p:nvSpPr>
          <p:cNvPr id="16" name="object 16"/>
          <p:cNvSpPr txBox="1">
            <a:spLocks noGrp="1"/>
          </p:cNvSpPr>
          <p:nvPr>
            <p:ph type="dt" sz="half" idx="6"/>
          </p:nvPr>
        </p:nvSpPr>
        <p:spPr>
          <a:xfrm>
            <a:off x="10881994" y="6351422"/>
            <a:ext cx="487679" cy="3334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640"/>
              </a:lnSpc>
            </a:pPr>
            <a:r>
              <a:rPr spc="-325" dirty="0"/>
              <a:t>202</a:t>
            </a:r>
            <a:r>
              <a:rPr lang="en-US" spc="-325" dirty="0"/>
              <a:t>4</a:t>
            </a:r>
            <a:endParaRPr spc="-325" dirty="0"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620000" y="-1"/>
            <a:ext cx="4572000" cy="6858000"/>
            <a:chOff x="7620000" y="-1"/>
            <a:chExt cx="4572000" cy="6858000"/>
          </a:xfrm>
        </p:grpSpPr>
        <p:pic>
          <p:nvPicPr>
            <p:cNvPr id="3" name="object 3">
              <a:hlinkClick r:id="rId3"/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731472" y="6495019"/>
              <a:ext cx="1371274" cy="28265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620000" y="-1"/>
              <a:ext cx="4572000" cy="6857999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49020" y="1290904"/>
            <a:ext cx="5922010" cy="1175385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700" marR="5080">
              <a:lnSpc>
                <a:spcPts val="4600"/>
              </a:lnSpc>
              <a:spcBef>
                <a:spcPts val="50"/>
              </a:spcBef>
            </a:pPr>
            <a:r>
              <a:rPr spc="165" dirty="0"/>
              <a:t>What</a:t>
            </a:r>
            <a:r>
              <a:rPr spc="-55" dirty="0"/>
              <a:t> </a:t>
            </a:r>
            <a:r>
              <a:rPr dirty="0"/>
              <a:t>is</a:t>
            </a:r>
            <a:r>
              <a:rPr spc="-40" dirty="0"/>
              <a:t> </a:t>
            </a:r>
            <a:r>
              <a:rPr dirty="0"/>
              <a:t>Perimeter</a:t>
            </a:r>
            <a:r>
              <a:rPr spc="-25" dirty="0"/>
              <a:t> </a:t>
            </a:r>
            <a:r>
              <a:rPr spc="105" dirty="0"/>
              <a:t>Network </a:t>
            </a:r>
            <a:r>
              <a:rPr dirty="0"/>
              <a:t>Penetration</a:t>
            </a:r>
            <a:r>
              <a:rPr spc="20" dirty="0"/>
              <a:t> </a:t>
            </a:r>
            <a:r>
              <a:rPr spc="114" dirty="0"/>
              <a:t>Testing?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49020" y="2752750"/>
            <a:ext cx="6236335" cy="30740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5000"/>
              </a:lnSpc>
              <a:spcBef>
                <a:spcPts val="100"/>
              </a:spcBef>
            </a:pP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Perimeter</a:t>
            </a:r>
            <a:r>
              <a:rPr sz="1600" spc="-7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network</a:t>
            </a:r>
            <a:r>
              <a:rPr sz="1600" spc="-4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penetration</a:t>
            </a:r>
            <a:r>
              <a:rPr sz="1600" spc="-5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testing</a:t>
            </a:r>
            <a:r>
              <a:rPr sz="1600" spc="-4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is</a:t>
            </a:r>
            <a:r>
              <a:rPr sz="1600" spc="-6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a</a:t>
            </a:r>
            <a:r>
              <a:rPr sz="1600" spc="-4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method</a:t>
            </a:r>
            <a:r>
              <a:rPr sz="1600" spc="-6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of</a:t>
            </a:r>
            <a:r>
              <a:rPr sz="1600" spc="-4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simulating</a:t>
            </a:r>
            <a:r>
              <a:rPr sz="1600" spc="-2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real-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world</a:t>
            </a:r>
            <a:r>
              <a:rPr sz="1600" spc="-5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attacks</a:t>
            </a:r>
            <a:r>
              <a:rPr sz="1600" spc="-3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against</a:t>
            </a:r>
            <a:r>
              <a:rPr sz="1600" spc="-1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an</a:t>
            </a:r>
            <a:r>
              <a:rPr sz="1600" spc="-3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25" dirty="0">
                <a:solidFill>
                  <a:srgbClr val="3B3939"/>
                </a:solidFill>
                <a:latin typeface="Roboto"/>
                <a:cs typeface="Roboto"/>
              </a:rPr>
              <a:t>organization's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 perimeter</a:t>
            </a:r>
            <a:r>
              <a:rPr sz="1600" spc="-6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network</a:t>
            </a:r>
            <a:r>
              <a:rPr sz="1600" spc="-3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to</a:t>
            </a:r>
            <a:r>
              <a:rPr sz="1600" spc="-5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identify </a:t>
            </a:r>
            <a:r>
              <a:rPr sz="1600" spc="-20" dirty="0">
                <a:solidFill>
                  <a:srgbClr val="3B3939"/>
                </a:solidFill>
                <a:latin typeface="Roboto"/>
                <a:cs typeface="Roboto"/>
              </a:rPr>
              <a:t>security</a:t>
            </a:r>
            <a:r>
              <a:rPr sz="1600" spc="-4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20" dirty="0">
                <a:solidFill>
                  <a:srgbClr val="3B3939"/>
                </a:solidFill>
                <a:latin typeface="Roboto"/>
                <a:cs typeface="Roboto"/>
              </a:rPr>
              <a:t>vulnerabilities.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Penetration</a:t>
            </a:r>
            <a:r>
              <a:rPr sz="1600" spc="-4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testers</a:t>
            </a:r>
            <a:r>
              <a:rPr sz="1600" spc="-5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use</a:t>
            </a:r>
            <a:r>
              <a:rPr sz="1600" spc="-3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a</a:t>
            </a:r>
            <a:r>
              <a:rPr sz="1600" spc="-5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variety</a:t>
            </a:r>
            <a:r>
              <a:rPr sz="1600" spc="-3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25" dirty="0">
                <a:solidFill>
                  <a:srgbClr val="3B3939"/>
                </a:solidFill>
                <a:latin typeface="Roboto"/>
                <a:cs typeface="Roboto"/>
              </a:rPr>
              <a:t>of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techniques</a:t>
            </a:r>
            <a:r>
              <a:rPr sz="1600" spc="-4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and</a:t>
            </a:r>
            <a:r>
              <a:rPr sz="1600" spc="-3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tools</a:t>
            </a:r>
            <a:r>
              <a:rPr sz="1600" spc="-6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to</a:t>
            </a:r>
            <a:r>
              <a:rPr sz="1600" spc="-6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attempt</a:t>
            </a:r>
            <a:r>
              <a:rPr sz="1600" spc="-5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to</a:t>
            </a:r>
            <a:r>
              <a:rPr sz="1600" spc="-6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gain</a:t>
            </a:r>
            <a:r>
              <a:rPr sz="1600" spc="-3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20" dirty="0">
                <a:solidFill>
                  <a:srgbClr val="3B3939"/>
                </a:solidFill>
                <a:latin typeface="Roboto"/>
                <a:cs typeface="Roboto"/>
              </a:rPr>
              <a:t>unauthorized</a:t>
            </a:r>
            <a:r>
              <a:rPr sz="1600" spc="-1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access</a:t>
            </a:r>
            <a:r>
              <a:rPr sz="1600" spc="-6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to</a:t>
            </a:r>
            <a:r>
              <a:rPr sz="1600" spc="-6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25" dirty="0">
                <a:solidFill>
                  <a:srgbClr val="3B3939"/>
                </a:solidFill>
                <a:latin typeface="Roboto"/>
                <a:cs typeface="Roboto"/>
              </a:rPr>
              <a:t>the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network</a:t>
            </a:r>
            <a:r>
              <a:rPr sz="1600" spc="-7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and</a:t>
            </a:r>
            <a:r>
              <a:rPr sz="1600" spc="-4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its</a:t>
            </a:r>
            <a:r>
              <a:rPr sz="1600" spc="-7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systems.</a:t>
            </a:r>
            <a:r>
              <a:rPr sz="1600" spc="-7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They</a:t>
            </a:r>
            <a:r>
              <a:rPr sz="1600" spc="-6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then</a:t>
            </a:r>
            <a:r>
              <a:rPr sz="1600" spc="-5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report</a:t>
            </a:r>
            <a:r>
              <a:rPr sz="1600" spc="-7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their</a:t>
            </a:r>
            <a:r>
              <a:rPr sz="1600" spc="-6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findings</a:t>
            </a:r>
            <a:r>
              <a:rPr sz="1600" spc="-4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to</a:t>
            </a:r>
            <a:r>
              <a:rPr sz="1600" spc="-7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25" dirty="0">
                <a:solidFill>
                  <a:srgbClr val="3B3939"/>
                </a:solidFill>
                <a:latin typeface="Roboto"/>
                <a:cs typeface="Roboto"/>
              </a:rPr>
              <a:t>the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organization,</a:t>
            </a:r>
            <a:r>
              <a:rPr sz="1600" spc="-3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20" dirty="0">
                <a:solidFill>
                  <a:srgbClr val="3B3939"/>
                </a:solidFill>
                <a:latin typeface="Roboto"/>
                <a:cs typeface="Roboto"/>
              </a:rPr>
              <a:t>providing</a:t>
            </a:r>
            <a:r>
              <a:rPr sz="1600" spc="-5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recommendations</a:t>
            </a:r>
            <a:r>
              <a:rPr sz="1600" spc="-4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for</a:t>
            </a:r>
            <a:r>
              <a:rPr sz="1600" spc="-6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remediation.</a:t>
            </a:r>
            <a:r>
              <a:rPr sz="1600" spc="-5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20" dirty="0">
                <a:solidFill>
                  <a:srgbClr val="3B3939"/>
                </a:solidFill>
                <a:latin typeface="Roboto"/>
                <a:cs typeface="Roboto"/>
              </a:rPr>
              <a:t>It's</a:t>
            </a:r>
            <a:r>
              <a:rPr sz="1600" spc="-6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50" dirty="0">
                <a:solidFill>
                  <a:srgbClr val="3B3939"/>
                </a:solidFill>
                <a:latin typeface="Roboto"/>
                <a:cs typeface="Roboto"/>
              </a:rPr>
              <a:t>a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proactive</a:t>
            </a:r>
            <a:r>
              <a:rPr sz="1600" spc="-6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20" dirty="0">
                <a:solidFill>
                  <a:srgbClr val="3B3939"/>
                </a:solidFill>
                <a:latin typeface="Roboto"/>
                <a:cs typeface="Roboto"/>
              </a:rPr>
              <a:t>security</a:t>
            </a:r>
            <a:r>
              <a:rPr sz="1600" spc="-6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measure</a:t>
            </a:r>
            <a:r>
              <a:rPr sz="1600" spc="-5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to</a:t>
            </a:r>
            <a:r>
              <a:rPr sz="1600" spc="-6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identify</a:t>
            </a:r>
            <a:r>
              <a:rPr sz="1600" spc="-5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and</a:t>
            </a:r>
            <a:r>
              <a:rPr sz="1600" spc="-4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address</a:t>
            </a:r>
            <a:r>
              <a:rPr sz="1600" spc="-6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weaknesses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before</a:t>
            </a:r>
            <a:r>
              <a:rPr sz="1600" spc="-6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they</a:t>
            </a:r>
            <a:r>
              <a:rPr sz="1600" spc="-5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can</a:t>
            </a:r>
            <a:r>
              <a:rPr sz="1600" spc="-6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be</a:t>
            </a:r>
            <a:r>
              <a:rPr sz="1600" spc="-6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exploited</a:t>
            </a:r>
            <a:r>
              <a:rPr sz="1600" spc="-6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by</a:t>
            </a:r>
            <a:r>
              <a:rPr sz="1600" spc="-6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malicious</a:t>
            </a:r>
            <a:r>
              <a:rPr sz="1600" spc="-3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actors.</a:t>
            </a:r>
            <a:r>
              <a:rPr sz="1600" spc="-7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This</a:t>
            </a:r>
            <a:r>
              <a:rPr sz="1600" spc="-4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helps </a:t>
            </a:r>
            <a:r>
              <a:rPr sz="1600" spc="-20" dirty="0">
                <a:solidFill>
                  <a:srgbClr val="3B3939"/>
                </a:solidFill>
                <a:latin typeface="Roboto"/>
                <a:cs typeface="Roboto"/>
              </a:rPr>
              <a:t>organizations</a:t>
            </a:r>
            <a:r>
              <a:rPr sz="1600" spc="-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20" dirty="0">
                <a:solidFill>
                  <a:srgbClr val="3B3939"/>
                </a:solidFill>
                <a:latin typeface="Roboto"/>
                <a:cs typeface="Roboto"/>
              </a:rPr>
              <a:t>strengthen</a:t>
            </a:r>
            <a:r>
              <a:rPr sz="1600" spc="-4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their</a:t>
            </a:r>
            <a:r>
              <a:rPr sz="1600" spc="-5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20" dirty="0">
                <a:solidFill>
                  <a:srgbClr val="3B3939"/>
                </a:solidFill>
                <a:latin typeface="Roboto"/>
                <a:cs typeface="Roboto"/>
              </a:rPr>
              <a:t>security</a:t>
            </a:r>
            <a:r>
              <a:rPr sz="1600" spc="-5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posture</a:t>
            </a:r>
            <a:r>
              <a:rPr sz="1600" spc="-5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and</a:t>
            </a:r>
            <a:r>
              <a:rPr sz="1600" spc="-4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protect themselves</a:t>
            </a:r>
            <a:r>
              <a:rPr sz="1600" spc="-2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from</a:t>
            </a:r>
            <a:r>
              <a:rPr sz="1600" spc="-3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cyber</a:t>
            </a:r>
            <a:r>
              <a:rPr sz="1600" spc="-2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threats.</a:t>
            </a:r>
            <a:endParaRPr sz="1600" dirty="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-1"/>
            <a:ext cx="4571999" cy="68579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221351" y="571880"/>
            <a:ext cx="4789805" cy="5905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250" dirty="0"/>
              <a:t>Scope</a:t>
            </a:r>
            <a:r>
              <a:rPr spc="-155" dirty="0"/>
              <a:t> </a:t>
            </a:r>
            <a:r>
              <a:rPr spc="140" dirty="0"/>
              <a:t>and</a:t>
            </a:r>
            <a:r>
              <a:rPr spc="-140" dirty="0"/>
              <a:t> </a:t>
            </a:r>
            <a:r>
              <a:rPr spc="-10" dirty="0"/>
              <a:t>Objectives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5229733" y="1699260"/>
            <a:ext cx="338455" cy="338455"/>
            <a:chOff x="5229733" y="1699260"/>
            <a:chExt cx="338455" cy="338455"/>
          </a:xfrm>
        </p:grpSpPr>
        <p:sp>
          <p:nvSpPr>
            <p:cNvPr id="5" name="object 5"/>
            <p:cNvSpPr/>
            <p:nvPr/>
          </p:nvSpPr>
          <p:spPr>
            <a:xfrm>
              <a:off x="5233543" y="1703070"/>
              <a:ext cx="330835" cy="330835"/>
            </a:xfrm>
            <a:custGeom>
              <a:avLst/>
              <a:gdLst/>
              <a:ahLst/>
              <a:cxnLst/>
              <a:rect l="l" t="t" r="r" b="b"/>
              <a:pathLst>
                <a:path w="330835" h="330835">
                  <a:moveTo>
                    <a:pt x="251206" y="0"/>
                  </a:moveTo>
                  <a:lnTo>
                    <a:pt x="79375" y="0"/>
                  </a:lnTo>
                  <a:lnTo>
                    <a:pt x="48434" y="6240"/>
                  </a:lnTo>
                  <a:lnTo>
                    <a:pt x="23209" y="23256"/>
                  </a:lnTo>
                  <a:lnTo>
                    <a:pt x="6223" y="48488"/>
                  </a:lnTo>
                  <a:lnTo>
                    <a:pt x="0" y="79375"/>
                  </a:lnTo>
                  <a:lnTo>
                    <a:pt x="0" y="251332"/>
                  </a:lnTo>
                  <a:lnTo>
                    <a:pt x="6223" y="282219"/>
                  </a:lnTo>
                  <a:lnTo>
                    <a:pt x="23209" y="307451"/>
                  </a:lnTo>
                  <a:lnTo>
                    <a:pt x="48434" y="324467"/>
                  </a:lnTo>
                  <a:lnTo>
                    <a:pt x="79375" y="330707"/>
                  </a:lnTo>
                  <a:lnTo>
                    <a:pt x="251206" y="330707"/>
                  </a:lnTo>
                  <a:lnTo>
                    <a:pt x="282166" y="324467"/>
                  </a:lnTo>
                  <a:lnTo>
                    <a:pt x="307435" y="307451"/>
                  </a:lnTo>
                  <a:lnTo>
                    <a:pt x="324465" y="282219"/>
                  </a:lnTo>
                  <a:lnTo>
                    <a:pt x="330708" y="251332"/>
                  </a:lnTo>
                  <a:lnTo>
                    <a:pt x="330708" y="79375"/>
                  </a:lnTo>
                  <a:lnTo>
                    <a:pt x="324465" y="48488"/>
                  </a:lnTo>
                  <a:lnTo>
                    <a:pt x="307435" y="23256"/>
                  </a:lnTo>
                  <a:lnTo>
                    <a:pt x="282166" y="6240"/>
                  </a:lnTo>
                  <a:lnTo>
                    <a:pt x="251206" y="0"/>
                  </a:lnTo>
                  <a:close/>
                </a:path>
              </a:pathLst>
            </a:custGeom>
            <a:solidFill>
              <a:srgbClr val="E0E0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233543" y="1703070"/>
              <a:ext cx="330835" cy="330835"/>
            </a:xfrm>
            <a:custGeom>
              <a:avLst/>
              <a:gdLst/>
              <a:ahLst/>
              <a:cxnLst/>
              <a:rect l="l" t="t" r="r" b="b"/>
              <a:pathLst>
                <a:path w="330835" h="330835">
                  <a:moveTo>
                    <a:pt x="0" y="79375"/>
                  </a:moveTo>
                  <a:lnTo>
                    <a:pt x="6223" y="48488"/>
                  </a:lnTo>
                  <a:lnTo>
                    <a:pt x="23209" y="23256"/>
                  </a:lnTo>
                  <a:lnTo>
                    <a:pt x="48434" y="6240"/>
                  </a:lnTo>
                  <a:lnTo>
                    <a:pt x="79375" y="0"/>
                  </a:lnTo>
                  <a:lnTo>
                    <a:pt x="251206" y="0"/>
                  </a:lnTo>
                  <a:lnTo>
                    <a:pt x="282166" y="6240"/>
                  </a:lnTo>
                  <a:lnTo>
                    <a:pt x="307435" y="23256"/>
                  </a:lnTo>
                  <a:lnTo>
                    <a:pt x="324465" y="48488"/>
                  </a:lnTo>
                  <a:lnTo>
                    <a:pt x="330708" y="79375"/>
                  </a:lnTo>
                  <a:lnTo>
                    <a:pt x="330708" y="251332"/>
                  </a:lnTo>
                  <a:lnTo>
                    <a:pt x="324465" y="282219"/>
                  </a:lnTo>
                  <a:lnTo>
                    <a:pt x="307435" y="307451"/>
                  </a:lnTo>
                  <a:lnTo>
                    <a:pt x="282166" y="324467"/>
                  </a:lnTo>
                  <a:lnTo>
                    <a:pt x="251206" y="330707"/>
                  </a:lnTo>
                  <a:lnTo>
                    <a:pt x="79375" y="330707"/>
                  </a:lnTo>
                  <a:lnTo>
                    <a:pt x="48434" y="324467"/>
                  </a:lnTo>
                  <a:lnTo>
                    <a:pt x="23209" y="307451"/>
                  </a:lnTo>
                  <a:lnTo>
                    <a:pt x="6223" y="282219"/>
                  </a:lnTo>
                  <a:lnTo>
                    <a:pt x="0" y="251332"/>
                  </a:lnTo>
                  <a:lnTo>
                    <a:pt x="0" y="79375"/>
                  </a:lnTo>
                  <a:close/>
                </a:path>
              </a:pathLst>
            </a:custGeom>
            <a:ln w="7620">
              <a:solidFill>
                <a:srgbClr val="C6C6D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5741289" y="1663445"/>
            <a:ext cx="2638425" cy="4568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solidFill>
                  <a:srgbClr val="3B3939"/>
                </a:solidFill>
                <a:latin typeface="Trebuchet MS"/>
                <a:cs typeface="Trebuchet MS"/>
              </a:rPr>
              <a:t>Identify</a:t>
            </a:r>
            <a:r>
              <a:rPr sz="2000" spc="-110" dirty="0">
                <a:solidFill>
                  <a:srgbClr val="3B3939"/>
                </a:solidFill>
                <a:latin typeface="Trebuchet MS"/>
                <a:cs typeface="Trebuchet MS"/>
              </a:rPr>
              <a:t> </a:t>
            </a:r>
            <a:r>
              <a:rPr sz="2000" spc="-10" dirty="0">
                <a:solidFill>
                  <a:srgbClr val="3B3939"/>
                </a:solidFill>
                <a:latin typeface="Trebuchet MS"/>
                <a:cs typeface="Trebuchet MS"/>
              </a:rPr>
              <a:t>Vulnerabilities</a:t>
            </a:r>
            <a:endParaRPr sz="2000" dirty="0">
              <a:latin typeface="Trebuchet MS"/>
              <a:cs typeface="Trebuchet MS"/>
            </a:endParaRPr>
          </a:p>
          <a:p>
            <a:pPr marL="12700" marR="180975">
              <a:lnSpc>
                <a:spcPct val="125000"/>
              </a:lnSpc>
              <a:spcBef>
                <a:spcPts val="750"/>
              </a:spcBef>
            </a:pP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Find</a:t>
            </a:r>
            <a:r>
              <a:rPr sz="1600" spc="-7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exploitable weaknesses</a:t>
            </a:r>
            <a:r>
              <a:rPr sz="1600" spc="-3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in</a:t>
            </a:r>
            <a:r>
              <a:rPr sz="1600" spc="-5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25" dirty="0">
                <a:solidFill>
                  <a:srgbClr val="3B3939"/>
                </a:solidFill>
                <a:latin typeface="Roboto"/>
                <a:cs typeface="Roboto"/>
              </a:rPr>
              <a:t>the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perimeter</a:t>
            </a:r>
            <a:r>
              <a:rPr sz="1600" spc="-6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network,</a:t>
            </a:r>
            <a:r>
              <a:rPr sz="1600" spc="-4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such</a:t>
            </a:r>
            <a:r>
              <a:rPr sz="1600" spc="-5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25" dirty="0">
                <a:solidFill>
                  <a:srgbClr val="3B3939"/>
                </a:solidFill>
                <a:latin typeface="Roboto"/>
                <a:cs typeface="Roboto"/>
              </a:rPr>
              <a:t>as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misconfigured</a:t>
            </a:r>
            <a:r>
              <a:rPr sz="1600" spc="-2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firewalls, outdated</a:t>
            </a:r>
            <a:r>
              <a:rPr sz="1600" spc="-6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software,</a:t>
            </a:r>
            <a:r>
              <a:rPr sz="1600" spc="-7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25" dirty="0">
                <a:solidFill>
                  <a:srgbClr val="3B3939"/>
                </a:solidFill>
                <a:latin typeface="Roboto"/>
                <a:cs typeface="Roboto"/>
              </a:rPr>
              <a:t>or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insecure</a:t>
            </a:r>
            <a:r>
              <a:rPr sz="1600" spc="-5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protocols.</a:t>
            </a:r>
            <a:endParaRPr sz="1600" dirty="0">
              <a:latin typeface="Roboto"/>
              <a:cs typeface="Roboto"/>
            </a:endParaRPr>
          </a:p>
          <a:p>
            <a:pPr marL="12700" marR="621665">
              <a:lnSpc>
                <a:spcPts val="2260"/>
              </a:lnSpc>
              <a:spcBef>
                <a:spcPts val="965"/>
              </a:spcBef>
            </a:pPr>
            <a:r>
              <a:rPr sz="2000" dirty="0">
                <a:solidFill>
                  <a:srgbClr val="3B3939"/>
                </a:solidFill>
                <a:latin typeface="Trebuchet MS"/>
                <a:cs typeface="Trebuchet MS"/>
              </a:rPr>
              <a:t>Validate</a:t>
            </a:r>
            <a:r>
              <a:rPr sz="2000" spc="75" dirty="0">
                <a:solidFill>
                  <a:srgbClr val="3B3939"/>
                </a:solidFill>
                <a:latin typeface="Trebuchet MS"/>
                <a:cs typeface="Trebuchet MS"/>
              </a:rPr>
              <a:t> </a:t>
            </a:r>
            <a:r>
              <a:rPr sz="2000" spc="-10" dirty="0">
                <a:solidFill>
                  <a:srgbClr val="3B3939"/>
                </a:solidFill>
                <a:latin typeface="Trebuchet MS"/>
                <a:cs typeface="Trebuchet MS"/>
              </a:rPr>
              <a:t>Security Controls</a:t>
            </a:r>
            <a:endParaRPr sz="2000" dirty="0">
              <a:latin typeface="Trebuchet MS"/>
              <a:cs typeface="Trebuchet MS"/>
            </a:endParaRPr>
          </a:p>
          <a:p>
            <a:pPr marL="12700" marR="105410">
              <a:lnSpc>
                <a:spcPct val="125000"/>
              </a:lnSpc>
              <a:spcBef>
                <a:spcPts val="725"/>
              </a:spcBef>
            </a:pP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Verify</a:t>
            </a:r>
            <a:r>
              <a:rPr sz="1600" spc="-6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the</a:t>
            </a:r>
            <a:r>
              <a:rPr sz="1600" spc="-6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effectiveness</a:t>
            </a:r>
            <a:r>
              <a:rPr sz="1600" spc="-5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25" dirty="0">
                <a:solidFill>
                  <a:srgbClr val="3B3939"/>
                </a:solidFill>
                <a:latin typeface="Roboto"/>
                <a:cs typeface="Roboto"/>
              </a:rPr>
              <a:t>of </a:t>
            </a:r>
            <a:r>
              <a:rPr sz="1600" spc="-20" dirty="0">
                <a:solidFill>
                  <a:srgbClr val="3B3939"/>
                </a:solidFill>
                <a:latin typeface="Roboto"/>
                <a:cs typeface="Roboto"/>
              </a:rPr>
              <a:t>security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measures, </a:t>
            </a:r>
            <a:r>
              <a:rPr sz="1600" spc="-20" dirty="0">
                <a:solidFill>
                  <a:srgbClr val="3B3939"/>
                </a:solidFill>
                <a:latin typeface="Roboto"/>
                <a:cs typeface="Roboto"/>
              </a:rPr>
              <a:t>including</a:t>
            </a:r>
            <a:r>
              <a:rPr sz="1600" spc="-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firewalls,</a:t>
            </a:r>
            <a:r>
              <a:rPr sz="1600" spc="-3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20" dirty="0">
                <a:solidFill>
                  <a:srgbClr val="3B3939"/>
                </a:solidFill>
                <a:latin typeface="Roboto"/>
                <a:cs typeface="Roboto"/>
              </a:rPr>
              <a:t>intrusion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detection</a:t>
            </a:r>
            <a:r>
              <a:rPr sz="1600" spc="-3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systems,</a:t>
            </a:r>
            <a:r>
              <a:rPr sz="1600" spc="-4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25" dirty="0">
                <a:solidFill>
                  <a:srgbClr val="3B3939"/>
                </a:solidFill>
                <a:latin typeface="Roboto"/>
                <a:cs typeface="Roboto"/>
              </a:rPr>
              <a:t>and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other</a:t>
            </a:r>
            <a:r>
              <a:rPr sz="1600" spc="-5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20" dirty="0">
                <a:solidFill>
                  <a:srgbClr val="3B3939"/>
                </a:solidFill>
                <a:latin typeface="Roboto"/>
                <a:cs typeface="Roboto"/>
              </a:rPr>
              <a:t>security</a:t>
            </a:r>
            <a:r>
              <a:rPr sz="1600" spc="-5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controls.</a:t>
            </a:r>
            <a:endParaRPr sz="1600" dirty="0">
              <a:latin typeface="Roboto"/>
              <a:cs typeface="Roboto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8472805" y="1699260"/>
            <a:ext cx="338455" cy="338455"/>
            <a:chOff x="8472805" y="1699260"/>
            <a:chExt cx="338455" cy="338455"/>
          </a:xfrm>
        </p:grpSpPr>
        <p:sp>
          <p:nvSpPr>
            <p:cNvPr id="9" name="object 9"/>
            <p:cNvSpPr/>
            <p:nvPr/>
          </p:nvSpPr>
          <p:spPr>
            <a:xfrm>
              <a:off x="8476615" y="1703070"/>
              <a:ext cx="330835" cy="330835"/>
            </a:xfrm>
            <a:custGeom>
              <a:avLst/>
              <a:gdLst/>
              <a:ahLst/>
              <a:cxnLst/>
              <a:rect l="l" t="t" r="r" b="b"/>
              <a:pathLst>
                <a:path w="330834" h="330835">
                  <a:moveTo>
                    <a:pt x="251205" y="0"/>
                  </a:moveTo>
                  <a:lnTo>
                    <a:pt x="79375" y="0"/>
                  </a:lnTo>
                  <a:lnTo>
                    <a:pt x="48434" y="6240"/>
                  </a:lnTo>
                  <a:lnTo>
                    <a:pt x="23209" y="23256"/>
                  </a:lnTo>
                  <a:lnTo>
                    <a:pt x="6223" y="48488"/>
                  </a:lnTo>
                  <a:lnTo>
                    <a:pt x="0" y="79375"/>
                  </a:lnTo>
                  <a:lnTo>
                    <a:pt x="0" y="251332"/>
                  </a:lnTo>
                  <a:lnTo>
                    <a:pt x="6223" y="282219"/>
                  </a:lnTo>
                  <a:lnTo>
                    <a:pt x="23209" y="307451"/>
                  </a:lnTo>
                  <a:lnTo>
                    <a:pt x="48434" y="324467"/>
                  </a:lnTo>
                  <a:lnTo>
                    <a:pt x="79375" y="330707"/>
                  </a:lnTo>
                  <a:lnTo>
                    <a:pt x="251205" y="330707"/>
                  </a:lnTo>
                  <a:lnTo>
                    <a:pt x="282146" y="324467"/>
                  </a:lnTo>
                  <a:lnTo>
                    <a:pt x="307371" y="307451"/>
                  </a:lnTo>
                  <a:lnTo>
                    <a:pt x="324357" y="282219"/>
                  </a:lnTo>
                  <a:lnTo>
                    <a:pt x="330580" y="251332"/>
                  </a:lnTo>
                  <a:lnTo>
                    <a:pt x="330580" y="79375"/>
                  </a:lnTo>
                  <a:lnTo>
                    <a:pt x="324357" y="48488"/>
                  </a:lnTo>
                  <a:lnTo>
                    <a:pt x="307371" y="23256"/>
                  </a:lnTo>
                  <a:lnTo>
                    <a:pt x="282146" y="6240"/>
                  </a:lnTo>
                  <a:lnTo>
                    <a:pt x="251205" y="0"/>
                  </a:lnTo>
                  <a:close/>
                </a:path>
              </a:pathLst>
            </a:custGeom>
            <a:solidFill>
              <a:srgbClr val="E0E0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8476615" y="1703070"/>
              <a:ext cx="330835" cy="330835"/>
            </a:xfrm>
            <a:custGeom>
              <a:avLst/>
              <a:gdLst/>
              <a:ahLst/>
              <a:cxnLst/>
              <a:rect l="l" t="t" r="r" b="b"/>
              <a:pathLst>
                <a:path w="330834" h="330835">
                  <a:moveTo>
                    <a:pt x="0" y="79375"/>
                  </a:moveTo>
                  <a:lnTo>
                    <a:pt x="6223" y="48488"/>
                  </a:lnTo>
                  <a:lnTo>
                    <a:pt x="23209" y="23256"/>
                  </a:lnTo>
                  <a:lnTo>
                    <a:pt x="48434" y="6240"/>
                  </a:lnTo>
                  <a:lnTo>
                    <a:pt x="79375" y="0"/>
                  </a:lnTo>
                  <a:lnTo>
                    <a:pt x="251205" y="0"/>
                  </a:lnTo>
                  <a:lnTo>
                    <a:pt x="282146" y="6240"/>
                  </a:lnTo>
                  <a:lnTo>
                    <a:pt x="307371" y="23256"/>
                  </a:lnTo>
                  <a:lnTo>
                    <a:pt x="324357" y="48488"/>
                  </a:lnTo>
                  <a:lnTo>
                    <a:pt x="330580" y="79375"/>
                  </a:lnTo>
                  <a:lnTo>
                    <a:pt x="330580" y="251332"/>
                  </a:lnTo>
                  <a:lnTo>
                    <a:pt x="324357" y="282219"/>
                  </a:lnTo>
                  <a:lnTo>
                    <a:pt x="307371" y="307451"/>
                  </a:lnTo>
                  <a:lnTo>
                    <a:pt x="282146" y="324467"/>
                  </a:lnTo>
                  <a:lnTo>
                    <a:pt x="251205" y="330707"/>
                  </a:lnTo>
                  <a:lnTo>
                    <a:pt x="79375" y="330707"/>
                  </a:lnTo>
                  <a:lnTo>
                    <a:pt x="48434" y="324467"/>
                  </a:lnTo>
                  <a:lnTo>
                    <a:pt x="23209" y="307451"/>
                  </a:lnTo>
                  <a:lnTo>
                    <a:pt x="6223" y="282219"/>
                  </a:lnTo>
                  <a:lnTo>
                    <a:pt x="0" y="251332"/>
                  </a:lnTo>
                  <a:lnTo>
                    <a:pt x="0" y="79375"/>
                  </a:lnTo>
                  <a:close/>
                </a:path>
              </a:pathLst>
            </a:custGeom>
            <a:ln w="7620">
              <a:solidFill>
                <a:srgbClr val="C6C6D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8984742" y="1605534"/>
            <a:ext cx="2286000" cy="17037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165" dirty="0">
                <a:solidFill>
                  <a:srgbClr val="3B3939"/>
                </a:solidFill>
                <a:latin typeface="Trebuchet MS"/>
                <a:cs typeface="Trebuchet MS"/>
              </a:rPr>
              <a:t>Assess</a:t>
            </a:r>
            <a:r>
              <a:rPr sz="2400" spc="-95" dirty="0">
                <a:solidFill>
                  <a:srgbClr val="3B3939"/>
                </a:solidFill>
                <a:latin typeface="Trebuchet MS"/>
                <a:cs typeface="Trebuchet MS"/>
              </a:rPr>
              <a:t> </a:t>
            </a:r>
            <a:r>
              <a:rPr sz="2400" spc="40" dirty="0">
                <a:solidFill>
                  <a:srgbClr val="3B3939"/>
                </a:solidFill>
                <a:latin typeface="Trebuchet MS"/>
                <a:cs typeface="Trebuchet MS"/>
              </a:rPr>
              <a:t>Risk</a:t>
            </a:r>
            <a:endParaRPr sz="2400" dirty="0">
              <a:latin typeface="Trebuchet MS"/>
              <a:cs typeface="Trebuchet MS"/>
            </a:endParaRPr>
          </a:p>
          <a:p>
            <a:pPr marL="12700" marR="5080">
              <a:lnSpc>
                <a:spcPct val="125000"/>
              </a:lnSpc>
              <a:spcBef>
                <a:spcPts val="730"/>
              </a:spcBef>
            </a:pP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Determine</a:t>
            </a:r>
            <a:r>
              <a:rPr sz="1600" spc="-4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the</a:t>
            </a:r>
            <a:r>
              <a:rPr sz="1600" spc="-3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likelihood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and</a:t>
            </a:r>
            <a:r>
              <a:rPr sz="1600" spc="-3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impact</a:t>
            </a:r>
            <a:r>
              <a:rPr sz="1600" spc="-3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of</a:t>
            </a:r>
            <a:r>
              <a:rPr sz="1600" spc="-4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potential attacks,</a:t>
            </a:r>
            <a:r>
              <a:rPr sz="1600" spc="-6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helping</a:t>
            </a:r>
            <a:r>
              <a:rPr sz="1600" spc="-4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prioritize remediation</a:t>
            </a:r>
            <a:r>
              <a:rPr sz="1600" spc="-5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efforts.</a:t>
            </a:r>
            <a:endParaRPr sz="1600" dirty="0">
              <a:latin typeface="Roboto"/>
              <a:cs typeface="Roboto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5229733" y="4021709"/>
            <a:ext cx="338455" cy="338455"/>
            <a:chOff x="5229733" y="4021709"/>
            <a:chExt cx="338455" cy="338455"/>
          </a:xfrm>
        </p:grpSpPr>
        <p:sp>
          <p:nvSpPr>
            <p:cNvPr id="13" name="object 13"/>
            <p:cNvSpPr/>
            <p:nvPr/>
          </p:nvSpPr>
          <p:spPr>
            <a:xfrm>
              <a:off x="5233543" y="4025519"/>
              <a:ext cx="330835" cy="330835"/>
            </a:xfrm>
            <a:custGeom>
              <a:avLst/>
              <a:gdLst/>
              <a:ahLst/>
              <a:cxnLst/>
              <a:rect l="l" t="t" r="r" b="b"/>
              <a:pathLst>
                <a:path w="330835" h="330835">
                  <a:moveTo>
                    <a:pt x="251206" y="0"/>
                  </a:moveTo>
                  <a:lnTo>
                    <a:pt x="79375" y="0"/>
                  </a:lnTo>
                  <a:lnTo>
                    <a:pt x="48434" y="6240"/>
                  </a:lnTo>
                  <a:lnTo>
                    <a:pt x="23209" y="23256"/>
                  </a:lnTo>
                  <a:lnTo>
                    <a:pt x="6223" y="48488"/>
                  </a:lnTo>
                  <a:lnTo>
                    <a:pt x="0" y="79374"/>
                  </a:lnTo>
                  <a:lnTo>
                    <a:pt x="0" y="251332"/>
                  </a:lnTo>
                  <a:lnTo>
                    <a:pt x="6223" y="282219"/>
                  </a:lnTo>
                  <a:lnTo>
                    <a:pt x="23209" y="307451"/>
                  </a:lnTo>
                  <a:lnTo>
                    <a:pt x="48434" y="324467"/>
                  </a:lnTo>
                  <a:lnTo>
                    <a:pt x="79375" y="330707"/>
                  </a:lnTo>
                  <a:lnTo>
                    <a:pt x="251206" y="330707"/>
                  </a:lnTo>
                  <a:lnTo>
                    <a:pt x="282166" y="324467"/>
                  </a:lnTo>
                  <a:lnTo>
                    <a:pt x="307435" y="307451"/>
                  </a:lnTo>
                  <a:lnTo>
                    <a:pt x="324465" y="282219"/>
                  </a:lnTo>
                  <a:lnTo>
                    <a:pt x="330708" y="251332"/>
                  </a:lnTo>
                  <a:lnTo>
                    <a:pt x="330708" y="79374"/>
                  </a:lnTo>
                  <a:lnTo>
                    <a:pt x="324465" y="48488"/>
                  </a:lnTo>
                  <a:lnTo>
                    <a:pt x="307435" y="23256"/>
                  </a:lnTo>
                  <a:lnTo>
                    <a:pt x="282166" y="6240"/>
                  </a:lnTo>
                  <a:lnTo>
                    <a:pt x="251206" y="0"/>
                  </a:lnTo>
                  <a:close/>
                </a:path>
              </a:pathLst>
            </a:custGeom>
            <a:solidFill>
              <a:srgbClr val="E0E0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233543" y="4025519"/>
              <a:ext cx="330835" cy="330835"/>
            </a:xfrm>
            <a:custGeom>
              <a:avLst/>
              <a:gdLst/>
              <a:ahLst/>
              <a:cxnLst/>
              <a:rect l="l" t="t" r="r" b="b"/>
              <a:pathLst>
                <a:path w="330835" h="330835">
                  <a:moveTo>
                    <a:pt x="0" y="79374"/>
                  </a:moveTo>
                  <a:lnTo>
                    <a:pt x="6223" y="48488"/>
                  </a:lnTo>
                  <a:lnTo>
                    <a:pt x="23209" y="23256"/>
                  </a:lnTo>
                  <a:lnTo>
                    <a:pt x="48434" y="6240"/>
                  </a:lnTo>
                  <a:lnTo>
                    <a:pt x="79375" y="0"/>
                  </a:lnTo>
                  <a:lnTo>
                    <a:pt x="251206" y="0"/>
                  </a:lnTo>
                  <a:lnTo>
                    <a:pt x="282166" y="6240"/>
                  </a:lnTo>
                  <a:lnTo>
                    <a:pt x="307435" y="23256"/>
                  </a:lnTo>
                  <a:lnTo>
                    <a:pt x="324465" y="48488"/>
                  </a:lnTo>
                  <a:lnTo>
                    <a:pt x="330708" y="79374"/>
                  </a:lnTo>
                  <a:lnTo>
                    <a:pt x="330708" y="251332"/>
                  </a:lnTo>
                  <a:lnTo>
                    <a:pt x="324465" y="282219"/>
                  </a:lnTo>
                  <a:lnTo>
                    <a:pt x="307435" y="307451"/>
                  </a:lnTo>
                  <a:lnTo>
                    <a:pt x="282166" y="324467"/>
                  </a:lnTo>
                  <a:lnTo>
                    <a:pt x="251206" y="330707"/>
                  </a:lnTo>
                  <a:lnTo>
                    <a:pt x="79375" y="330707"/>
                  </a:lnTo>
                  <a:lnTo>
                    <a:pt x="48434" y="324467"/>
                  </a:lnTo>
                  <a:lnTo>
                    <a:pt x="23209" y="307451"/>
                  </a:lnTo>
                  <a:lnTo>
                    <a:pt x="6223" y="282219"/>
                  </a:lnTo>
                  <a:lnTo>
                    <a:pt x="0" y="251332"/>
                  </a:lnTo>
                  <a:lnTo>
                    <a:pt x="0" y="79374"/>
                  </a:lnTo>
                  <a:close/>
                </a:path>
              </a:pathLst>
            </a:custGeom>
            <a:ln w="7620">
              <a:solidFill>
                <a:srgbClr val="C6C6D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5" name="object 15"/>
          <p:cNvGrpSpPr/>
          <p:nvPr/>
        </p:nvGrpSpPr>
        <p:grpSpPr>
          <a:xfrm>
            <a:off x="8472805" y="4021709"/>
            <a:ext cx="338455" cy="338455"/>
            <a:chOff x="8472805" y="4021709"/>
            <a:chExt cx="338455" cy="338455"/>
          </a:xfrm>
        </p:grpSpPr>
        <p:sp>
          <p:nvSpPr>
            <p:cNvPr id="16" name="object 16"/>
            <p:cNvSpPr/>
            <p:nvPr/>
          </p:nvSpPr>
          <p:spPr>
            <a:xfrm>
              <a:off x="8476615" y="4025519"/>
              <a:ext cx="330835" cy="330835"/>
            </a:xfrm>
            <a:custGeom>
              <a:avLst/>
              <a:gdLst/>
              <a:ahLst/>
              <a:cxnLst/>
              <a:rect l="l" t="t" r="r" b="b"/>
              <a:pathLst>
                <a:path w="330834" h="330835">
                  <a:moveTo>
                    <a:pt x="251205" y="0"/>
                  </a:moveTo>
                  <a:lnTo>
                    <a:pt x="79375" y="0"/>
                  </a:lnTo>
                  <a:lnTo>
                    <a:pt x="48434" y="6240"/>
                  </a:lnTo>
                  <a:lnTo>
                    <a:pt x="23209" y="23256"/>
                  </a:lnTo>
                  <a:lnTo>
                    <a:pt x="6223" y="48488"/>
                  </a:lnTo>
                  <a:lnTo>
                    <a:pt x="0" y="79374"/>
                  </a:lnTo>
                  <a:lnTo>
                    <a:pt x="0" y="251332"/>
                  </a:lnTo>
                  <a:lnTo>
                    <a:pt x="6223" y="282219"/>
                  </a:lnTo>
                  <a:lnTo>
                    <a:pt x="23209" y="307451"/>
                  </a:lnTo>
                  <a:lnTo>
                    <a:pt x="48434" y="324467"/>
                  </a:lnTo>
                  <a:lnTo>
                    <a:pt x="79375" y="330707"/>
                  </a:lnTo>
                  <a:lnTo>
                    <a:pt x="251205" y="330707"/>
                  </a:lnTo>
                  <a:lnTo>
                    <a:pt x="282146" y="324467"/>
                  </a:lnTo>
                  <a:lnTo>
                    <a:pt x="307371" y="307451"/>
                  </a:lnTo>
                  <a:lnTo>
                    <a:pt x="324357" y="282219"/>
                  </a:lnTo>
                  <a:lnTo>
                    <a:pt x="330580" y="251332"/>
                  </a:lnTo>
                  <a:lnTo>
                    <a:pt x="330580" y="79374"/>
                  </a:lnTo>
                  <a:lnTo>
                    <a:pt x="324357" y="48488"/>
                  </a:lnTo>
                  <a:lnTo>
                    <a:pt x="307371" y="23256"/>
                  </a:lnTo>
                  <a:lnTo>
                    <a:pt x="282146" y="6240"/>
                  </a:lnTo>
                  <a:lnTo>
                    <a:pt x="251205" y="0"/>
                  </a:lnTo>
                  <a:close/>
                </a:path>
              </a:pathLst>
            </a:custGeom>
            <a:solidFill>
              <a:srgbClr val="E0E0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8476615" y="4025519"/>
              <a:ext cx="330835" cy="330835"/>
            </a:xfrm>
            <a:custGeom>
              <a:avLst/>
              <a:gdLst/>
              <a:ahLst/>
              <a:cxnLst/>
              <a:rect l="l" t="t" r="r" b="b"/>
              <a:pathLst>
                <a:path w="330834" h="330835">
                  <a:moveTo>
                    <a:pt x="0" y="79374"/>
                  </a:moveTo>
                  <a:lnTo>
                    <a:pt x="6223" y="48488"/>
                  </a:lnTo>
                  <a:lnTo>
                    <a:pt x="23209" y="23256"/>
                  </a:lnTo>
                  <a:lnTo>
                    <a:pt x="48434" y="6240"/>
                  </a:lnTo>
                  <a:lnTo>
                    <a:pt x="79375" y="0"/>
                  </a:lnTo>
                  <a:lnTo>
                    <a:pt x="251205" y="0"/>
                  </a:lnTo>
                  <a:lnTo>
                    <a:pt x="282146" y="6240"/>
                  </a:lnTo>
                  <a:lnTo>
                    <a:pt x="307371" y="23256"/>
                  </a:lnTo>
                  <a:lnTo>
                    <a:pt x="324357" y="48488"/>
                  </a:lnTo>
                  <a:lnTo>
                    <a:pt x="330580" y="79374"/>
                  </a:lnTo>
                  <a:lnTo>
                    <a:pt x="330580" y="251332"/>
                  </a:lnTo>
                  <a:lnTo>
                    <a:pt x="324357" y="282219"/>
                  </a:lnTo>
                  <a:lnTo>
                    <a:pt x="307371" y="307451"/>
                  </a:lnTo>
                  <a:lnTo>
                    <a:pt x="282146" y="324467"/>
                  </a:lnTo>
                  <a:lnTo>
                    <a:pt x="251205" y="330707"/>
                  </a:lnTo>
                  <a:lnTo>
                    <a:pt x="79375" y="330707"/>
                  </a:lnTo>
                  <a:lnTo>
                    <a:pt x="48434" y="324467"/>
                  </a:lnTo>
                  <a:lnTo>
                    <a:pt x="23209" y="307451"/>
                  </a:lnTo>
                  <a:lnTo>
                    <a:pt x="6223" y="282219"/>
                  </a:lnTo>
                  <a:lnTo>
                    <a:pt x="0" y="251332"/>
                  </a:lnTo>
                  <a:lnTo>
                    <a:pt x="0" y="79374"/>
                  </a:lnTo>
                  <a:close/>
                </a:path>
              </a:pathLst>
            </a:custGeom>
            <a:ln w="7620">
              <a:solidFill>
                <a:srgbClr val="C6C6D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8984742" y="3928364"/>
            <a:ext cx="2427605" cy="2303780"/>
          </a:xfrm>
          <a:prstGeom prst="rect">
            <a:avLst/>
          </a:prstGeom>
        </p:spPr>
        <p:txBody>
          <a:bodyPr vert="horz" wrap="square" lIns="0" tIns="86995" rIns="0" bIns="0" rtlCol="0">
            <a:spAutoFit/>
          </a:bodyPr>
          <a:lstStyle/>
          <a:p>
            <a:pPr marL="12700" marR="5080">
              <a:lnSpc>
                <a:spcPct val="79600"/>
              </a:lnSpc>
              <a:spcBef>
                <a:spcPts val="685"/>
              </a:spcBef>
            </a:pPr>
            <a:r>
              <a:rPr sz="2400" spc="70" dirty="0">
                <a:solidFill>
                  <a:srgbClr val="3B3939"/>
                </a:solidFill>
                <a:latin typeface="Trebuchet MS"/>
                <a:cs typeface="Trebuchet MS"/>
              </a:rPr>
              <a:t>Improve</a:t>
            </a:r>
            <a:r>
              <a:rPr sz="2400" spc="-130" dirty="0">
                <a:solidFill>
                  <a:srgbClr val="3B3939"/>
                </a:solidFill>
                <a:latin typeface="Trebuchet MS"/>
                <a:cs typeface="Trebuchet MS"/>
              </a:rPr>
              <a:t> </a:t>
            </a:r>
            <a:r>
              <a:rPr sz="2400" spc="-10" dirty="0">
                <a:solidFill>
                  <a:srgbClr val="3B3939"/>
                </a:solidFill>
                <a:latin typeface="Trebuchet MS"/>
                <a:cs typeface="Trebuchet MS"/>
              </a:rPr>
              <a:t>Security </a:t>
            </a:r>
            <a:r>
              <a:rPr sz="2400" spc="45" dirty="0">
                <a:solidFill>
                  <a:srgbClr val="3B3939"/>
                </a:solidFill>
                <a:latin typeface="Trebuchet MS"/>
                <a:cs typeface="Trebuchet MS"/>
              </a:rPr>
              <a:t>Posture</a:t>
            </a:r>
            <a:endParaRPr sz="2400" dirty="0">
              <a:latin typeface="Trebuchet MS"/>
              <a:cs typeface="Trebuchet MS"/>
            </a:endParaRPr>
          </a:p>
          <a:p>
            <a:pPr marL="12700" marR="27940">
              <a:lnSpc>
                <a:spcPct val="125000"/>
              </a:lnSpc>
              <a:spcBef>
                <a:spcPts val="765"/>
              </a:spcBef>
            </a:pP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Provide</a:t>
            </a:r>
            <a:r>
              <a:rPr sz="1600" spc="-5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recommendations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for</a:t>
            </a:r>
            <a:r>
              <a:rPr sz="1600" spc="-5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improving</a:t>
            </a:r>
            <a:r>
              <a:rPr sz="1600" spc="-3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the</a:t>
            </a:r>
            <a:r>
              <a:rPr sz="1600" spc="-4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overall </a:t>
            </a:r>
            <a:r>
              <a:rPr sz="1600" spc="-20" dirty="0">
                <a:solidFill>
                  <a:srgbClr val="3B3939"/>
                </a:solidFill>
                <a:latin typeface="Roboto"/>
                <a:cs typeface="Roboto"/>
              </a:rPr>
              <a:t>security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of</a:t>
            </a:r>
            <a:r>
              <a:rPr sz="1600" spc="-1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the</a:t>
            </a:r>
            <a:r>
              <a:rPr sz="1600" spc="-1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perimeter network,</a:t>
            </a:r>
            <a:r>
              <a:rPr sz="1600" spc="-6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reducing</a:t>
            </a:r>
            <a:r>
              <a:rPr sz="1600" spc="-5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the</a:t>
            </a:r>
            <a:r>
              <a:rPr sz="1600" spc="-6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20" dirty="0">
                <a:solidFill>
                  <a:srgbClr val="3B3939"/>
                </a:solidFill>
                <a:latin typeface="Roboto"/>
                <a:cs typeface="Roboto"/>
              </a:rPr>
              <a:t>risk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of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 successful</a:t>
            </a:r>
            <a:r>
              <a:rPr sz="1600" spc="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attacks.</a:t>
            </a:r>
            <a:endParaRPr sz="1600" dirty="0">
              <a:latin typeface="Roboto"/>
              <a:cs typeface="Roboto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dt" sz="half" idx="6"/>
          </p:nvPr>
        </p:nvSpPr>
        <p:spPr>
          <a:xfrm>
            <a:off x="10881994" y="6351422"/>
            <a:ext cx="487679" cy="3334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640"/>
              </a:lnSpc>
            </a:pPr>
            <a:r>
              <a:rPr spc="-325" dirty="0"/>
              <a:t>202</a:t>
            </a:r>
            <a:r>
              <a:rPr lang="en-US" spc="-325" dirty="0"/>
              <a:t>4</a:t>
            </a:r>
            <a:endParaRPr spc="-325" dirty="0"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49020" y="2072386"/>
            <a:ext cx="4874260" cy="5905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Firewall</a:t>
            </a:r>
            <a:r>
              <a:rPr spc="-105" dirty="0"/>
              <a:t> </a:t>
            </a:r>
            <a:r>
              <a:rPr spc="140" dirty="0"/>
              <a:t>and</a:t>
            </a:r>
            <a:r>
              <a:rPr spc="-110" dirty="0"/>
              <a:t> </a:t>
            </a:r>
            <a:r>
              <a:rPr spc="235" dirty="0"/>
              <a:t>IDS</a:t>
            </a:r>
            <a:r>
              <a:rPr spc="-120" dirty="0"/>
              <a:t> </a:t>
            </a:r>
            <a:r>
              <a:rPr spc="125" dirty="0"/>
              <a:t>Tools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xfrm>
            <a:off x="10881994" y="6351422"/>
            <a:ext cx="487679" cy="3334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640"/>
              </a:lnSpc>
            </a:pPr>
            <a:r>
              <a:rPr spc="-325" dirty="0"/>
              <a:t>202</a:t>
            </a:r>
            <a:r>
              <a:rPr lang="en-US" spc="-325" dirty="0"/>
              <a:t>4</a:t>
            </a:r>
            <a:endParaRPr spc="-325" dirty="0"/>
          </a:p>
        </p:txBody>
      </p:sp>
      <p:sp>
        <p:nvSpPr>
          <p:cNvPr id="3" name="object 3"/>
          <p:cNvSpPr txBox="1"/>
          <p:nvPr/>
        </p:nvSpPr>
        <p:spPr>
          <a:xfrm>
            <a:off x="649020" y="3082544"/>
            <a:ext cx="5143500" cy="17792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rgbClr val="1B1B27"/>
                </a:solidFill>
                <a:latin typeface="Trebuchet MS"/>
                <a:cs typeface="Trebuchet MS"/>
              </a:rPr>
              <a:t>Firewalls</a:t>
            </a:r>
            <a:endParaRPr sz="2400" dirty="0">
              <a:latin typeface="Trebuchet MS"/>
              <a:cs typeface="Trebuchet MS"/>
            </a:endParaRPr>
          </a:p>
          <a:p>
            <a:pPr marL="12700" marR="5080">
              <a:lnSpc>
                <a:spcPct val="125000"/>
              </a:lnSpc>
              <a:spcBef>
                <a:spcPts val="1325"/>
              </a:spcBef>
            </a:pP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Firewalls</a:t>
            </a:r>
            <a:r>
              <a:rPr sz="1600" spc="-6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act</a:t>
            </a:r>
            <a:r>
              <a:rPr sz="1600" spc="-5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as</a:t>
            </a:r>
            <a:r>
              <a:rPr sz="1600" spc="-6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gatekeepers,</a:t>
            </a:r>
            <a:r>
              <a:rPr sz="1600" spc="-6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filtering</a:t>
            </a:r>
            <a:r>
              <a:rPr sz="1600" spc="-4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network</a:t>
            </a:r>
            <a:r>
              <a:rPr sz="1600" spc="-5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traffic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based</a:t>
            </a:r>
            <a:r>
              <a:rPr sz="1600" spc="-5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on</a:t>
            </a:r>
            <a:r>
              <a:rPr sz="1600" spc="-5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predefined</a:t>
            </a:r>
            <a:r>
              <a:rPr sz="1600" spc="-3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rules.</a:t>
            </a:r>
            <a:r>
              <a:rPr sz="1600" spc="-4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Common</a:t>
            </a:r>
            <a:r>
              <a:rPr sz="1600" spc="-6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types</a:t>
            </a:r>
            <a:r>
              <a:rPr sz="1600" spc="-4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include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stateful</a:t>
            </a:r>
            <a:r>
              <a:rPr sz="1600" spc="-4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firewalls,</a:t>
            </a:r>
            <a:r>
              <a:rPr sz="1600" spc="-3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75" dirty="0">
                <a:solidFill>
                  <a:srgbClr val="3B3939"/>
                </a:solidFill>
                <a:latin typeface="Roboto"/>
                <a:cs typeface="Roboto"/>
              </a:rPr>
              <a:t>next-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generation</a:t>
            </a:r>
            <a:r>
              <a:rPr sz="1600" spc="-3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firewalls</a:t>
            </a:r>
            <a:r>
              <a:rPr sz="1600" spc="-3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(NGFWs),</a:t>
            </a:r>
            <a:r>
              <a:rPr sz="1600" spc="-5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25" dirty="0">
                <a:solidFill>
                  <a:srgbClr val="3B3939"/>
                </a:solidFill>
                <a:latin typeface="Roboto"/>
                <a:cs typeface="Roboto"/>
              </a:rPr>
              <a:t>and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application</a:t>
            </a:r>
            <a:r>
              <a:rPr sz="1600" spc="-6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firewalls.</a:t>
            </a:r>
            <a:endParaRPr sz="1600" dirty="0">
              <a:latin typeface="Roboto"/>
              <a:cs typeface="Robot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321044" y="3082544"/>
            <a:ext cx="5088255" cy="14744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B1B27"/>
                </a:solidFill>
                <a:latin typeface="Trebuchet MS"/>
                <a:cs typeface="Trebuchet MS"/>
              </a:rPr>
              <a:t>Intrusion</a:t>
            </a:r>
            <a:r>
              <a:rPr sz="2400" spc="-30" dirty="0">
                <a:solidFill>
                  <a:srgbClr val="1B1B27"/>
                </a:solidFill>
                <a:latin typeface="Trebuchet MS"/>
                <a:cs typeface="Trebuchet MS"/>
              </a:rPr>
              <a:t> </a:t>
            </a:r>
            <a:r>
              <a:rPr sz="2400" dirty="0">
                <a:solidFill>
                  <a:srgbClr val="1B1B27"/>
                </a:solidFill>
                <a:latin typeface="Trebuchet MS"/>
                <a:cs typeface="Trebuchet MS"/>
              </a:rPr>
              <a:t>Detection</a:t>
            </a:r>
            <a:r>
              <a:rPr sz="2400" spc="-10" dirty="0">
                <a:solidFill>
                  <a:srgbClr val="1B1B27"/>
                </a:solidFill>
                <a:latin typeface="Trebuchet MS"/>
                <a:cs typeface="Trebuchet MS"/>
              </a:rPr>
              <a:t> </a:t>
            </a:r>
            <a:r>
              <a:rPr sz="2400" spc="125" dirty="0">
                <a:solidFill>
                  <a:srgbClr val="1B1B27"/>
                </a:solidFill>
                <a:latin typeface="Trebuchet MS"/>
                <a:cs typeface="Trebuchet MS"/>
              </a:rPr>
              <a:t>Systems</a:t>
            </a:r>
            <a:r>
              <a:rPr sz="2400" spc="10" dirty="0">
                <a:solidFill>
                  <a:srgbClr val="1B1B27"/>
                </a:solidFill>
                <a:latin typeface="Trebuchet MS"/>
                <a:cs typeface="Trebuchet MS"/>
              </a:rPr>
              <a:t> </a:t>
            </a:r>
            <a:r>
              <a:rPr sz="2400" spc="-10" dirty="0">
                <a:solidFill>
                  <a:srgbClr val="1B1B27"/>
                </a:solidFill>
                <a:latin typeface="Trebuchet MS"/>
                <a:cs typeface="Trebuchet MS"/>
              </a:rPr>
              <a:t>(IDS)</a:t>
            </a:r>
            <a:endParaRPr sz="2400" dirty="0">
              <a:latin typeface="Trebuchet MS"/>
              <a:cs typeface="Trebuchet MS"/>
            </a:endParaRPr>
          </a:p>
          <a:p>
            <a:pPr marL="12700" marR="5080">
              <a:lnSpc>
                <a:spcPct val="125000"/>
              </a:lnSpc>
              <a:spcBef>
                <a:spcPts val="1325"/>
              </a:spcBef>
            </a:pP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IDSs</a:t>
            </a:r>
            <a:r>
              <a:rPr sz="1600" spc="-4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monitor</a:t>
            </a:r>
            <a:r>
              <a:rPr sz="1600" spc="-4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network</a:t>
            </a:r>
            <a:r>
              <a:rPr sz="1600" spc="-3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traffic</a:t>
            </a:r>
            <a:r>
              <a:rPr sz="1600" spc="-3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for</a:t>
            </a:r>
            <a:r>
              <a:rPr sz="1600" spc="-4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20" dirty="0">
                <a:solidFill>
                  <a:srgbClr val="3B3939"/>
                </a:solidFill>
                <a:latin typeface="Roboto"/>
                <a:cs typeface="Roboto"/>
              </a:rPr>
              <a:t>suspicious</a:t>
            </a:r>
            <a:r>
              <a:rPr sz="1600" spc="-3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patterns</a:t>
            </a:r>
            <a:r>
              <a:rPr sz="1600" spc="-4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25" dirty="0">
                <a:solidFill>
                  <a:srgbClr val="3B3939"/>
                </a:solidFill>
                <a:latin typeface="Roboto"/>
                <a:cs typeface="Roboto"/>
              </a:rPr>
              <a:t>and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alert</a:t>
            </a:r>
            <a:r>
              <a:rPr sz="1600" spc="-5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20" dirty="0">
                <a:solidFill>
                  <a:srgbClr val="3B3939"/>
                </a:solidFill>
                <a:latin typeface="Roboto"/>
                <a:cs typeface="Roboto"/>
              </a:rPr>
              <a:t>administrators</a:t>
            </a:r>
            <a:r>
              <a:rPr sz="1600" spc="-4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of</a:t>
            </a:r>
            <a:r>
              <a:rPr sz="1600" spc="-5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potential</a:t>
            </a:r>
            <a:r>
              <a:rPr sz="1600" spc="-5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attacks.</a:t>
            </a:r>
            <a:r>
              <a:rPr sz="1600" spc="-3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They</a:t>
            </a:r>
            <a:r>
              <a:rPr sz="1600" spc="-4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can</a:t>
            </a:r>
            <a:r>
              <a:rPr sz="1600" spc="-5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25" dirty="0">
                <a:solidFill>
                  <a:srgbClr val="3B3939"/>
                </a:solidFill>
                <a:latin typeface="Roboto"/>
                <a:cs typeface="Roboto"/>
              </a:rPr>
              <a:t>be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deployed</a:t>
            </a:r>
            <a:r>
              <a:rPr sz="1600" spc="-2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as</a:t>
            </a:r>
            <a:r>
              <a:rPr sz="1600" spc="-2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60" dirty="0">
                <a:solidFill>
                  <a:srgbClr val="3B3939"/>
                </a:solidFill>
                <a:latin typeface="Roboto"/>
                <a:cs typeface="Roboto"/>
              </a:rPr>
              <a:t>network-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based</a:t>
            </a:r>
            <a:r>
              <a:rPr sz="1600" spc="-2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or</a:t>
            </a:r>
            <a:r>
              <a:rPr sz="1600" spc="-3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85" dirty="0">
                <a:solidFill>
                  <a:srgbClr val="3B3939"/>
                </a:solidFill>
                <a:latin typeface="Roboto"/>
                <a:cs typeface="Roboto"/>
              </a:rPr>
              <a:t>host-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based</a:t>
            </a:r>
            <a:r>
              <a:rPr sz="1600" spc="-2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systems.</a:t>
            </a:r>
            <a:endParaRPr sz="1600" dirty="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620000" y="-1"/>
            <a:ext cx="4572000" cy="6858000"/>
            <a:chOff x="7620000" y="-1"/>
            <a:chExt cx="4572000" cy="6858000"/>
          </a:xfrm>
        </p:grpSpPr>
        <p:pic>
          <p:nvPicPr>
            <p:cNvPr id="3" name="object 3">
              <a:hlinkClick r:id="rId3"/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731472" y="6495019"/>
              <a:ext cx="1371274" cy="28265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620000" y="-1"/>
              <a:ext cx="4572000" cy="6857999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27660" rIns="0" bIns="0" rtlCol="0">
            <a:spAutoFit/>
          </a:bodyPr>
          <a:lstStyle/>
          <a:p>
            <a:pPr marL="31115">
              <a:lnSpc>
                <a:spcPct val="100000"/>
              </a:lnSpc>
              <a:spcBef>
                <a:spcPts val="110"/>
              </a:spcBef>
            </a:pPr>
            <a:r>
              <a:rPr spc="90" dirty="0"/>
              <a:t>Testing</a:t>
            </a:r>
            <a:r>
              <a:rPr spc="-135" dirty="0"/>
              <a:t> </a:t>
            </a:r>
            <a:r>
              <a:rPr dirty="0"/>
              <a:t>Firewall</a:t>
            </a:r>
            <a:r>
              <a:rPr spc="-100" dirty="0"/>
              <a:t> </a:t>
            </a:r>
            <a:r>
              <a:rPr spc="140" dirty="0"/>
              <a:t>and</a:t>
            </a:r>
            <a:r>
              <a:rPr spc="-125" dirty="0"/>
              <a:t> </a:t>
            </a:r>
            <a:r>
              <a:rPr spc="210" dirty="0"/>
              <a:t>IDS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877695" y="1689353"/>
            <a:ext cx="5012690" cy="41186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3B3939"/>
                </a:solidFill>
                <a:latin typeface="Trebuchet MS"/>
                <a:cs typeface="Trebuchet MS"/>
              </a:rPr>
              <a:t>Port</a:t>
            </a:r>
            <a:r>
              <a:rPr sz="2400" spc="-110" dirty="0">
                <a:solidFill>
                  <a:srgbClr val="3B3939"/>
                </a:solidFill>
                <a:latin typeface="Trebuchet MS"/>
                <a:cs typeface="Trebuchet MS"/>
              </a:rPr>
              <a:t> </a:t>
            </a:r>
            <a:r>
              <a:rPr sz="2400" spc="90" dirty="0">
                <a:solidFill>
                  <a:srgbClr val="3B3939"/>
                </a:solidFill>
                <a:latin typeface="Trebuchet MS"/>
                <a:cs typeface="Trebuchet MS"/>
              </a:rPr>
              <a:t>Scanning</a:t>
            </a:r>
            <a:endParaRPr sz="2400" dirty="0">
              <a:latin typeface="Trebuchet MS"/>
              <a:cs typeface="Trebuchet MS"/>
            </a:endParaRPr>
          </a:p>
          <a:p>
            <a:pPr marL="12700" marR="5080">
              <a:lnSpc>
                <a:spcPct val="125000"/>
              </a:lnSpc>
              <a:spcBef>
                <a:spcPts val="730"/>
              </a:spcBef>
            </a:pP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Identify</a:t>
            </a:r>
            <a:r>
              <a:rPr sz="1600" spc="-3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open</a:t>
            </a:r>
            <a:r>
              <a:rPr sz="1600" spc="-5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ports</a:t>
            </a:r>
            <a:r>
              <a:rPr sz="1600" spc="-6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and</a:t>
            </a:r>
            <a:r>
              <a:rPr sz="1600" spc="-4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services</a:t>
            </a:r>
            <a:r>
              <a:rPr sz="1600" spc="-6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that</a:t>
            </a:r>
            <a:r>
              <a:rPr sz="1600" spc="-3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could</a:t>
            </a:r>
            <a:r>
              <a:rPr sz="1600" spc="-5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be</a:t>
            </a:r>
            <a:r>
              <a:rPr sz="1600" spc="-5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exploited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by</a:t>
            </a:r>
            <a:r>
              <a:rPr sz="1600" spc="-6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attackers.</a:t>
            </a:r>
            <a:endParaRPr sz="1600" dirty="0">
              <a:latin typeface="Roboto"/>
              <a:cs typeface="Roboto"/>
            </a:endParaRPr>
          </a:p>
          <a:p>
            <a:pPr>
              <a:lnSpc>
                <a:spcPct val="100000"/>
              </a:lnSpc>
              <a:spcBef>
                <a:spcPts val="1575"/>
              </a:spcBef>
            </a:pPr>
            <a:endParaRPr sz="1600" dirty="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3B3939"/>
                </a:solidFill>
                <a:latin typeface="Trebuchet MS"/>
                <a:cs typeface="Trebuchet MS"/>
              </a:rPr>
              <a:t>Vulnerability</a:t>
            </a:r>
            <a:r>
              <a:rPr sz="2400" spc="-125" dirty="0">
                <a:solidFill>
                  <a:srgbClr val="3B3939"/>
                </a:solidFill>
                <a:latin typeface="Trebuchet MS"/>
                <a:cs typeface="Trebuchet MS"/>
              </a:rPr>
              <a:t> </a:t>
            </a:r>
            <a:r>
              <a:rPr sz="2400" spc="85" dirty="0">
                <a:solidFill>
                  <a:srgbClr val="3B3939"/>
                </a:solidFill>
                <a:latin typeface="Trebuchet MS"/>
                <a:cs typeface="Trebuchet MS"/>
              </a:rPr>
              <a:t>Scanning</a:t>
            </a:r>
            <a:endParaRPr sz="2400" dirty="0">
              <a:latin typeface="Trebuchet MS"/>
              <a:cs typeface="Trebuchet MS"/>
            </a:endParaRPr>
          </a:p>
          <a:p>
            <a:pPr marL="12700" marR="506730">
              <a:lnSpc>
                <a:spcPct val="125000"/>
              </a:lnSpc>
              <a:spcBef>
                <a:spcPts val="730"/>
              </a:spcBef>
            </a:pP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Check</a:t>
            </a:r>
            <a:r>
              <a:rPr sz="1600" spc="-6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for</a:t>
            </a:r>
            <a:r>
              <a:rPr sz="1600" spc="-5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known</a:t>
            </a:r>
            <a:r>
              <a:rPr sz="1600" spc="-3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20" dirty="0">
                <a:solidFill>
                  <a:srgbClr val="3B3939"/>
                </a:solidFill>
                <a:latin typeface="Roboto"/>
                <a:cs typeface="Roboto"/>
              </a:rPr>
              <a:t>vulnerabilities</a:t>
            </a:r>
            <a:r>
              <a:rPr sz="1600" spc="-1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in</a:t>
            </a:r>
            <a:r>
              <a:rPr sz="1600" spc="-4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firewall</a:t>
            </a:r>
            <a:r>
              <a:rPr sz="1600" spc="-3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and</a:t>
            </a:r>
            <a:r>
              <a:rPr sz="1600" spc="-3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25" dirty="0">
                <a:solidFill>
                  <a:srgbClr val="3B3939"/>
                </a:solidFill>
                <a:latin typeface="Roboto"/>
                <a:cs typeface="Roboto"/>
              </a:rPr>
              <a:t>IDS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software,</a:t>
            </a:r>
            <a:r>
              <a:rPr sz="1600" spc="-6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as</a:t>
            </a:r>
            <a:r>
              <a:rPr sz="1600" spc="-6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well</a:t>
            </a:r>
            <a:r>
              <a:rPr sz="1600" spc="-6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as</a:t>
            </a:r>
            <a:r>
              <a:rPr sz="1600" spc="-6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other</a:t>
            </a:r>
            <a:r>
              <a:rPr sz="1600" spc="-5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network</a:t>
            </a:r>
            <a:r>
              <a:rPr sz="1600" spc="-6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devices</a:t>
            </a:r>
            <a:r>
              <a:rPr sz="1600" spc="-6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25" dirty="0">
                <a:solidFill>
                  <a:srgbClr val="3B3939"/>
                </a:solidFill>
                <a:latin typeface="Roboto"/>
                <a:cs typeface="Roboto"/>
              </a:rPr>
              <a:t>and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applications.</a:t>
            </a:r>
            <a:endParaRPr sz="1600" dirty="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  <a:spcBef>
                <a:spcPts val="1100"/>
              </a:spcBef>
            </a:pPr>
            <a:r>
              <a:rPr sz="2400" dirty="0">
                <a:solidFill>
                  <a:srgbClr val="3B3939"/>
                </a:solidFill>
                <a:latin typeface="Trebuchet MS"/>
                <a:cs typeface="Trebuchet MS"/>
              </a:rPr>
              <a:t>Packet</a:t>
            </a:r>
            <a:r>
              <a:rPr sz="2400" spc="160" dirty="0">
                <a:solidFill>
                  <a:srgbClr val="3B3939"/>
                </a:solidFill>
                <a:latin typeface="Trebuchet MS"/>
                <a:cs typeface="Trebuchet MS"/>
              </a:rPr>
              <a:t> </a:t>
            </a:r>
            <a:r>
              <a:rPr sz="2400" spc="55" dirty="0">
                <a:solidFill>
                  <a:srgbClr val="3B3939"/>
                </a:solidFill>
                <a:latin typeface="Trebuchet MS"/>
                <a:cs typeface="Trebuchet MS"/>
              </a:rPr>
              <a:t>Analysis</a:t>
            </a:r>
            <a:endParaRPr sz="2400" dirty="0">
              <a:latin typeface="Trebuchet MS"/>
              <a:cs typeface="Trebuchet MS"/>
            </a:endParaRPr>
          </a:p>
          <a:p>
            <a:pPr marL="12700" marR="62230">
              <a:lnSpc>
                <a:spcPct val="125000"/>
              </a:lnSpc>
              <a:spcBef>
                <a:spcPts val="730"/>
              </a:spcBef>
            </a:pP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Examine</a:t>
            </a:r>
            <a:r>
              <a:rPr sz="1600" spc="-2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network</a:t>
            </a:r>
            <a:r>
              <a:rPr sz="1600" spc="-5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traffic</a:t>
            </a:r>
            <a:r>
              <a:rPr sz="1600" spc="-3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to</a:t>
            </a:r>
            <a:r>
              <a:rPr sz="1600" spc="-5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identify</a:t>
            </a:r>
            <a:r>
              <a:rPr sz="1600" spc="-3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potential</a:t>
            </a:r>
            <a:r>
              <a:rPr sz="1600" spc="-4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anomalies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and</a:t>
            </a:r>
            <a:r>
              <a:rPr sz="1600" spc="-4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patterns</a:t>
            </a:r>
            <a:r>
              <a:rPr sz="1600" spc="-5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of</a:t>
            </a:r>
            <a:r>
              <a:rPr sz="1600" spc="-5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malicious</a:t>
            </a:r>
            <a:r>
              <a:rPr sz="1600" spc="-4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activity.</a:t>
            </a:r>
            <a:endParaRPr sz="1600" dirty="0">
              <a:latin typeface="Roboto"/>
              <a:cs typeface="Roboto"/>
            </a:endParaRPr>
          </a:p>
        </p:txBody>
      </p:sp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61492" y="1597913"/>
            <a:ext cx="945057" cy="4536287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6794" rIns="0" bIns="0" rtlCol="0">
            <a:spAutoFit/>
          </a:bodyPr>
          <a:lstStyle/>
          <a:p>
            <a:pPr marL="10160">
              <a:lnSpc>
                <a:spcPct val="100000"/>
              </a:lnSpc>
              <a:spcBef>
                <a:spcPts val="90"/>
              </a:spcBef>
            </a:pPr>
            <a:r>
              <a:rPr sz="3600" spc="60" dirty="0"/>
              <a:t>Trying</a:t>
            </a:r>
            <a:r>
              <a:rPr sz="3600" spc="-165" dirty="0"/>
              <a:t> </a:t>
            </a:r>
            <a:r>
              <a:rPr sz="3600" dirty="0"/>
              <a:t>to</a:t>
            </a:r>
            <a:r>
              <a:rPr sz="3600" spc="-145" dirty="0"/>
              <a:t> </a:t>
            </a:r>
            <a:r>
              <a:rPr sz="3600" spc="210" dirty="0"/>
              <a:t>Bypass</a:t>
            </a:r>
            <a:r>
              <a:rPr sz="3600" spc="-170" dirty="0"/>
              <a:t> </a:t>
            </a:r>
            <a:r>
              <a:rPr sz="3600" dirty="0"/>
              <a:t>Firewall</a:t>
            </a:r>
            <a:r>
              <a:rPr sz="3600" spc="-170" dirty="0"/>
              <a:t> </a:t>
            </a:r>
            <a:r>
              <a:rPr sz="3600" spc="135" dirty="0"/>
              <a:t>and</a:t>
            </a:r>
            <a:r>
              <a:rPr sz="3600" spc="-180" dirty="0"/>
              <a:t> </a:t>
            </a:r>
            <a:r>
              <a:rPr sz="3600" spc="185" dirty="0"/>
              <a:t>IDS</a:t>
            </a:r>
            <a:endParaRPr sz="3600" dirty="0"/>
          </a:p>
        </p:txBody>
      </p:sp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40753" y="1589227"/>
            <a:ext cx="10910531" cy="732332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811174" y="2299790"/>
            <a:ext cx="4951095" cy="1550035"/>
          </a:xfrm>
          <a:prstGeom prst="rect">
            <a:avLst/>
          </a:prstGeom>
        </p:spPr>
        <p:txBody>
          <a:bodyPr vert="horz" wrap="square" lIns="0" tIns="21145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64"/>
              </a:spcBef>
            </a:pPr>
            <a:r>
              <a:rPr sz="2400" dirty="0">
                <a:solidFill>
                  <a:srgbClr val="3B3939"/>
                </a:solidFill>
                <a:latin typeface="Trebuchet MS"/>
                <a:cs typeface="Trebuchet MS"/>
              </a:rPr>
              <a:t>Exploit</a:t>
            </a:r>
            <a:r>
              <a:rPr sz="2400" spc="-80" dirty="0">
                <a:solidFill>
                  <a:srgbClr val="3B3939"/>
                </a:solidFill>
                <a:latin typeface="Trebuchet MS"/>
                <a:cs typeface="Trebuchet MS"/>
              </a:rPr>
              <a:t> </a:t>
            </a:r>
            <a:r>
              <a:rPr sz="2400" spc="110" dirty="0">
                <a:solidFill>
                  <a:srgbClr val="3B3939"/>
                </a:solidFill>
                <a:latin typeface="Trebuchet MS"/>
                <a:cs typeface="Trebuchet MS"/>
              </a:rPr>
              <a:t>Known</a:t>
            </a:r>
            <a:r>
              <a:rPr sz="2400" spc="-80" dirty="0">
                <a:solidFill>
                  <a:srgbClr val="3B3939"/>
                </a:solidFill>
                <a:latin typeface="Trebuchet MS"/>
                <a:cs typeface="Trebuchet MS"/>
              </a:rPr>
              <a:t> </a:t>
            </a:r>
            <a:r>
              <a:rPr sz="2400" spc="-10" dirty="0">
                <a:solidFill>
                  <a:srgbClr val="3B3939"/>
                </a:solidFill>
                <a:latin typeface="Trebuchet MS"/>
                <a:cs typeface="Trebuchet MS"/>
              </a:rPr>
              <a:t>Vulnerabilities</a:t>
            </a:r>
            <a:endParaRPr sz="2400" dirty="0">
              <a:latin typeface="Trebuchet MS"/>
              <a:cs typeface="Trebuchet MS"/>
            </a:endParaRPr>
          </a:p>
          <a:p>
            <a:pPr marL="12700" marR="5080">
              <a:lnSpc>
                <a:spcPct val="119800"/>
              </a:lnSpc>
              <a:spcBef>
                <a:spcPts val="655"/>
              </a:spcBef>
            </a:pP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Attempt</a:t>
            </a:r>
            <a:r>
              <a:rPr sz="1600" spc="-4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to</a:t>
            </a:r>
            <a:r>
              <a:rPr sz="1600" spc="-4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use</a:t>
            </a:r>
            <a:r>
              <a:rPr sz="1600" spc="-3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known</a:t>
            </a:r>
            <a:r>
              <a:rPr sz="1600" spc="-1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20" dirty="0">
                <a:solidFill>
                  <a:srgbClr val="3B3939"/>
                </a:solidFill>
                <a:latin typeface="Roboto"/>
                <a:cs typeface="Roboto"/>
              </a:rPr>
              <a:t>vulnerabilities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 to</a:t>
            </a:r>
            <a:r>
              <a:rPr sz="1600" spc="-4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20" dirty="0">
                <a:solidFill>
                  <a:srgbClr val="3B3939"/>
                </a:solidFill>
                <a:latin typeface="Roboto"/>
                <a:cs typeface="Roboto"/>
              </a:rPr>
              <a:t>bypass</a:t>
            </a:r>
            <a:r>
              <a:rPr sz="1600" spc="-3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firewall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or</a:t>
            </a:r>
            <a:r>
              <a:rPr sz="1600" spc="-7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IDS</a:t>
            </a:r>
            <a:r>
              <a:rPr sz="1600" spc="-5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rules,</a:t>
            </a:r>
            <a:r>
              <a:rPr sz="1600" spc="-5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such</a:t>
            </a:r>
            <a:r>
              <a:rPr sz="1600" spc="-6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as</a:t>
            </a:r>
            <a:r>
              <a:rPr sz="1600" spc="-5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buffer</a:t>
            </a:r>
            <a:r>
              <a:rPr sz="1600" spc="-4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overflows</a:t>
            </a:r>
            <a:r>
              <a:rPr sz="1600" spc="-4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or</a:t>
            </a:r>
            <a:r>
              <a:rPr sz="1600" spc="-65" dirty="0">
                <a:solidFill>
                  <a:srgbClr val="3B3939"/>
                </a:solidFill>
                <a:latin typeface="Roboto"/>
                <a:cs typeface="Roboto"/>
              </a:rPr>
              <a:t> cross-</a:t>
            </a:r>
            <a:r>
              <a:rPr sz="1600" spc="-20" dirty="0">
                <a:solidFill>
                  <a:srgbClr val="3B3939"/>
                </a:solidFill>
                <a:latin typeface="Roboto"/>
                <a:cs typeface="Roboto"/>
              </a:rPr>
              <a:t>site scripting</a:t>
            </a:r>
            <a:r>
              <a:rPr sz="1600" spc="-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(XSS).</a:t>
            </a:r>
            <a:endParaRPr sz="1600" dirty="0">
              <a:latin typeface="Roboto"/>
              <a:cs typeface="Roboto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267069" y="2299790"/>
            <a:ext cx="4617720" cy="1256665"/>
          </a:xfrm>
          <a:prstGeom prst="rect">
            <a:avLst/>
          </a:prstGeom>
        </p:spPr>
        <p:txBody>
          <a:bodyPr vert="horz" wrap="square" lIns="0" tIns="21145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64"/>
              </a:spcBef>
            </a:pPr>
            <a:r>
              <a:rPr sz="2400" spc="105" dirty="0">
                <a:solidFill>
                  <a:srgbClr val="3B3939"/>
                </a:solidFill>
                <a:latin typeface="Trebuchet MS"/>
                <a:cs typeface="Trebuchet MS"/>
              </a:rPr>
              <a:t>Evade</a:t>
            </a:r>
            <a:r>
              <a:rPr sz="2400" spc="-110" dirty="0">
                <a:solidFill>
                  <a:srgbClr val="3B3939"/>
                </a:solidFill>
                <a:latin typeface="Trebuchet MS"/>
                <a:cs typeface="Trebuchet MS"/>
              </a:rPr>
              <a:t> </a:t>
            </a:r>
            <a:r>
              <a:rPr sz="2400" spc="-10" dirty="0">
                <a:solidFill>
                  <a:srgbClr val="3B3939"/>
                </a:solidFill>
                <a:latin typeface="Trebuchet MS"/>
                <a:cs typeface="Trebuchet MS"/>
              </a:rPr>
              <a:t>Detection</a:t>
            </a:r>
            <a:endParaRPr sz="2400" dirty="0">
              <a:latin typeface="Trebuchet MS"/>
              <a:cs typeface="Trebuchet MS"/>
            </a:endParaRPr>
          </a:p>
          <a:p>
            <a:pPr marL="12700" marR="5080">
              <a:lnSpc>
                <a:spcPct val="119400"/>
              </a:lnSpc>
              <a:spcBef>
                <a:spcPts val="665"/>
              </a:spcBef>
            </a:pP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Use</a:t>
            </a:r>
            <a:r>
              <a:rPr sz="1600" spc="-7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techniques</a:t>
            </a:r>
            <a:r>
              <a:rPr sz="1600" spc="-3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such</a:t>
            </a:r>
            <a:r>
              <a:rPr sz="1600" spc="-5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as</a:t>
            </a:r>
            <a:r>
              <a:rPr sz="1600" spc="-6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obfuscation,</a:t>
            </a:r>
            <a:r>
              <a:rPr sz="1600" spc="-4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20" dirty="0">
                <a:solidFill>
                  <a:srgbClr val="3B3939"/>
                </a:solidFill>
                <a:latin typeface="Roboto"/>
                <a:cs typeface="Roboto"/>
              </a:rPr>
              <a:t>encryption,</a:t>
            </a:r>
            <a:r>
              <a:rPr sz="1600" spc="-4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25" dirty="0">
                <a:solidFill>
                  <a:srgbClr val="3B3939"/>
                </a:solidFill>
                <a:latin typeface="Roboto"/>
                <a:cs typeface="Roboto"/>
              </a:rPr>
              <a:t>or </a:t>
            </a:r>
            <a:r>
              <a:rPr sz="1600" spc="-20" dirty="0">
                <a:solidFill>
                  <a:srgbClr val="3B3939"/>
                </a:solidFill>
                <a:latin typeface="Roboto"/>
                <a:cs typeface="Roboto"/>
              </a:rPr>
              <a:t>tunneling</a:t>
            </a:r>
            <a:r>
              <a:rPr sz="1600" spc="-2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to</a:t>
            </a:r>
            <a:r>
              <a:rPr sz="1600" spc="-6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avoid</a:t>
            </a:r>
            <a:r>
              <a:rPr sz="1600" spc="-3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detection</a:t>
            </a:r>
            <a:r>
              <a:rPr sz="1600" spc="-6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by</a:t>
            </a:r>
            <a:r>
              <a:rPr sz="1600" spc="-5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the</a:t>
            </a:r>
            <a:r>
              <a:rPr sz="1600" spc="-5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20" dirty="0">
                <a:solidFill>
                  <a:srgbClr val="3B3939"/>
                </a:solidFill>
                <a:latin typeface="Roboto"/>
                <a:cs typeface="Roboto"/>
              </a:rPr>
              <a:t>IDS.</a:t>
            </a:r>
            <a:endParaRPr sz="1600" dirty="0">
              <a:latin typeface="Roboto"/>
              <a:cs typeface="Roboto"/>
            </a:endParaRP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40753" y="4035374"/>
            <a:ext cx="10910531" cy="732332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811174" y="4746127"/>
            <a:ext cx="4532630" cy="1550035"/>
          </a:xfrm>
          <a:prstGeom prst="rect">
            <a:avLst/>
          </a:prstGeom>
        </p:spPr>
        <p:txBody>
          <a:bodyPr vert="horz" wrap="square" lIns="0" tIns="21145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64"/>
              </a:spcBef>
            </a:pPr>
            <a:r>
              <a:rPr sz="2400" spc="-30" dirty="0">
                <a:solidFill>
                  <a:srgbClr val="3B3939"/>
                </a:solidFill>
                <a:latin typeface="Trebuchet MS"/>
                <a:cs typeface="Trebuchet MS"/>
              </a:rPr>
              <a:t>Utilize</a:t>
            </a:r>
            <a:r>
              <a:rPr sz="2400" spc="-100" dirty="0">
                <a:solidFill>
                  <a:srgbClr val="3B3939"/>
                </a:solidFill>
                <a:latin typeface="Trebuchet MS"/>
                <a:cs typeface="Trebuchet MS"/>
              </a:rPr>
              <a:t> </a:t>
            </a:r>
            <a:r>
              <a:rPr sz="2400" spc="145" dirty="0">
                <a:solidFill>
                  <a:srgbClr val="3B3939"/>
                </a:solidFill>
                <a:latin typeface="Trebuchet MS"/>
                <a:cs typeface="Trebuchet MS"/>
              </a:rPr>
              <a:t>Uncommon</a:t>
            </a:r>
            <a:r>
              <a:rPr sz="2400" spc="-125" dirty="0">
                <a:solidFill>
                  <a:srgbClr val="3B3939"/>
                </a:solidFill>
                <a:latin typeface="Trebuchet MS"/>
                <a:cs typeface="Trebuchet MS"/>
              </a:rPr>
              <a:t> </a:t>
            </a:r>
            <a:r>
              <a:rPr sz="2400" spc="-20" dirty="0">
                <a:solidFill>
                  <a:srgbClr val="3B3939"/>
                </a:solidFill>
                <a:latin typeface="Trebuchet MS"/>
                <a:cs typeface="Trebuchet MS"/>
              </a:rPr>
              <a:t>Ports</a:t>
            </a:r>
            <a:endParaRPr sz="2400" dirty="0">
              <a:latin typeface="Trebuchet MS"/>
              <a:cs typeface="Trebuchet MS"/>
            </a:endParaRPr>
          </a:p>
          <a:p>
            <a:pPr marL="12700" marR="5080">
              <a:lnSpc>
                <a:spcPct val="119800"/>
              </a:lnSpc>
              <a:spcBef>
                <a:spcPts val="660"/>
              </a:spcBef>
            </a:pP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Attempt</a:t>
            </a:r>
            <a:r>
              <a:rPr sz="1600" spc="-5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to</a:t>
            </a:r>
            <a:r>
              <a:rPr sz="1600" spc="-5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connect</a:t>
            </a:r>
            <a:r>
              <a:rPr sz="1600" spc="-4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20" dirty="0">
                <a:solidFill>
                  <a:srgbClr val="3B3939"/>
                </a:solidFill>
                <a:latin typeface="Roboto"/>
                <a:cs typeface="Roboto"/>
              </a:rPr>
              <a:t>through</a:t>
            </a:r>
            <a:r>
              <a:rPr sz="1600" spc="-2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ports</a:t>
            </a:r>
            <a:r>
              <a:rPr sz="1600" spc="-5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not</a:t>
            </a:r>
            <a:r>
              <a:rPr sz="1600" spc="-4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typically monitored</a:t>
            </a:r>
            <a:r>
              <a:rPr sz="1600" spc="-6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by</a:t>
            </a:r>
            <a:r>
              <a:rPr sz="1600" spc="-5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firewalls</a:t>
            </a:r>
            <a:r>
              <a:rPr sz="1600" spc="-5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or</a:t>
            </a:r>
            <a:r>
              <a:rPr sz="1600" spc="-6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IDSs,</a:t>
            </a:r>
            <a:r>
              <a:rPr sz="1600" spc="-6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leveraging</a:t>
            </a:r>
            <a:r>
              <a:rPr sz="1600" spc="-3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obscure protocols.</a:t>
            </a:r>
            <a:endParaRPr sz="1600" dirty="0">
              <a:latin typeface="Roboto"/>
              <a:cs typeface="Roboto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dt" sz="half" idx="6"/>
          </p:nvPr>
        </p:nvSpPr>
        <p:spPr>
          <a:xfrm>
            <a:off x="10881994" y="6351422"/>
            <a:ext cx="487679" cy="3334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640"/>
              </a:lnSpc>
            </a:pPr>
            <a:r>
              <a:rPr spc="-325" dirty="0"/>
              <a:t>202</a:t>
            </a:r>
            <a:r>
              <a:rPr lang="en-US" spc="-325" dirty="0"/>
              <a:t>4</a:t>
            </a:r>
            <a:endParaRPr spc="-325" dirty="0"/>
          </a:p>
        </p:txBody>
      </p:sp>
      <p:sp>
        <p:nvSpPr>
          <p:cNvPr id="8" name="object 8"/>
          <p:cNvSpPr txBox="1"/>
          <p:nvPr/>
        </p:nvSpPr>
        <p:spPr>
          <a:xfrm>
            <a:off x="6267069" y="4746127"/>
            <a:ext cx="4935220" cy="1257300"/>
          </a:xfrm>
          <a:prstGeom prst="rect">
            <a:avLst/>
          </a:prstGeom>
        </p:spPr>
        <p:txBody>
          <a:bodyPr vert="horz" wrap="square" lIns="0" tIns="21145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64"/>
              </a:spcBef>
            </a:pPr>
            <a:r>
              <a:rPr sz="2400" spc="135" dirty="0">
                <a:solidFill>
                  <a:srgbClr val="3B3939"/>
                </a:solidFill>
                <a:latin typeface="Trebuchet MS"/>
                <a:cs typeface="Trebuchet MS"/>
              </a:rPr>
              <a:t>Bypass</a:t>
            </a:r>
            <a:r>
              <a:rPr sz="2400" spc="-55" dirty="0">
                <a:solidFill>
                  <a:srgbClr val="3B3939"/>
                </a:solidFill>
                <a:latin typeface="Trebuchet MS"/>
                <a:cs typeface="Trebuchet MS"/>
              </a:rPr>
              <a:t> </a:t>
            </a:r>
            <a:r>
              <a:rPr sz="2400" dirty="0">
                <a:solidFill>
                  <a:srgbClr val="3B3939"/>
                </a:solidFill>
                <a:latin typeface="Trebuchet MS"/>
                <a:cs typeface="Trebuchet MS"/>
              </a:rPr>
              <a:t>Firewall</a:t>
            </a:r>
            <a:r>
              <a:rPr sz="2400" spc="-70" dirty="0">
                <a:solidFill>
                  <a:srgbClr val="3B3939"/>
                </a:solidFill>
                <a:latin typeface="Trebuchet MS"/>
                <a:cs typeface="Trebuchet MS"/>
              </a:rPr>
              <a:t> </a:t>
            </a:r>
            <a:r>
              <a:rPr sz="2400" spc="80" dirty="0">
                <a:solidFill>
                  <a:srgbClr val="3B3939"/>
                </a:solidFill>
                <a:latin typeface="Trebuchet MS"/>
                <a:cs typeface="Trebuchet MS"/>
              </a:rPr>
              <a:t>Rules</a:t>
            </a:r>
            <a:endParaRPr sz="2400" dirty="0">
              <a:latin typeface="Trebuchet MS"/>
              <a:cs typeface="Trebuchet MS"/>
            </a:endParaRPr>
          </a:p>
          <a:p>
            <a:pPr marL="12700" marR="5080">
              <a:lnSpc>
                <a:spcPct val="119400"/>
              </a:lnSpc>
              <a:spcBef>
                <a:spcPts val="665"/>
              </a:spcBef>
            </a:pP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Find</a:t>
            </a:r>
            <a:r>
              <a:rPr sz="1600" spc="-6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loopholes</a:t>
            </a:r>
            <a:r>
              <a:rPr sz="1600" spc="-6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in</a:t>
            </a:r>
            <a:r>
              <a:rPr sz="1600" spc="-6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firewall</a:t>
            </a:r>
            <a:r>
              <a:rPr sz="1600" spc="-6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rules</a:t>
            </a:r>
            <a:r>
              <a:rPr sz="1600" spc="-6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that</a:t>
            </a:r>
            <a:r>
              <a:rPr sz="1600" spc="-5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can</a:t>
            </a:r>
            <a:r>
              <a:rPr sz="1600" spc="-6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be</a:t>
            </a:r>
            <a:r>
              <a:rPr sz="1600" spc="-7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exploited</a:t>
            </a:r>
            <a:r>
              <a:rPr sz="1600" spc="-6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25" dirty="0">
                <a:solidFill>
                  <a:srgbClr val="3B3939"/>
                </a:solidFill>
                <a:latin typeface="Roboto"/>
                <a:cs typeface="Roboto"/>
              </a:rPr>
              <a:t>to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gain</a:t>
            </a:r>
            <a:r>
              <a:rPr sz="1600" spc="-6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20" dirty="0">
                <a:solidFill>
                  <a:srgbClr val="3B3939"/>
                </a:solidFill>
                <a:latin typeface="Roboto"/>
                <a:cs typeface="Roboto"/>
              </a:rPr>
              <a:t>unauthorized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access.</a:t>
            </a:r>
            <a:endParaRPr sz="1600" dirty="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68959" rIns="0" bIns="0" rtlCol="0">
            <a:spAutoFit/>
          </a:bodyPr>
          <a:lstStyle/>
          <a:p>
            <a:pPr marL="31115">
              <a:lnSpc>
                <a:spcPct val="100000"/>
              </a:lnSpc>
              <a:spcBef>
                <a:spcPts val="105"/>
              </a:spcBef>
            </a:pPr>
            <a:r>
              <a:rPr dirty="0"/>
              <a:t>Exploitation</a:t>
            </a:r>
            <a:r>
              <a:rPr spc="-135" dirty="0"/>
              <a:t> </a:t>
            </a:r>
            <a:r>
              <a:rPr spc="140" dirty="0"/>
              <a:t>and</a:t>
            </a:r>
            <a:r>
              <a:rPr spc="-145" dirty="0"/>
              <a:t> </a:t>
            </a:r>
            <a:r>
              <a:rPr spc="45" dirty="0"/>
              <a:t>Privilege</a:t>
            </a:r>
            <a:r>
              <a:rPr spc="-130" dirty="0"/>
              <a:t> </a:t>
            </a:r>
            <a:r>
              <a:rPr spc="45" dirty="0"/>
              <a:t>Escalation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657682" y="2030222"/>
            <a:ext cx="1819275" cy="1096645"/>
            <a:chOff x="657682" y="2030222"/>
            <a:chExt cx="1819275" cy="1096645"/>
          </a:xfrm>
        </p:grpSpPr>
        <p:sp>
          <p:nvSpPr>
            <p:cNvPr id="4" name="object 4"/>
            <p:cNvSpPr/>
            <p:nvPr/>
          </p:nvSpPr>
          <p:spPr>
            <a:xfrm>
              <a:off x="661492" y="2034032"/>
              <a:ext cx="1811655" cy="1089025"/>
            </a:xfrm>
            <a:custGeom>
              <a:avLst/>
              <a:gdLst/>
              <a:ahLst/>
              <a:cxnLst/>
              <a:rect l="l" t="t" r="r" b="b"/>
              <a:pathLst>
                <a:path w="1811655" h="1089025">
                  <a:moveTo>
                    <a:pt x="1732076" y="0"/>
                  </a:moveTo>
                  <a:lnTo>
                    <a:pt x="79387" y="0"/>
                  </a:lnTo>
                  <a:lnTo>
                    <a:pt x="48488" y="6223"/>
                  </a:lnTo>
                  <a:lnTo>
                    <a:pt x="23253" y="23209"/>
                  </a:lnTo>
                  <a:lnTo>
                    <a:pt x="6239" y="48434"/>
                  </a:lnTo>
                  <a:lnTo>
                    <a:pt x="0" y="79375"/>
                  </a:lnTo>
                  <a:lnTo>
                    <a:pt x="0" y="1009650"/>
                  </a:lnTo>
                  <a:lnTo>
                    <a:pt x="6239" y="1040590"/>
                  </a:lnTo>
                  <a:lnTo>
                    <a:pt x="23253" y="1065815"/>
                  </a:lnTo>
                  <a:lnTo>
                    <a:pt x="48488" y="1082802"/>
                  </a:lnTo>
                  <a:lnTo>
                    <a:pt x="79387" y="1089025"/>
                  </a:lnTo>
                  <a:lnTo>
                    <a:pt x="1732076" y="1089025"/>
                  </a:lnTo>
                  <a:lnTo>
                    <a:pt x="1762963" y="1082801"/>
                  </a:lnTo>
                  <a:lnTo>
                    <a:pt x="1788194" y="1065815"/>
                  </a:lnTo>
                  <a:lnTo>
                    <a:pt x="1805210" y="1040590"/>
                  </a:lnTo>
                  <a:lnTo>
                    <a:pt x="1811451" y="1009650"/>
                  </a:lnTo>
                  <a:lnTo>
                    <a:pt x="1811451" y="79375"/>
                  </a:lnTo>
                  <a:lnTo>
                    <a:pt x="1805210" y="48434"/>
                  </a:lnTo>
                  <a:lnTo>
                    <a:pt x="1788194" y="23209"/>
                  </a:lnTo>
                  <a:lnTo>
                    <a:pt x="1762963" y="6223"/>
                  </a:lnTo>
                  <a:lnTo>
                    <a:pt x="1732076" y="0"/>
                  </a:lnTo>
                  <a:close/>
                </a:path>
              </a:pathLst>
            </a:custGeom>
            <a:solidFill>
              <a:srgbClr val="E0E0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61492" y="2034032"/>
              <a:ext cx="1811655" cy="1089025"/>
            </a:xfrm>
            <a:custGeom>
              <a:avLst/>
              <a:gdLst/>
              <a:ahLst/>
              <a:cxnLst/>
              <a:rect l="l" t="t" r="r" b="b"/>
              <a:pathLst>
                <a:path w="1811655" h="1089025">
                  <a:moveTo>
                    <a:pt x="0" y="79375"/>
                  </a:moveTo>
                  <a:lnTo>
                    <a:pt x="6239" y="48434"/>
                  </a:lnTo>
                  <a:lnTo>
                    <a:pt x="23253" y="23209"/>
                  </a:lnTo>
                  <a:lnTo>
                    <a:pt x="48488" y="6223"/>
                  </a:lnTo>
                  <a:lnTo>
                    <a:pt x="79387" y="0"/>
                  </a:lnTo>
                  <a:lnTo>
                    <a:pt x="1732076" y="0"/>
                  </a:lnTo>
                  <a:lnTo>
                    <a:pt x="1762963" y="6223"/>
                  </a:lnTo>
                  <a:lnTo>
                    <a:pt x="1788194" y="23209"/>
                  </a:lnTo>
                  <a:lnTo>
                    <a:pt x="1805210" y="48434"/>
                  </a:lnTo>
                  <a:lnTo>
                    <a:pt x="1811451" y="79375"/>
                  </a:lnTo>
                  <a:lnTo>
                    <a:pt x="1811451" y="1009650"/>
                  </a:lnTo>
                  <a:lnTo>
                    <a:pt x="1805210" y="1040590"/>
                  </a:lnTo>
                  <a:lnTo>
                    <a:pt x="1788194" y="1065815"/>
                  </a:lnTo>
                  <a:lnTo>
                    <a:pt x="1762963" y="1082801"/>
                  </a:lnTo>
                  <a:lnTo>
                    <a:pt x="1732076" y="1089025"/>
                  </a:lnTo>
                  <a:lnTo>
                    <a:pt x="79387" y="1089025"/>
                  </a:lnTo>
                  <a:lnTo>
                    <a:pt x="48488" y="1082802"/>
                  </a:lnTo>
                  <a:lnTo>
                    <a:pt x="23253" y="1065815"/>
                  </a:lnTo>
                  <a:lnTo>
                    <a:pt x="6239" y="1040590"/>
                  </a:lnTo>
                  <a:lnTo>
                    <a:pt x="0" y="1009650"/>
                  </a:lnTo>
                  <a:lnTo>
                    <a:pt x="0" y="79375"/>
                  </a:lnTo>
                  <a:close/>
                </a:path>
              </a:pathLst>
            </a:custGeom>
            <a:ln w="7620">
              <a:solidFill>
                <a:srgbClr val="C6C6D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844702" y="2430906"/>
            <a:ext cx="125730" cy="3054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800" spc="-110" dirty="0">
                <a:solidFill>
                  <a:srgbClr val="3B3939"/>
                </a:solidFill>
                <a:latin typeface="Trebuchet MS"/>
                <a:cs typeface="Trebuchet MS"/>
              </a:rPr>
              <a:t>1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649727" y="2125471"/>
            <a:ext cx="8274050" cy="7886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3B3939"/>
                </a:solidFill>
                <a:latin typeface="Trebuchet MS"/>
                <a:cs typeface="Trebuchet MS"/>
              </a:rPr>
              <a:t>Exploit</a:t>
            </a:r>
            <a:r>
              <a:rPr sz="2400" spc="60" dirty="0">
                <a:solidFill>
                  <a:srgbClr val="3B3939"/>
                </a:solidFill>
                <a:latin typeface="Trebuchet MS"/>
                <a:cs typeface="Trebuchet MS"/>
              </a:rPr>
              <a:t> </a:t>
            </a:r>
            <a:r>
              <a:rPr sz="2400" dirty="0">
                <a:solidFill>
                  <a:srgbClr val="3B3939"/>
                </a:solidFill>
                <a:latin typeface="Trebuchet MS"/>
                <a:cs typeface="Trebuchet MS"/>
              </a:rPr>
              <a:t>Security</a:t>
            </a:r>
            <a:r>
              <a:rPr sz="2400" spc="75" dirty="0">
                <a:solidFill>
                  <a:srgbClr val="3B3939"/>
                </a:solidFill>
                <a:latin typeface="Trebuchet MS"/>
                <a:cs typeface="Trebuchet MS"/>
              </a:rPr>
              <a:t> </a:t>
            </a:r>
            <a:r>
              <a:rPr sz="2400" spc="85" dirty="0">
                <a:solidFill>
                  <a:srgbClr val="3B3939"/>
                </a:solidFill>
                <a:latin typeface="Trebuchet MS"/>
                <a:cs typeface="Trebuchet MS"/>
              </a:rPr>
              <a:t>Flaws</a:t>
            </a:r>
            <a:endParaRPr sz="2400" dirty="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210"/>
              </a:spcBef>
            </a:pP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Gain</a:t>
            </a:r>
            <a:r>
              <a:rPr sz="1600" spc="-4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initial</a:t>
            </a:r>
            <a:r>
              <a:rPr sz="1600" spc="-3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access</a:t>
            </a:r>
            <a:r>
              <a:rPr sz="1600" spc="-5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to</a:t>
            </a:r>
            <a:r>
              <a:rPr sz="1600" spc="-4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the</a:t>
            </a:r>
            <a:r>
              <a:rPr sz="1600" spc="-6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network</a:t>
            </a:r>
            <a:r>
              <a:rPr sz="1600" spc="-4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using</a:t>
            </a:r>
            <a:r>
              <a:rPr sz="1600" spc="-4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20" dirty="0">
                <a:solidFill>
                  <a:srgbClr val="3B3939"/>
                </a:solidFill>
                <a:latin typeface="Roboto"/>
                <a:cs typeface="Roboto"/>
              </a:rPr>
              <a:t>vulnerabilities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in</a:t>
            </a:r>
            <a:r>
              <a:rPr sz="1600" spc="-4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software</a:t>
            </a:r>
            <a:r>
              <a:rPr sz="1600" spc="-5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or</a:t>
            </a:r>
            <a:r>
              <a:rPr sz="1600" spc="-6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system</a:t>
            </a:r>
            <a:r>
              <a:rPr sz="1600" spc="-6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configurations.</a:t>
            </a:r>
            <a:endParaRPr sz="1600" dirty="0">
              <a:latin typeface="Roboto"/>
              <a:cs typeface="Roboto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567432" y="3110357"/>
            <a:ext cx="8869045" cy="12700"/>
          </a:xfrm>
          <a:custGeom>
            <a:avLst/>
            <a:gdLst/>
            <a:ahLst/>
            <a:cxnLst/>
            <a:rect l="l" t="t" r="r" b="b"/>
            <a:pathLst>
              <a:path w="8869045" h="12700">
                <a:moveTo>
                  <a:pt x="8865743" y="0"/>
                </a:moveTo>
                <a:lnTo>
                  <a:pt x="2793" y="0"/>
                </a:lnTo>
                <a:lnTo>
                  <a:pt x="0" y="2920"/>
                </a:lnTo>
                <a:lnTo>
                  <a:pt x="0" y="6350"/>
                </a:lnTo>
                <a:lnTo>
                  <a:pt x="0" y="9905"/>
                </a:lnTo>
                <a:lnTo>
                  <a:pt x="2793" y="12700"/>
                </a:lnTo>
                <a:lnTo>
                  <a:pt x="8865743" y="12700"/>
                </a:lnTo>
                <a:lnTo>
                  <a:pt x="8868664" y="9905"/>
                </a:lnTo>
                <a:lnTo>
                  <a:pt x="8868664" y="2920"/>
                </a:lnTo>
                <a:lnTo>
                  <a:pt x="8865743" y="0"/>
                </a:lnTo>
                <a:close/>
              </a:path>
            </a:pathLst>
          </a:custGeom>
          <a:solidFill>
            <a:srgbClr val="C6C6D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" name="object 9"/>
          <p:cNvGrpSpPr/>
          <p:nvPr/>
        </p:nvGrpSpPr>
        <p:grpSpPr>
          <a:xfrm>
            <a:off x="657682" y="3213735"/>
            <a:ext cx="3630929" cy="1097280"/>
            <a:chOff x="657682" y="3213735"/>
            <a:chExt cx="3630929" cy="1097280"/>
          </a:xfrm>
        </p:grpSpPr>
        <p:sp>
          <p:nvSpPr>
            <p:cNvPr id="10" name="object 10"/>
            <p:cNvSpPr/>
            <p:nvPr/>
          </p:nvSpPr>
          <p:spPr>
            <a:xfrm>
              <a:off x="661492" y="3217545"/>
              <a:ext cx="3623310" cy="1089660"/>
            </a:xfrm>
            <a:custGeom>
              <a:avLst/>
              <a:gdLst/>
              <a:ahLst/>
              <a:cxnLst/>
              <a:rect l="l" t="t" r="r" b="b"/>
              <a:pathLst>
                <a:path w="3623310" h="1089660">
                  <a:moveTo>
                    <a:pt x="3543604" y="0"/>
                  </a:moveTo>
                  <a:lnTo>
                    <a:pt x="79387" y="0"/>
                  </a:lnTo>
                  <a:lnTo>
                    <a:pt x="48488" y="6240"/>
                  </a:lnTo>
                  <a:lnTo>
                    <a:pt x="23253" y="23256"/>
                  </a:lnTo>
                  <a:lnTo>
                    <a:pt x="6239" y="48488"/>
                  </a:lnTo>
                  <a:lnTo>
                    <a:pt x="0" y="79375"/>
                  </a:lnTo>
                  <a:lnTo>
                    <a:pt x="0" y="1009776"/>
                  </a:lnTo>
                  <a:lnTo>
                    <a:pt x="6239" y="1040663"/>
                  </a:lnTo>
                  <a:lnTo>
                    <a:pt x="23253" y="1065895"/>
                  </a:lnTo>
                  <a:lnTo>
                    <a:pt x="48488" y="1082911"/>
                  </a:lnTo>
                  <a:lnTo>
                    <a:pt x="79387" y="1089152"/>
                  </a:lnTo>
                  <a:lnTo>
                    <a:pt x="3543604" y="1089152"/>
                  </a:lnTo>
                  <a:lnTo>
                    <a:pt x="3574491" y="1082911"/>
                  </a:lnTo>
                  <a:lnTo>
                    <a:pt x="3599722" y="1065895"/>
                  </a:lnTo>
                  <a:lnTo>
                    <a:pt x="3616738" y="1040663"/>
                  </a:lnTo>
                  <a:lnTo>
                    <a:pt x="3622979" y="1009776"/>
                  </a:lnTo>
                  <a:lnTo>
                    <a:pt x="3622979" y="79375"/>
                  </a:lnTo>
                  <a:lnTo>
                    <a:pt x="3616738" y="48488"/>
                  </a:lnTo>
                  <a:lnTo>
                    <a:pt x="3599722" y="23256"/>
                  </a:lnTo>
                  <a:lnTo>
                    <a:pt x="3574491" y="6240"/>
                  </a:lnTo>
                  <a:lnTo>
                    <a:pt x="3543604" y="0"/>
                  </a:lnTo>
                  <a:close/>
                </a:path>
              </a:pathLst>
            </a:custGeom>
            <a:solidFill>
              <a:srgbClr val="E0E0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61492" y="3217545"/>
              <a:ext cx="3623310" cy="1089660"/>
            </a:xfrm>
            <a:custGeom>
              <a:avLst/>
              <a:gdLst/>
              <a:ahLst/>
              <a:cxnLst/>
              <a:rect l="l" t="t" r="r" b="b"/>
              <a:pathLst>
                <a:path w="3623310" h="1089660">
                  <a:moveTo>
                    <a:pt x="0" y="79375"/>
                  </a:moveTo>
                  <a:lnTo>
                    <a:pt x="6239" y="48488"/>
                  </a:lnTo>
                  <a:lnTo>
                    <a:pt x="23253" y="23256"/>
                  </a:lnTo>
                  <a:lnTo>
                    <a:pt x="48488" y="6240"/>
                  </a:lnTo>
                  <a:lnTo>
                    <a:pt x="79387" y="0"/>
                  </a:lnTo>
                  <a:lnTo>
                    <a:pt x="3543604" y="0"/>
                  </a:lnTo>
                  <a:lnTo>
                    <a:pt x="3574491" y="6240"/>
                  </a:lnTo>
                  <a:lnTo>
                    <a:pt x="3599722" y="23256"/>
                  </a:lnTo>
                  <a:lnTo>
                    <a:pt x="3616738" y="48488"/>
                  </a:lnTo>
                  <a:lnTo>
                    <a:pt x="3622979" y="79375"/>
                  </a:lnTo>
                  <a:lnTo>
                    <a:pt x="3622979" y="1009776"/>
                  </a:lnTo>
                  <a:lnTo>
                    <a:pt x="3616738" y="1040663"/>
                  </a:lnTo>
                  <a:lnTo>
                    <a:pt x="3599722" y="1065895"/>
                  </a:lnTo>
                  <a:lnTo>
                    <a:pt x="3574491" y="1082911"/>
                  </a:lnTo>
                  <a:lnTo>
                    <a:pt x="3543604" y="1089152"/>
                  </a:lnTo>
                  <a:lnTo>
                    <a:pt x="79387" y="1089152"/>
                  </a:lnTo>
                  <a:lnTo>
                    <a:pt x="48488" y="1082911"/>
                  </a:lnTo>
                  <a:lnTo>
                    <a:pt x="23253" y="1065895"/>
                  </a:lnTo>
                  <a:lnTo>
                    <a:pt x="6239" y="1040663"/>
                  </a:lnTo>
                  <a:lnTo>
                    <a:pt x="0" y="1009776"/>
                  </a:lnTo>
                  <a:lnTo>
                    <a:pt x="0" y="79375"/>
                  </a:lnTo>
                  <a:close/>
                </a:path>
              </a:pathLst>
            </a:custGeom>
            <a:ln w="7620">
              <a:solidFill>
                <a:srgbClr val="C6C6D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844702" y="3614115"/>
            <a:ext cx="147320" cy="30607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800" spc="-50" dirty="0">
                <a:solidFill>
                  <a:srgbClr val="3B3939"/>
                </a:solidFill>
                <a:latin typeface="Trebuchet MS"/>
                <a:cs typeface="Trebuchet MS"/>
              </a:rPr>
              <a:t>2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461509" y="3309366"/>
            <a:ext cx="7402830" cy="7886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3B3939"/>
                </a:solidFill>
                <a:latin typeface="Trebuchet MS"/>
                <a:cs typeface="Trebuchet MS"/>
              </a:rPr>
              <a:t>Elevate</a:t>
            </a:r>
            <a:r>
              <a:rPr sz="2400" spc="175" dirty="0">
                <a:solidFill>
                  <a:srgbClr val="3B3939"/>
                </a:solidFill>
                <a:latin typeface="Trebuchet MS"/>
                <a:cs typeface="Trebuchet MS"/>
              </a:rPr>
              <a:t> </a:t>
            </a:r>
            <a:r>
              <a:rPr sz="2400" spc="-10" dirty="0">
                <a:solidFill>
                  <a:srgbClr val="3B3939"/>
                </a:solidFill>
                <a:latin typeface="Trebuchet MS"/>
                <a:cs typeface="Trebuchet MS"/>
              </a:rPr>
              <a:t>Privileges</a:t>
            </a:r>
            <a:endParaRPr sz="2400" dirty="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210"/>
              </a:spcBef>
            </a:pP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Once</a:t>
            </a:r>
            <a:r>
              <a:rPr sz="1600" spc="-4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inside,</a:t>
            </a:r>
            <a:r>
              <a:rPr sz="1600" spc="-4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attempt</a:t>
            </a:r>
            <a:r>
              <a:rPr sz="1600" spc="-4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to</a:t>
            </a:r>
            <a:r>
              <a:rPr sz="1600" spc="-5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gain</a:t>
            </a:r>
            <a:r>
              <a:rPr sz="1600" spc="-2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20" dirty="0">
                <a:solidFill>
                  <a:srgbClr val="3B3939"/>
                </a:solidFill>
                <a:latin typeface="Roboto"/>
                <a:cs typeface="Roboto"/>
              </a:rPr>
              <a:t>administrator</a:t>
            </a:r>
            <a:r>
              <a:rPr sz="1600" spc="-3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or</a:t>
            </a:r>
            <a:r>
              <a:rPr sz="1600" spc="-5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root</a:t>
            </a:r>
            <a:r>
              <a:rPr sz="1600" spc="-5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privileges</a:t>
            </a:r>
            <a:r>
              <a:rPr sz="1600" spc="-4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to</a:t>
            </a:r>
            <a:r>
              <a:rPr sz="1600" spc="-5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control</a:t>
            </a:r>
            <a:r>
              <a:rPr sz="1600" spc="-4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the</a:t>
            </a:r>
            <a:r>
              <a:rPr sz="1600" spc="-3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system.</a:t>
            </a:r>
            <a:endParaRPr sz="1600" dirty="0">
              <a:latin typeface="Roboto"/>
              <a:cs typeface="Roboto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4378959" y="4293996"/>
            <a:ext cx="7057390" cy="12700"/>
          </a:xfrm>
          <a:custGeom>
            <a:avLst/>
            <a:gdLst/>
            <a:ahLst/>
            <a:cxnLst/>
            <a:rect l="l" t="t" r="r" b="b"/>
            <a:pathLst>
              <a:path w="7057390" h="12700">
                <a:moveTo>
                  <a:pt x="7054215" y="0"/>
                </a:moveTo>
                <a:lnTo>
                  <a:pt x="2793" y="0"/>
                </a:lnTo>
                <a:lnTo>
                  <a:pt x="0" y="2793"/>
                </a:lnTo>
                <a:lnTo>
                  <a:pt x="0" y="6350"/>
                </a:lnTo>
                <a:lnTo>
                  <a:pt x="0" y="9905"/>
                </a:lnTo>
                <a:lnTo>
                  <a:pt x="2793" y="12700"/>
                </a:lnTo>
                <a:lnTo>
                  <a:pt x="7054215" y="12700"/>
                </a:lnTo>
                <a:lnTo>
                  <a:pt x="7057136" y="9905"/>
                </a:lnTo>
                <a:lnTo>
                  <a:pt x="7057136" y="2793"/>
                </a:lnTo>
                <a:lnTo>
                  <a:pt x="7054215" y="0"/>
                </a:lnTo>
                <a:close/>
              </a:path>
            </a:pathLst>
          </a:custGeom>
          <a:solidFill>
            <a:srgbClr val="C6C6D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5" name="object 15"/>
          <p:cNvGrpSpPr/>
          <p:nvPr/>
        </p:nvGrpSpPr>
        <p:grpSpPr>
          <a:xfrm>
            <a:off x="657682" y="4397375"/>
            <a:ext cx="5442585" cy="1399540"/>
            <a:chOff x="657682" y="4397375"/>
            <a:chExt cx="5442585" cy="1399540"/>
          </a:xfrm>
        </p:grpSpPr>
        <p:sp>
          <p:nvSpPr>
            <p:cNvPr id="16" name="object 16"/>
            <p:cNvSpPr/>
            <p:nvPr/>
          </p:nvSpPr>
          <p:spPr>
            <a:xfrm>
              <a:off x="661492" y="4401185"/>
              <a:ext cx="5434965" cy="1391920"/>
            </a:xfrm>
            <a:custGeom>
              <a:avLst/>
              <a:gdLst/>
              <a:ahLst/>
              <a:cxnLst/>
              <a:rect l="l" t="t" r="r" b="b"/>
              <a:pathLst>
                <a:path w="5434965" h="1391920">
                  <a:moveTo>
                    <a:pt x="5355132" y="0"/>
                  </a:moveTo>
                  <a:lnTo>
                    <a:pt x="79387" y="0"/>
                  </a:lnTo>
                  <a:lnTo>
                    <a:pt x="48488" y="6240"/>
                  </a:lnTo>
                  <a:lnTo>
                    <a:pt x="23253" y="23256"/>
                  </a:lnTo>
                  <a:lnTo>
                    <a:pt x="6239" y="48488"/>
                  </a:lnTo>
                  <a:lnTo>
                    <a:pt x="0" y="79375"/>
                  </a:lnTo>
                  <a:lnTo>
                    <a:pt x="0" y="1312113"/>
                  </a:lnTo>
                  <a:lnTo>
                    <a:pt x="6239" y="1343012"/>
                  </a:lnTo>
                  <a:lnTo>
                    <a:pt x="23253" y="1368247"/>
                  </a:lnTo>
                  <a:lnTo>
                    <a:pt x="48488" y="1385261"/>
                  </a:lnTo>
                  <a:lnTo>
                    <a:pt x="79387" y="1391500"/>
                  </a:lnTo>
                  <a:lnTo>
                    <a:pt x="5355132" y="1391500"/>
                  </a:lnTo>
                  <a:lnTo>
                    <a:pt x="5386019" y="1385261"/>
                  </a:lnTo>
                  <a:lnTo>
                    <a:pt x="5411250" y="1368247"/>
                  </a:lnTo>
                  <a:lnTo>
                    <a:pt x="5428266" y="1343012"/>
                  </a:lnTo>
                  <a:lnTo>
                    <a:pt x="5434507" y="1312113"/>
                  </a:lnTo>
                  <a:lnTo>
                    <a:pt x="5434507" y="79375"/>
                  </a:lnTo>
                  <a:lnTo>
                    <a:pt x="5428266" y="48488"/>
                  </a:lnTo>
                  <a:lnTo>
                    <a:pt x="5411250" y="23256"/>
                  </a:lnTo>
                  <a:lnTo>
                    <a:pt x="5386019" y="6240"/>
                  </a:lnTo>
                  <a:lnTo>
                    <a:pt x="5355132" y="0"/>
                  </a:lnTo>
                  <a:close/>
                </a:path>
              </a:pathLst>
            </a:custGeom>
            <a:solidFill>
              <a:srgbClr val="E0E0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661492" y="4401185"/>
              <a:ext cx="5434965" cy="1391920"/>
            </a:xfrm>
            <a:custGeom>
              <a:avLst/>
              <a:gdLst/>
              <a:ahLst/>
              <a:cxnLst/>
              <a:rect l="l" t="t" r="r" b="b"/>
              <a:pathLst>
                <a:path w="5434965" h="1391920">
                  <a:moveTo>
                    <a:pt x="0" y="79375"/>
                  </a:moveTo>
                  <a:lnTo>
                    <a:pt x="6239" y="48488"/>
                  </a:lnTo>
                  <a:lnTo>
                    <a:pt x="23253" y="23256"/>
                  </a:lnTo>
                  <a:lnTo>
                    <a:pt x="48488" y="6240"/>
                  </a:lnTo>
                  <a:lnTo>
                    <a:pt x="79387" y="0"/>
                  </a:lnTo>
                  <a:lnTo>
                    <a:pt x="5355132" y="0"/>
                  </a:lnTo>
                  <a:lnTo>
                    <a:pt x="5386019" y="6240"/>
                  </a:lnTo>
                  <a:lnTo>
                    <a:pt x="5411250" y="23256"/>
                  </a:lnTo>
                  <a:lnTo>
                    <a:pt x="5428266" y="48488"/>
                  </a:lnTo>
                  <a:lnTo>
                    <a:pt x="5434507" y="79375"/>
                  </a:lnTo>
                  <a:lnTo>
                    <a:pt x="5434507" y="1312113"/>
                  </a:lnTo>
                  <a:lnTo>
                    <a:pt x="5428266" y="1343012"/>
                  </a:lnTo>
                  <a:lnTo>
                    <a:pt x="5411250" y="1368247"/>
                  </a:lnTo>
                  <a:lnTo>
                    <a:pt x="5386019" y="1385261"/>
                  </a:lnTo>
                  <a:lnTo>
                    <a:pt x="5355132" y="1391500"/>
                  </a:lnTo>
                  <a:lnTo>
                    <a:pt x="79387" y="1391500"/>
                  </a:lnTo>
                  <a:lnTo>
                    <a:pt x="48488" y="1385261"/>
                  </a:lnTo>
                  <a:lnTo>
                    <a:pt x="23253" y="1368247"/>
                  </a:lnTo>
                  <a:lnTo>
                    <a:pt x="6239" y="1343012"/>
                  </a:lnTo>
                  <a:lnTo>
                    <a:pt x="0" y="1312113"/>
                  </a:lnTo>
                  <a:lnTo>
                    <a:pt x="0" y="79375"/>
                  </a:lnTo>
                  <a:close/>
                </a:path>
              </a:pathLst>
            </a:custGeom>
            <a:ln w="7620">
              <a:solidFill>
                <a:srgbClr val="C6C6D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844702" y="4949698"/>
            <a:ext cx="150495" cy="3054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800" spc="-50" dirty="0">
                <a:solidFill>
                  <a:srgbClr val="3B3939"/>
                </a:solidFill>
                <a:latin typeface="Trebuchet MS"/>
                <a:cs typeface="Trebuchet MS"/>
              </a:rPr>
              <a:t>3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dt" sz="half" idx="6"/>
          </p:nvPr>
        </p:nvSpPr>
        <p:spPr>
          <a:xfrm>
            <a:off x="10881994" y="6351422"/>
            <a:ext cx="487679" cy="3334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640"/>
              </a:lnSpc>
            </a:pPr>
            <a:r>
              <a:rPr spc="-325" dirty="0"/>
              <a:t>202</a:t>
            </a:r>
            <a:r>
              <a:rPr lang="en-US" spc="-325" dirty="0"/>
              <a:t>4</a:t>
            </a:r>
            <a:endParaRPr spc="-325" dirty="0"/>
          </a:p>
        </p:txBody>
      </p:sp>
      <p:sp>
        <p:nvSpPr>
          <p:cNvPr id="19" name="object 19"/>
          <p:cNvSpPr txBox="1"/>
          <p:nvPr/>
        </p:nvSpPr>
        <p:spPr>
          <a:xfrm>
            <a:off x="6273165" y="4493132"/>
            <a:ext cx="4884420" cy="10941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3B3939"/>
                </a:solidFill>
                <a:latin typeface="Trebuchet MS"/>
                <a:cs typeface="Trebuchet MS"/>
              </a:rPr>
              <a:t>Install</a:t>
            </a:r>
            <a:r>
              <a:rPr sz="2400" spc="-160" dirty="0">
                <a:solidFill>
                  <a:srgbClr val="3B3939"/>
                </a:solidFill>
                <a:latin typeface="Trebuchet MS"/>
                <a:cs typeface="Trebuchet MS"/>
              </a:rPr>
              <a:t> </a:t>
            </a:r>
            <a:r>
              <a:rPr sz="2400" spc="95" dirty="0">
                <a:solidFill>
                  <a:srgbClr val="3B3939"/>
                </a:solidFill>
                <a:latin typeface="Trebuchet MS"/>
                <a:cs typeface="Trebuchet MS"/>
              </a:rPr>
              <a:t>Backdoors</a:t>
            </a:r>
            <a:endParaRPr sz="2400" dirty="0">
              <a:latin typeface="Trebuchet MS"/>
              <a:cs typeface="Trebuchet MS"/>
            </a:endParaRPr>
          </a:p>
          <a:p>
            <a:pPr marL="12700" marR="5080">
              <a:lnSpc>
                <a:spcPct val="125000"/>
              </a:lnSpc>
              <a:spcBef>
                <a:spcPts val="730"/>
              </a:spcBef>
            </a:pP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Establish</a:t>
            </a:r>
            <a:r>
              <a:rPr sz="1600" spc="-4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persistent</a:t>
            </a:r>
            <a:r>
              <a:rPr sz="1600" spc="-6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access</a:t>
            </a:r>
            <a:r>
              <a:rPr sz="1600" spc="-5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to</a:t>
            </a:r>
            <a:r>
              <a:rPr sz="1600" spc="-6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the</a:t>
            </a:r>
            <a:r>
              <a:rPr sz="1600" spc="-5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network</a:t>
            </a:r>
            <a:r>
              <a:rPr sz="1600" spc="-4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by</a:t>
            </a:r>
            <a:r>
              <a:rPr sz="1600" spc="-5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planting </a:t>
            </a:r>
            <a:r>
              <a:rPr sz="1600" spc="-20" dirty="0">
                <a:solidFill>
                  <a:srgbClr val="3B3939"/>
                </a:solidFill>
                <a:latin typeface="Roboto"/>
                <a:cs typeface="Roboto"/>
              </a:rPr>
              <a:t>backdoors</a:t>
            </a:r>
            <a:r>
              <a:rPr sz="1600" spc="-4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or</a:t>
            </a:r>
            <a:r>
              <a:rPr sz="1600" spc="-4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malware</a:t>
            </a:r>
            <a:r>
              <a:rPr sz="1600" spc="-4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to</a:t>
            </a:r>
            <a:r>
              <a:rPr sz="1600" spc="-5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maintain</a:t>
            </a:r>
            <a:r>
              <a:rPr sz="1600" spc="-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control.</a:t>
            </a:r>
            <a:endParaRPr sz="1600" dirty="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620000" y="-1"/>
            <a:ext cx="4572000" cy="6858000"/>
            <a:chOff x="7620000" y="-1"/>
            <a:chExt cx="4572000" cy="6858000"/>
          </a:xfrm>
        </p:grpSpPr>
        <p:pic>
          <p:nvPicPr>
            <p:cNvPr id="3" name="object 3">
              <a:hlinkClick r:id="rId3"/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731472" y="6495019"/>
              <a:ext cx="1371274" cy="28265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620000" y="-1"/>
              <a:ext cx="4572000" cy="6857999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03605" y="585597"/>
            <a:ext cx="6282690" cy="1097915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 marR="5080">
              <a:lnSpc>
                <a:spcPts val="4300"/>
              </a:lnSpc>
              <a:spcBef>
                <a:spcPts val="40"/>
              </a:spcBef>
            </a:pPr>
            <a:r>
              <a:rPr sz="3450" dirty="0"/>
              <a:t>Lateral</a:t>
            </a:r>
            <a:r>
              <a:rPr sz="3450" spc="-120" dirty="0"/>
              <a:t> </a:t>
            </a:r>
            <a:r>
              <a:rPr sz="3450" spc="170" dirty="0"/>
              <a:t>Movement</a:t>
            </a:r>
            <a:r>
              <a:rPr sz="3450" spc="-114" dirty="0"/>
              <a:t> </a:t>
            </a:r>
            <a:r>
              <a:rPr sz="3450" spc="130" dirty="0"/>
              <a:t>and</a:t>
            </a:r>
            <a:r>
              <a:rPr sz="3450" spc="-105" dirty="0"/>
              <a:t> </a:t>
            </a:r>
            <a:r>
              <a:rPr sz="3450" spc="-10" dirty="0"/>
              <a:t>Internal </a:t>
            </a:r>
            <a:r>
              <a:rPr sz="3450" spc="100" dirty="0"/>
              <a:t>Network</a:t>
            </a:r>
            <a:r>
              <a:rPr sz="3450" spc="-95" dirty="0"/>
              <a:t> </a:t>
            </a:r>
            <a:r>
              <a:rPr sz="3450" spc="165" dirty="0"/>
              <a:t>Assessment</a:t>
            </a:r>
            <a:endParaRPr sz="3450" dirty="0"/>
          </a:p>
        </p:txBody>
      </p:sp>
      <p:grpSp>
        <p:nvGrpSpPr>
          <p:cNvPr id="6" name="object 6"/>
          <p:cNvGrpSpPr/>
          <p:nvPr/>
        </p:nvGrpSpPr>
        <p:grpSpPr>
          <a:xfrm>
            <a:off x="678319" y="1991360"/>
            <a:ext cx="996950" cy="4239895"/>
            <a:chOff x="678319" y="1991360"/>
            <a:chExt cx="996950" cy="4239895"/>
          </a:xfrm>
        </p:grpSpPr>
        <p:sp>
          <p:nvSpPr>
            <p:cNvPr id="7" name="object 7"/>
            <p:cNvSpPr/>
            <p:nvPr/>
          </p:nvSpPr>
          <p:spPr>
            <a:xfrm>
              <a:off x="870648" y="1991359"/>
              <a:ext cx="805180" cy="4239895"/>
            </a:xfrm>
            <a:custGeom>
              <a:avLst/>
              <a:gdLst/>
              <a:ahLst/>
              <a:cxnLst/>
              <a:rect l="l" t="t" r="r" b="b"/>
              <a:pathLst>
                <a:path w="805180" h="4239895">
                  <a:moveTo>
                    <a:pt x="19050" y="4318"/>
                  </a:moveTo>
                  <a:lnTo>
                    <a:pt x="14782" y="0"/>
                  </a:lnTo>
                  <a:lnTo>
                    <a:pt x="4254" y="0"/>
                  </a:lnTo>
                  <a:lnTo>
                    <a:pt x="0" y="4318"/>
                  </a:lnTo>
                  <a:lnTo>
                    <a:pt x="0" y="9525"/>
                  </a:lnTo>
                  <a:lnTo>
                    <a:pt x="0" y="4235208"/>
                  </a:lnTo>
                  <a:lnTo>
                    <a:pt x="4254" y="4239476"/>
                  </a:lnTo>
                  <a:lnTo>
                    <a:pt x="14782" y="4239476"/>
                  </a:lnTo>
                  <a:lnTo>
                    <a:pt x="19050" y="4235208"/>
                  </a:lnTo>
                  <a:lnTo>
                    <a:pt x="19050" y="4318"/>
                  </a:lnTo>
                  <a:close/>
                </a:path>
                <a:path w="805180" h="4239895">
                  <a:moveTo>
                    <a:pt x="804608" y="390906"/>
                  </a:moveTo>
                  <a:lnTo>
                    <a:pt x="800417" y="386588"/>
                  </a:lnTo>
                  <a:lnTo>
                    <a:pt x="192773" y="386588"/>
                  </a:lnTo>
                  <a:lnTo>
                    <a:pt x="188506" y="390906"/>
                  </a:lnTo>
                  <a:lnTo>
                    <a:pt x="188506" y="396113"/>
                  </a:lnTo>
                  <a:lnTo>
                    <a:pt x="188506" y="401447"/>
                  </a:lnTo>
                  <a:lnTo>
                    <a:pt x="192773" y="405638"/>
                  </a:lnTo>
                  <a:lnTo>
                    <a:pt x="800417" y="405638"/>
                  </a:lnTo>
                  <a:lnTo>
                    <a:pt x="804608" y="401447"/>
                  </a:lnTo>
                  <a:lnTo>
                    <a:pt x="804608" y="390906"/>
                  </a:lnTo>
                  <a:close/>
                </a:path>
              </a:pathLst>
            </a:custGeom>
            <a:solidFill>
              <a:srgbClr val="C6C6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82129" y="2189480"/>
              <a:ext cx="396240" cy="396240"/>
            </a:xfrm>
            <a:custGeom>
              <a:avLst/>
              <a:gdLst/>
              <a:ahLst/>
              <a:cxnLst/>
              <a:rect l="l" t="t" r="r" b="b"/>
              <a:pathLst>
                <a:path w="396240" h="396239">
                  <a:moveTo>
                    <a:pt x="322135" y="0"/>
                  </a:moveTo>
                  <a:lnTo>
                    <a:pt x="73939" y="0"/>
                  </a:lnTo>
                  <a:lnTo>
                    <a:pt x="45161" y="5816"/>
                  </a:lnTo>
                  <a:lnTo>
                    <a:pt x="21658" y="21669"/>
                  </a:lnTo>
                  <a:lnTo>
                    <a:pt x="5811" y="45166"/>
                  </a:lnTo>
                  <a:lnTo>
                    <a:pt x="0" y="73914"/>
                  </a:lnTo>
                  <a:lnTo>
                    <a:pt x="0" y="322072"/>
                  </a:lnTo>
                  <a:lnTo>
                    <a:pt x="5811" y="350893"/>
                  </a:lnTo>
                  <a:lnTo>
                    <a:pt x="21658" y="374427"/>
                  </a:lnTo>
                  <a:lnTo>
                    <a:pt x="45161" y="390294"/>
                  </a:lnTo>
                  <a:lnTo>
                    <a:pt x="73939" y="396113"/>
                  </a:lnTo>
                  <a:lnTo>
                    <a:pt x="322135" y="396113"/>
                  </a:lnTo>
                  <a:lnTo>
                    <a:pt x="350921" y="390294"/>
                  </a:lnTo>
                  <a:lnTo>
                    <a:pt x="374427" y="374427"/>
                  </a:lnTo>
                  <a:lnTo>
                    <a:pt x="390276" y="350893"/>
                  </a:lnTo>
                  <a:lnTo>
                    <a:pt x="396087" y="322072"/>
                  </a:lnTo>
                  <a:lnTo>
                    <a:pt x="396087" y="73914"/>
                  </a:lnTo>
                  <a:lnTo>
                    <a:pt x="390276" y="45166"/>
                  </a:lnTo>
                  <a:lnTo>
                    <a:pt x="374427" y="21669"/>
                  </a:lnTo>
                  <a:lnTo>
                    <a:pt x="350921" y="5816"/>
                  </a:lnTo>
                  <a:lnTo>
                    <a:pt x="322135" y="0"/>
                  </a:lnTo>
                  <a:close/>
                </a:path>
              </a:pathLst>
            </a:custGeom>
            <a:solidFill>
              <a:srgbClr val="E0E0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82129" y="2189480"/>
              <a:ext cx="396240" cy="396240"/>
            </a:xfrm>
            <a:custGeom>
              <a:avLst/>
              <a:gdLst/>
              <a:ahLst/>
              <a:cxnLst/>
              <a:rect l="l" t="t" r="r" b="b"/>
              <a:pathLst>
                <a:path w="396240" h="396239">
                  <a:moveTo>
                    <a:pt x="0" y="73914"/>
                  </a:moveTo>
                  <a:lnTo>
                    <a:pt x="5811" y="45166"/>
                  </a:lnTo>
                  <a:lnTo>
                    <a:pt x="21658" y="21669"/>
                  </a:lnTo>
                  <a:lnTo>
                    <a:pt x="45161" y="5816"/>
                  </a:lnTo>
                  <a:lnTo>
                    <a:pt x="73939" y="0"/>
                  </a:lnTo>
                  <a:lnTo>
                    <a:pt x="322135" y="0"/>
                  </a:lnTo>
                  <a:lnTo>
                    <a:pt x="350921" y="5816"/>
                  </a:lnTo>
                  <a:lnTo>
                    <a:pt x="374427" y="21669"/>
                  </a:lnTo>
                  <a:lnTo>
                    <a:pt x="390276" y="45166"/>
                  </a:lnTo>
                  <a:lnTo>
                    <a:pt x="396087" y="73914"/>
                  </a:lnTo>
                  <a:lnTo>
                    <a:pt x="396087" y="322072"/>
                  </a:lnTo>
                  <a:lnTo>
                    <a:pt x="390276" y="350893"/>
                  </a:lnTo>
                  <a:lnTo>
                    <a:pt x="374427" y="374427"/>
                  </a:lnTo>
                  <a:lnTo>
                    <a:pt x="350921" y="390294"/>
                  </a:lnTo>
                  <a:lnTo>
                    <a:pt x="322135" y="396113"/>
                  </a:lnTo>
                  <a:lnTo>
                    <a:pt x="73939" y="396113"/>
                  </a:lnTo>
                  <a:lnTo>
                    <a:pt x="45161" y="390294"/>
                  </a:lnTo>
                  <a:lnTo>
                    <a:pt x="21658" y="374427"/>
                  </a:lnTo>
                  <a:lnTo>
                    <a:pt x="5811" y="350893"/>
                  </a:lnTo>
                  <a:lnTo>
                    <a:pt x="0" y="322072"/>
                  </a:lnTo>
                  <a:lnTo>
                    <a:pt x="0" y="73914"/>
                  </a:lnTo>
                  <a:close/>
                </a:path>
              </a:pathLst>
            </a:custGeom>
            <a:ln w="7620">
              <a:solidFill>
                <a:srgbClr val="C6C6D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811174" y="2174189"/>
            <a:ext cx="136525" cy="3371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50" spc="-150" dirty="0">
                <a:solidFill>
                  <a:srgbClr val="3B3939"/>
                </a:solidFill>
                <a:latin typeface="Trebuchet MS"/>
                <a:cs typeface="Trebuchet MS"/>
              </a:rPr>
              <a:t>1</a:t>
            </a:r>
            <a:endParaRPr sz="2050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835911" y="1858037"/>
            <a:ext cx="4699635" cy="1233170"/>
          </a:xfrm>
          <a:prstGeom prst="rect">
            <a:avLst/>
          </a:prstGeom>
        </p:spPr>
        <p:txBody>
          <a:bodyPr vert="horz" wrap="square" lIns="0" tIns="2044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10"/>
              </a:spcBef>
            </a:pPr>
            <a:r>
              <a:rPr sz="2400" spc="120" dirty="0">
                <a:solidFill>
                  <a:srgbClr val="3B3939"/>
                </a:solidFill>
                <a:latin typeface="Trebuchet MS"/>
                <a:cs typeface="Trebuchet MS"/>
              </a:rPr>
              <a:t>Mapping</a:t>
            </a:r>
            <a:r>
              <a:rPr sz="2400" spc="-75" dirty="0">
                <a:solidFill>
                  <a:srgbClr val="3B3939"/>
                </a:solidFill>
                <a:latin typeface="Trebuchet MS"/>
                <a:cs typeface="Trebuchet MS"/>
              </a:rPr>
              <a:t> </a:t>
            </a:r>
            <a:r>
              <a:rPr sz="2400" dirty="0">
                <a:solidFill>
                  <a:srgbClr val="3B3939"/>
                </a:solidFill>
                <a:latin typeface="Trebuchet MS"/>
                <a:cs typeface="Trebuchet MS"/>
              </a:rPr>
              <a:t>the</a:t>
            </a:r>
            <a:r>
              <a:rPr sz="2400" spc="-85" dirty="0">
                <a:solidFill>
                  <a:srgbClr val="3B3939"/>
                </a:solidFill>
                <a:latin typeface="Trebuchet MS"/>
                <a:cs typeface="Trebuchet MS"/>
              </a:rPr>
              <a:t> </a:t>
            </a:r>
            <a:r>
              <a:rPr sz="2400" spc="50" dirty="0">
                <a:solidFill>
                  <a:srgbClr val="3B3939"/>
                </a:solidFill>
                <a:latin typeface="Trebuchet MS"/>
                <a:cs typeface="Trebuchet MS"/>
              </a:rPr>
              <a:t>Network</a:t>
            </a:r>
            <a:endParaRPr sz="2400" dirty="0">
              <a:latin typeface="Trebuchet MS"/>
              <a:cs typeface="Trebuchet MS"/>
            </a:endParaRPr>
          </a:p>
          <a:p>
            <a:pPr marL="12700" marR="5080">
              <a:lnSpc>
                <a:spcPct val="114399"/>
              </a:lnSpc>
              <a:spcBef>
                <a:spcPts val="725"/>
              </a:spcBef>
            </a:pP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Use</a:t>
            </a:r>
            <a:r>
              <a:rPr sz="1600" spc="-7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reconnaissance</a:t>
            </a:r>
            <a:r>
              <a:rPr sz="1600" spc="-4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techniques</a:t>
            </a:r>
            <a:r>
              <a:rPr sz="1600" spc="-4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to</a:t>
            </a:r>
            <a:r>
              <a:rPr sz="1600" spc="-7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map</a:t>
            </a:r>
            <a:r>
              <a:rPr sz="1600" spc="-7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the</a:t>
            </a:r>
            <a:r>
              <a:rPr sz="1600" spc="-6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network </a:t>
            </a:r>
            <a:r>
              <a:rPr sz="1600" spc="-20" dirty="0">
                <a:solidFill>
                  <a:srgbClr val="3B3939"/>
                </a:solidFill>
                <a:latin typeface="Roboto"/>
                <a:cs typeface="Roboto"/>
              </a:rPr>
              <a:t>infrastructure</a:t>
            </a:r>
            <a:r>
              <a:rPr sz="1600" spc="-1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and</a:t>
            </a:r>
            <a:r>
              <a:rPr sz="1600" spc="-3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identify</a:t>
            </a:r>
            <a:r>
              <a:rPr sz="1600" spc="-3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potential</a:t>
            </a:r>
            <a:r>
              <a:rPr sz="1600" spc="-3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targets.</a:t>
            </a:r>
            <a:endParaRPr sz="1600" dirty="0">
              <a:latin typeface="Roboto"/>
              <a:cs typeface="Roboto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678319" y="3657472"/>
            <a:ext cx="996950" cy="403860"/>
            <a:chOff x="678319" y="3657472"/>
            <a:chExt cx="996950" cy="403860"/>
          </a:xfrm>
        </p:grpSpPr>
        <p:sp>
          <p:nvSpPr>
            <p:cNvPr id="13" name="object 13"/>
            <p:cNvSpPr/>
            <p:nvPr/>
          </p:nvSpPr>
          <p:spPr>
            <a:xfrm>
              <a:off x="1059154" y="3849750"/>
              <a:ext cx="616585" cy="19050"/>
            </a:xfrm>
            <a:custGeom>
              <a:avLst/>
              <a:gdLst/>
              <a:ahLst/>
              <a:cxnLst/>
              <a:rect l="l" t="t" r="r" b="b"/>
              <a:pathLst>
                <a:path w="616585" h="19050">
                  <a:moveTo>
                    <a:pt x="611911" y="0"/>
                  </a:moveTo>
                  <a:lnTo>
                    <a:pt x="4267" y="0"/>
                  </a:lnTo>
                  <a:lnTo>
                    <a:pt x="0" y="4318"/>
                  </a:lnTo>
                  <a:lnTo>
                    <a:pt x="0" y="9525"/>
                  </a:lnTo>
                  <a:lnTo>
                    <a:pt x="0" y="14859"/>
                  </a:lnTo>
                  <a:lnTo>
                    <a:pt x="4267" y="19050"/>
                  </a:lnTo>
                  <a:lnTo>
                    <a:pt x="611911" y="19050"/>
                  </a:lnTo>
                  <a:lnTo>
                    <a:pt x="616102" y="14859"/>
                  </a:lnTo>
                  <a:lnTo>
                    <a:pt x="616102" y="4318"/>
                  </a:lnTo>
                  <a:lnTo>
                    <a:pt x="611911" y="0"/>
                  </a:lnTo>
                  <a:close/>
                </a:path>
              </a:pathLst>
            </a:custGeom>
            <a:solidFill>
              <a:srgbClr val="C6C6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682129" y="3661282"/>
              <a:ext cx="396240" cy="396240"/>
            </a:xfrm>
            <a:custGeom>
              <a:avLst/>
              <a:gdLst/>
              <a:ahLst/>
              <a:cxnLst/>
              <a:rect l="l" t="t" r="r" b="b"/>
              <a:pathLst>
                <a:path w="396240" h="396239">
                  <a:moveTo>
                    <a:pt x="322135" y="0"/>
                  </a:moveTo>
                  <a:lnTo>
                    <a:pt x="73939" y="0"/>
                  </a:lnTo>
                  <a:lnTo>
                    <a:pt x="45161" y="5816"/>
                  </a:lnTo>
                  <a:lnTo>
                    <a:pt x="21658" y="21669"/>
                  </a:lnTo>
                  <a:lnTo>
                    <a:pt x="5811" y="45166"/>
                  </a:lnTo>
                  <a:lnTo>
                    <a:pt x="0" y="73914"/>
                  </a:lnTo>
                  <a:lnTo>
                    <a:pt x="0" y="322072"/>
                  </a:lnTo>
                  <a:lnTo>
                    <a:pt x="5811" y="350893"/>
                  </a:lnTo>
                  <a:lnTo>
                    <a:pt x="21658" y="374427"/>
                  </a:lnTo>
                  <a:lnTo>
                    <a:pt x="45161" y="390294"/>
                  </a:lnTo>
                  <a:lnTo>
                    <a:pt x="73939" y="396113"/>
                  </a:lnTo>
                  <a:lnTo>
                    <a:pt x="322135" y="396113"/>
                  </a:lnTo>
                  <a:lnTo>
                    <a:pt x="350921" y="390294"/>
                  </a:lnTo>
                  <a:lnTo>
                    <a:pt x="374427" y="374427"/>
                  </a:lnTo>
                  <a:lnTo>
                    <a:pt x="390276" y="350893"/>
                  </a:lnTo>
                  <a:lnTo>
                    <a:pt x="396087" y="322072"/>
                  </a:lnTo>
                  <a:lnTo>
                    <a:pt x="396087" y="73914"/>
                  </a:lnTo>
                  <a:lnTo>
                    <a:pt x="390276" y="45166"/>
                  </a:lnTo>
                  <a:lnTo>
                    <a:pt x="374427" y="21669"/>
                  </a:lnTo>
                  <a:lnTo>
                    <a:pt x="350921" y="5816"/>
                  </a:lnTo>
                  <a:lnTo>
                    <a:pt x="322135" y="0"/>
                  </a:lnTo>
                  <a:close/>
                </a:path>
              </a:pathLst>
            </a:custGeom>
            <a:solidFill>
              <a:srgbClr val="E0E0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682129" y="3661282"/>
              <a:ext cx="396240" cy="396240"/>
            </a:xfrm>
            <a:custGeom>
              <a:avLst/>
              <a:gdLst/>
              <a:ahLst/>
              <a:cxnLst/>
              <a:rect l="l" t="t" r="r" b="b"/>
              <a:pathLst>
                <a:path w="396240" h="396239">
                  <a:moveTo>
                    <a:pt x="0" y="73914"/>
                  </a:moveTo>
                  <a:lnTo>
                    <a:pt x="5811" y="45166"/>
                  </a:lnTo>
                  <a:lnTo>
                    <a:pt x="21658" y="21669"/>
                  </a:lnTo>
                  <a:lnTo>
                    <a:pt x="45161" y="5816"/>
                  </a:lnTo>
                  <a:lnTo>
                    <a:pt x="73939" y="0"/>
                  </a:lnTo>
                  <a:lnTo>
                    <a:pt x="322135" y="0"/>
                  </a:lnTo>
                  <a:lnTo>
                    <a:pt x="350921" y="5816"/>
                  </a:lnTo>
                  <a:lnTo>
                    <a:pt x="374427" y="21669"/>
                  </a:lnTo>
                  <a:lnTo>
                    <a:pt x="390276" y="45166"/>
                  </a:lnTo>
                  <a:lnTo>
                    <a:pt x="396087" y="73914"/>
                  </a:lnTo>
                  <a:lnTo>
                    <a:pt x="396087" y="322072"/>
                  </a:lnTo>
                  <a:lnTo>
                    <a:pt x="390276" y="350893"/>
                  </a:lnTo>
                  <a:lnTo>
                    <a:pt x="374427" y="374427"/>
                  </a:lnTo>
                  <a:lnTo>
                    <a:pt x="350921" y="390294"/>
                  </a:lnTo>
                  <a:lnTo>
                    <a:pt x="322135" y="396113"/>
                  </a:lnTo>
                  <a:lnTo>
                    <a:pt x="73939" y="396113"/>
                  </a:lnTo>
                  <a:lnTo>
                    <a:pt x="45161" y="390294"/>
                  </a:lnTo>
                  <a:lnTo>
                    <a:pt x="21658" y="374427"/>
                  </a:lnTo>
                  <a:lnTo>
                    <a:pt x="5811" y="350893"/>
                  </a:lnTo>
                  <a:lnTo>
                    <a:pt x="0" y="322072"/>
                  </a:lnTo>
                  <a:lnTo>
                    <a:pt x="0" y="73914"/>
                  </a:lnTo>
                  <a:close/>
                </a:path>
              </a:pathLst>
            </a:custGeom>
            <a:ln w="7620">
              <a:solidFill>
                <a:srgbClr val="C6C6D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799287" y="3646677"/>
            <a:ext cx="160655" cy="3365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50" spc="-50" dirty="0">
                <a:solidFill>
                  <a:srgbClr val="3B3939"/>
                </a:solidFill>
                <a:latin typeface="Trebuchet MS"/>
                <a:cs typeface="Trebuchet MS"/>
              </a:rPr>
              <a:t>2</a:t>
            </a:r>
            <a:endParaRPr sz="2050">
              <a:latin typeface="Trebuchet MS"/>
              <a:cs typeface="Trebuchet M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835911" y="3330158"/>
            <a:ext cx="5053965" cy="1233170"/>
          </a:xfrm>
          <a:prstGeom prst="rect">
            <a:avLst/>
          </a:prstGeom>
        </p:spPr>
        <p:txBody>
          <a:bodyPr vert="horz" wrap="square" lIns="0" tIns="2044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10"/>
              </a:spcBef>
            </a:pPr>
            <a:r>
              <a:rPr sz="2400" dirty="0">
                <a:solidFill>
                  <a:srgbClr val="3B3939"/>
                </a:solidFill>
                <a:latin typeface="Trebuchet MS"/>
                <a:cs typeface="Trebuchet MS"/>
              </a:rPr>
              <a:t>Gaining</a:t>
            </a:r>
            <a:r>
              <a:rPr sz="2400" spc="130" dirty="0">
                <a:solidFill>
                  <a:srgbClr val="3B3939"/>
                </a:solidFill>
                <a:latin typeface="Trebuchet MS"/>
                <a:cs typeface="Trebuchet MS"/>
              </a:rPr>
              <a:t> </a:t>
            </a:r>
            <a:r>
              <a:rPr sz="2400" spc="70" dirty="0">
                <a:solidFill>
                  <a:srgbClr val="3B3939"/>
                </a:solidFill>
                <a:latin typeface="Trebuchet MS"/>
                <a:cs typeface="Trebuchet MS"/>
              </a:rPr>
              <a:t>Footholds</a:t>
            </a:r>
            <a:endParaRPr sz="2400" dirty="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000"/>
              </a:spcBef>
            </a:pP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Exploit</a:t>
            </a:r>
            <a:r>
              <a:rPr sz="1600" spc="-5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20" dirty="0">
                <a:solidFill>
                  <a:srgbClr val="3B3939"/>
                </a:solidFill>
                <a:latin typeface="Roboto"/>
                <a:cs typeface="Roboto"/>
              </a:rPr>
              <a:t>vulnerabilities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in</a:t>
            </a:r>
            <a:r>
              <a:rPr sz="1600" spc="-6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internal</a:t>
            </a:r>
            <a:r>
              <a:rPr sz="1600" spc="-3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systems</a:t>
            </a:r>
            <a:r>
              <a:rPr sz="1600" spc="-6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to</a:t>
            </a:r>
            <a:r>
              <a:rPr sz="1600" spc="-6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gain</a:t>
            </a:r>
            <a:r>
              <a:rPr sz="1600" spc="-5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access</a:t>
            </a:r>
            <a:endParaRPr sz="1600" dirty="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  <a:spcBef>
                <a:spcPts val="275"/>
              </a:spcBef>
            </a:pP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to</a:t>
            </a:r>
            <a:r>
              <a:rPr sz="1600" spc="-5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sensitive</a:t>
            </a:r>
            <a:r>
              <a:rPr sz="1600" spc="-4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data</a:t>
            </a:r>
            <a:r>
              <a:rPr sz="1600" spc="-3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or</a:t>
            </a:r>
            <a:r>
              <a:rPr sz="1600" spc="-4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critical</a:t>
            </a:r>
            <a:r>
              <a:rPr sz="1600" spc="-4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infrastructure.</a:t>
            </a:r>
            <a:endParaRPr sz="1600" dirty="0">
              <a:latin typeface="Roboto"/>
              <a:cs typeface="Roboto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678319" y="5129276"/>
            <a:ext cx="996950" cy="403860"/>
            <a:chOff x="678319" y="5129276"/>
            <a:chExt cx="996950" cy="403860"/>
          </a:xfrm>
        </p:grpSpPr>
        <p:sp>
          <p:nvSpPr>
            <p:cNvPr id="19" name="object 19"/>
            <p:cNvSpPr/>
            <p:nvPr/>
          </p:nvSpPr>
          <p:spPr>
            <a:xfrm>
              <a:off x="1059154" y="5321554"/>
              <a:ext cx="616585" cy="19050"/>
            </a:xfrm>
            <a:custGeom>
              <a:avLst/>
              <a:gdLst/>
              <a:ahLst/>
              <a:cxnLst/>
              <a:rect l="l" t="t" r="r" b="b"/>
              <a:pathLst>
                <a:path w="616585" h="19050">
                  <a:moveTo>
                    <a:pt x="611911" y="0"/>
                  </a:moveTo>
                  <a:lnTo>
                    <a:pt x="4267" y="0"/>
                  </a:lnTo>
                  <a:lnTo>
                    <a:pt x="0" y="4318"/>
                  </a:lnTo>
                  <a:lnTo>
                    <a:pt x="0" y="9525"/>
                  </a:lnTo>
                  <a:lnTo>
                    <a:pt x="0" y="14859"/>
                  </a:lnTo>
                  <a:lnTo>
                    <a:pt x="4267" y="19050"/>
                  </a:lnTo>
                  <a:lnTo>
                    <a:pt x="611911" y="19050"/>
                  </a:lnTo>
                  <a:lnTo>
                    <a:pt x="616102" y="14859"/>
                  </a:lnTo>
                  <a:lnTo>
                    <a:pt x="616102" y="4318"/>
                  </a:lnTo>
                  <a:lnTo>
                    <a:pt x="611911" y="0"/>
                  </a:lnTo>
                  <a:close/>
                </a:path>
              </a:pathLst>
            </a:custGeom>
            <a:solidFill>
              <a:srgbClr val="C6C6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682129" y="5133086"/>
              <a:ext cx="396240" cy="396240"/>
            </a:xfrm>
            <a:custGeom>
              <a:avLst/>
              <a:gdLst/>
              <a:ahLst/>
              <a:cxnLst/>
              <a:rect l="l" t="t" r="r" b="b"/>
              <a:pathLst>
                <a:path w="396240" h="396239">
                  <a:moveTo>
                    <a:pt x="322135" y="0"/>
                  </a:moveTo>
                  <a:lnTo>
                    <a:pt x="73939" y="0"/>
                  </a:lnTo>
                  <a:lnTo>
                    <a:pt x="45161" y="5816"/>
                  </a:lnTo>
                  <a:lnTo>
                    <a:pt x="21658" y="21669"/>
                  </a:lnTo>
                  <a:lnTo>
                    <a:pt x="5811" y="45166"/>
                  </a:lnTo>
                  <a:lnTo>
                    <a:pt x="0" y="73913"/>
                  </a:lnTo>
                  <a:lnTo>
                    <a:pt x="0" y="322198"/>
                  </a:lnTo>
                  <a:lnTo>
                    <a:pt x="5811" y="350946"/>
                  </a:lnTo>
                  <a:lnTo>
                    <a:pt x="21658" y="374443"/>
                  </a:lnTo>
                  <a:lnTo>
                    <a:pt x="45161" y="390296"/>
                  </a:lnTo>
                  <a:lnTo>
                    <a:pt x="73939" y="396113"/>
                  </a:lnTo>
                  <a:lnTo>
                    <a:pt x="322135" y="396113"/>
                  </a:lnTo>
                  <a:lnTo>
                    <a:pt x="350921" y="390296"/>
                  </a:lnTo>
                  <a:lnTo>
                    <a:pt x="374427" y="374443"/>
                  </a:lnTo>
                  <a:lnTo>
                    <a:pt x="390276" y="350946"/>
                  </a:lnTo>
                  <a:lnTo>
                    <a:pt x="396087" y="322198"/>
                  </a:lnTo>
                  <a:lnTo>
                    <a:pt x="396087" y="73913"/>
                  </a:lnTo>
                  <a:lnTo>
                    <a:pt x="390276" y="45166"/>
                  </a:lnTo>
                  <a:lnTo>
                    <a:pt x="374427" y="21669"/>
                  </a:lnTo>
                  <a:lnTo>
                    <a:pt x="350921" y="5816"/>
                  </a:lnTo>
                  <a:lnTo>
                    <a:pt x="322135" y="0"/>
                  </a:lnTo>
                  <a:close/>
                </a:path>
              </a:pathLst>
            </a:custGeom>
            <a:solidFill>
              <a:srgbClr val="E0E0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682129" y="5133086"/>
              <a:ext cx="396240" cy="396240"/>
            </a:xfrm>
            <a:custGeom>
              <a:avLst/>
              <a:gdLst/>
              <a:ahLst/>
              <a:cxnLst/>
              <a:rect l="l" t="t" r="r" b="b"/>
              <a:pathLst>
                <a:path w="396240" h="396239">
                  <a:moveTo>
                    <a:pt x="0" y="73913"/>
                  </a:moveTo>
                  <a:lnTo>
                    <a:pt x="5811" y="45166"/>
                  </a:lnTo>
                  <a:lnTo>
                    <a:pt x="21658" y="21669"/>
                  </a:lnTo>
                  <a:lnTo>
                    <a:pt x="45161" y="5816"/>
                  </a:lnTo>
                  <a:lnTo>
                    <a:pt x="73939" y="0"/>
                  </a:lnTo>
                  <a:lnTo>
                    <a:pt x="322135" y="0"/>
                  </a:lnTo>
                  <a:lnTo>
                    <a:pt x="350921" y="5816"/>
                  </a:lnTo>
                  <a:lnTo>
                    <a:pt x="374427" y="21669"/>
                  </a:lnTo>
                  <a:lnTo>
                    <a:pt x="390276" y="45166"/>
                  </a:lnTo>
                  <a:lnTo>
                    <a:pt x="396087" y="73913"/>
                  </a:lnTo>
                  <a:lnTo>
                    <a:pt x="396087" y="322198"/>
                  </a:lnTo>
                  <a:lnTo>
                    <a:pt x="390276" y="350946"/>
                  </a:lnTo>
                  <a:lnTo>
                    <a:pt x="374427" y="374443"/>
                  </a:lnTo>
                  <a:lnTo>
                    <a:pt x="350921" y="390296"/>
                  </a:lnTo>
                  <a:lnTo>
                    <a:pt x="322135" y="396113"/>
                  </a:lnTo>
                  <a:lnTo>
                    <a:pt x="73939" y="396113"/>
                  </a:lnTo>
                  <a:lnTo>
                    <a:pt x="45161" y="390296"/>
                  </a:lnTo>
                  <a:lnTo>
                    <a:pt x="21658" y="374443"/>
                  </a:lnTo>
                  <a:lnTo>
                    <a:pt x="5811" y="350946"/>
                  </a:lnTo>
                  <a:lnTo>
                    <a:pt x="0" y="322198"/>
                  </a:lnTo>
                  <a:lnTo>
                    <a:pt x="0" y="73913"/>
                  </a:lnTo>
                  <a:close/>
                </a:path>
              </a:pathLst>
            </a:custGeom>
            <a:ln w="7620">
              <a:solidFill>
                <a:srgbClr val="C6C6D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797763" y="5118861"/>
            <a:ext cx="163830" cy="3365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50" spc="-50" dirty="0">
                <a:solidFill>
                  <a:srgbClr val="3B3939"/>
                </a:solidFill>
                <a:latin typeface="Trebuchet MS"/>
                <a:cs typeface="Trebuchet MS"/>
              </a:rPr>
              <a:t>3</a:t>
            </a:r>
            <a:endParaRPr sz="2050">
              <a:latin typeface="Trebuchet MS"/>
              <a:cs typeface="Trebuchet MS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835911" y="4802266"/>
            <a:ext cx="4885055" cy="1233170"/>
          </a:xfrm>
          <a:prstGeom prst="rect">
            <a:avLst/>
          </a:prstGeom>
        </p:spPr>
        <p:txBody>
          <a:bodyPr vert="horz" wrap="square" lIns="0" tIns="2044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10"/>
              </a:spcBef>
            </a:pPr>
            <a:r>
              <a:rPr sz="2400" spc="-10" dirty="0">
                <a:solidFill>
                  <a:srgbClr val="3B3939"/>
                </a:solidFill>
                <a:latin typeface="Trebuchet MS"/>
                <a:cs typeface="Trebuchet MS"/>
              </a:rPr>
              <a:t>Internal</a:t>
            </a:r>
            <a:r>
              <a:rPr sz="2400" spc="-65" dirty="0">
                <a:solidFill>
                  <a:srgbClr val="3B3939"/>
                </a:solidFill>
                <a:latin typeface="Trebuchet MS"/>
                <a:cs typeface="Trebuchet MS"/>
              </a:rPr>
              <a:t> </a:t>
            </a:r>
            <a:r>
              <a:rPr sz="2400" dirty="0">
                <a:solidFill>
                  <a:srgbClr val="3B3939"/>
                </a:solidFill>
                <a:latin typeface="Trebuchet MS"/>
                <a:cs typeface="Trebuchet MS"/>
              </a:rPr>
              <a:t>Penetration</a:t>
            </a:r>
            <a:r>
              <a:rPr sz="2400" spc="-60" dirty="0">
                <a:solidFill>
                  <a:srgbClr val="3B3939"/>
                </a:solidFill>
                <a:latin typeface="Trebuchet MS"/>
                <a:cs typeface="Trebuchet MS"/>
              </a:rPr>
              <a:t> </a:t>
            </a:r>
            <a:r>
              <a:rPr sz="2400" spc="40" dirty="0">
                <a:solidFill>
                  <a:srgbClr val="3B3939"/>
                </a:solidFill>
                <a:latin typeface="Trebuchet MS"/>
                <a:cs typeface="Trebuchet MS"/>
              </a:rPr>
              <a:t>Testing</a:t>
            </a:r>
            <a:endParaRPr sz="2400" dirty="0">
              <a:latin typeface="Trebuchet MS"/>
              <a:cs typeface="Trebuchet MS"/>
            </a:endParaRPr>
          </a:p>
          <a:p>
            <a:pPr marL="12700" marR="5080">
              <a:lnSpc>
                <a:spcPct val="114399"/>
              </a:lnSpc>
              <a:spcBef>
                <a:spcPts val="725"/>
              </a:spcBef>
            </a:pP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Test</a:t>
            </a:r>
            <a:r>
              <a:rPr sz="1600" spc="-5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the</a:t>
            </a:r>
            <a:r>
              <a:rPr sz="1600" spc="-4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20" dirty="0">
                <a:solidFill>
                  <a:srgbClr val="3B3939"/>
                </a:solidFill>
                <a:latin typeface="Roboto"/>
                <a:cs typeface="Roboto"/>
              </a:rPr>
              <a:t>security</a:t>
            </a:r>
            <a:r>
              <a:rPr sz="1600" spc="-4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of</a:t>
            </a:r>
            <a:r>
              <a:rPr sz="1600" spc="-5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internal</a:t>
            </a:r>
            <a:r>
              <a:rPr sz="1600" spc="-3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systems</a:t>
            </a:r>
            <a:r>
              <a:rPr sz="1600" spc="-5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and</a:t>
            </a:r>
            <a:r>
              <a:rPr sz="1600" spc="-3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applications, simulating</a:t>
            </a:r>
            <a:r>
              <a:rPr sz="1600" spc="-5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75" dirty="0">
                <a:solidFill>
                  <a:srgbClr val="3B3939"/>
                </a:solidFill>
                <a:latin typeface="Roboto"/>
                <a:cs typeface="Roboto"/>
              </a:rPr>
              <a:t>real-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world</a:t>
            </a:r>
            <a:r>
              <a:rPr sz="1600" spc="-7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attacks.</a:t>
            </a:r>
            <a:endParaRPr sz="1600" dirty="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519409" y="6397523"/>
            <a:ext cx="260628" cy="282777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0881994" y="6351422"/>
            <a:ext cx="487680" cy="3334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640"/>
              </a:lnSpc>
            </a:pPr>
            <a:r>
              <a:rPr sz="2400" spc="-325" dirty="0">
                <a:solidFill>
                  <a:srgbClr val="112C49"/>
                </a:solidFill>
                <a:latin typeface="Trebuchet MS"/>
                <a:cs typeface="Trebuchet MS"/>
              </a:rPr>
              <a:t>202</a:t>
            </a:r>
            <a:r>
              <a:rPr lang="en-US" sz="2400" spc="-325" dirty="0">
                <a:solidFill>
                  <a:srgbClr val="112C49"/>
                </a:solidFill>
                <a:latin typeface="Trebuchet MS"/>
                <a:cs typeface="Trebuchet MS"/>
              </a:rPr>
              <a:t>4</a:t>
            </a:r>
            <a:endParaRPr sz="2400" dirty="0">
              <a:latin typeface="Trebuchet MS"/>
              <a:cs typeface="Trebuchet MS"/>
            </a:endParaRP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0"/>
            <a:ext cx="12191999" cy="2175383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596595" y="2893009"/>
            <a:ext cx="9450705" cy="5473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3400" spc="85" dirty="0"/>
              <a:t>Reporting</a:t>
            </a:r>
            <a:r>
              <a:rPr sz="3400" spc="-150" dirty="0"/>
              <a:t> </a:t>
            </a:r>
            <a:r>
              <a:rPr sz="3400" spc="125" dirty="0"/>
              <a:t>and</a:t>
            </a:r>
            <a:r>
              <a:rPr sz="3400" spc="-150" dirty="0"/>
              <a:t> </a:t>
            </a:r>
            <a:r>
              <a:rPr sz="3400" spc="65" dirty="0"/>
              <a:t>Remediation</a:t>
            </a:r>
            <a:r>
              <a:rPr sz="3400" spc="-145" dirty="0"/>
              <a:t> </a:t>
            </a:r>
            <a:r>
              <a:rPr sz="3400" spc="125" dirty="0"/>
              <a:t>Recommendations</a:t>
            </a:r>
            <a:endParaRPr sz="3400" dirty="0"/>
          </a:p>
        </p:txBody>
      </p:sp>
      <p:sp>
        <p:nvSpPr>
          <p:cNvPr id="8" name="object 8"/>
          <p:cNvSpPr txBox="1"/>
          <p:nvPr/>
        </p:nvSpPr>
        <p:spPr>
          <a:xfrm>
            <a:off x="712723" y="3395645"/>
            <a:ext cx="3272790" cy="2697480"/>
          </a:xfrm>
          <a:prstGeom prst="rect">
            <a:avLst/>
          </a:prstGeom>
        </p:spPr>
        <p:txBody>
          <a:bodyPr vert="horz" wrap="square" lIns="0" tIns="283210" rIns="0" bIns="0" rtlCol="0">
            <a:spAutoFit/>
          </a:bodyPr>
          <a:lstStyle/>
          <a:p>
            <a:pPr marL="3175" algn="ctr">
              <a:lnSpc>
                <a:spcPct val="100000"/>
              </a:lnSpc>
              <a:spcBef>
                <a:spcPts val="2230"/>
              </a:spcBef>
            </a:pPr>
            <a:r>
              <a:rPr sz="4500" spc="-500" dirty="0">
                <a:solidFill>
                  <a:srgbClr val="3B3939"/>
                </a:solidFill>
                <a:latin typeface="Trebuchet MS"/>
                <a:cs typeface="Trebuchet MS"/>
              </a:rPr>
              <a:t>1</a:t>
            </a:r>
            <a:endParaRPr sz="4500" dirty="0">
              <a:latin typeface="Trebuchet MS"/>
              <a:cs typeface="Trebuchet MS"/>
            </a:endParaRPr>
          </a:p>
          <a:p>
            <a:pPr marL="3810" algn="ctr">
              <a:lnSpc>
                <a:spcPct val="100000"/>
              </a:lnSpc>
              <a:spcBef>
                <a:spcPts val="1135"/>
              </a:spcBef>
            </a:pPr>
            <a:r>
              <a:rPr sz="2400" spc="70" dirty="0">
                <a:solidFill>
                  <a:srgbClr val="3B3939"/>
                </a:solidFill>
                <a:latin typeface="Trebuchet MS"/>
                <a:cs typeface="Trebuchet MS"/>
              </a:rPr>
              <a:t>Findings</a:t>
            </a:r>
            <a:r>
              <a:rPr sz="2400" spc="-110" dirty="0">
                <a:solidFill>
                  <a:srgbClr val="3B3939"/>
                </a:solidFill>
                <a:latin typeface="Trebuchet MS"/>
                <a:cs typeface="Trebuchet MS"/>
              </a:rPr>
              <a:t> </a:t>
            </a:r>
            <a:r>
              <a:rPr sz="2400" spc="114" dirty="0">
                <a:solidFill>
                  <a:srgbClr val="3B3939"/>
                </a:solidFill>
                <a:latin typeface="Trebuchet MS"/>
                <a:cs typeface="Trebuchet MS"/>
              </a:rPr>
              <a:t>Summary</a:t>
            </a:r>
            <a:endParaRPr sz="2400" dirty="0">
              <a:latin typeface="Trebuchet MS"/>
              <a:cs typeface="Trebuchet MS"/>
            </a:endParaRPr>
          </a:p>
          <a:p>
            <a:pPr marL="12700" marR="5080" indent="1270" algn="ctr">
              <a:lnSpc>
                <a:spcPct val="114599"/>
              </a:lnSpc>
              <a:spcBef>
                <a:spcPts val="690"/>
              </a:spcBef>
            </a:pP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Provide</a:t>
            </a:r>
            <a:r>
              <a:rPr sz="1600" spc="-3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a</a:t>
            </a:r>
            <a:r>
              <a:rPr sz="1600" spc="-4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detailed</a:t>
            </a:r>
            <a:r>
              <a:rPr sz="1600" spc="-20" dirty="0">
                <a:solidFill>
                  <a:srgbClr val="3B3939"/>
                </a:solidFill>
                <a:latin typeface="Roboto"/>
                <a:cs typeface="Roboto"/>
              </a:rPr>
              <a:t> summary</a:t>
            </a:r>
            <a:r>
              <a:rPr sz="1600" spc="-3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of</a:t>
            </a:r>
            <a:r>
              <a:rPr sz="1600" spc="-25" dirty="0">
                <a:solidFill>
                  <a:srgbClr val="3B3939"/>
                </a:solidFill>
                <a:latin typeface="Roboto"/>
                <a:cs typeface="Roboto"/>
              </a:rPr>
              <a:t> the </a:t>
            </a:r>
            <a:r>
              <a:rPr sz="1600" spc="-20" dirty="0">
                <a:solidFill>
                  <a:srgbClr val="3B3939"/>
                </a:solidFill>
                <a:latin typeface="Roboto"/>
                <a:cs typeface="Roboto"/>
              </a:rPr>
              <a:t>vulnerabilities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discovered</a:t>
            </a:r>
            <a:r>
              <a:rPr sz="1600" spc="-5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during</a:t>
            </a:r>
            <a:r>
              <a:rPr sz="1600" spc="-25" dirty="0">
                <a:solidFill>
                  <a:srgbClr val="3B3939"/>
                </a:solidFill>
                <a:latin typeface="Roboto"/>
                <a:cs typeface="Roboto"/>
              </a:rPr>
              <a:t> the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penetration</a:t>
            </a:r>
            <a:r>
              <a:rPr sz="1600" spc="-6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test,</a:t>
            </a:r>
            <a:r>
              <a:rPr sz="1600" spc="-7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20" dirty="0">
                <a:solidFill>
                  <a:srgbClr val="3B3939"/>
                </a:solidFill>
                <a:latin typeface="Roboto"/>
                <a:cs typeface="Roboto"/>
              </a:rPr>
              <a:t>including</a:t>
            </a:r>
            <a:r>
              <a:rPr sz="1600" spc="-3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severity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levels</a:t>
            </a:r>
            <a:r>
              <a:rPr sz="1600" spc="-9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and</a:t>
            </a:r>
            <a:r>
              <a:rPr sz="1600" spc="-7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impact.</a:t>
            </a:r>
            <a:endParaRPr sz="1600" dirty="0">
              <a:latin typeface="Roboto"/>
              <a:cs typeface="Roboto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343780" y="3666185"/>
            <a:ext cx="3502025" cy="27578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445" algn="ctr">
              <a:lnSpc>
                <a:spcPct val="100000"/>
              </a:lnSpc>
              <a:spcBef>
                <a:spcPts val="100"/>
              </a:spcBef>
            </a:pPr>
            <a:r>
              <a:rPr sz="4500" spc="-50" dirty="0">
                <a:solidFill>
                  <a:srgbClr val="3B3939"/>
                </a:solidFill>
                <a:latin typeface="Trebuchet MS"/>
                <a:cs typeface="Trebuchet MS"/>
              </a:rPr>
              <a:t>2</a:t>
            </a:r>
            <a:endParaRPr sz="4500" dirty="0">
              <a:latin typeface="Trebuchet MS"/>
              <a:cs typeface="Trebuchet MS"/>
            </a:endParaRPr>
          </a:p>
          <a:p>
            <a:pPr marL="414655" marR="403225" indent="-78105" algn="ctr">
              <a:lnSpc>
                <a:spcPct val="72900"/>
              </a:lnSpc>
              <a:spcBef>
                <a:spcPts val="805"/>
              </a:spcBef>
            </a:pPr>
            <a:r>
              <a:rPr sz="2400" spc="-10" dirty="0">
                <a:solidFill>
                  <a:srgbClr val="3B3939"/>
                </a:solidFill>
                <a:latin typeface="Trebuchet MS"/>
                <a:cs typeface="Trebuchet MS"/>
              </a:rPr>
              <a:t>Remediation </a:t>
            </a:r>
            <a:r>
              <a:rPr sz="2400" spc="80" dirty="0">
                <a:solidFill>
                  <a:srgbClr val="3B3939"/>
                </a:solidFill>
                <a:latin typeface="Trebuchet MS"/>
                <a:cs typeface="Trebuchet MS"/>
              </a:rPr>
              <a:t>Recommendations</a:t>
            </a:r>
            <a:endParaRPr sz="2400" dirty="0">
              <a:latin typeface="Trebuchet MS"/>
              <a:cs typeface="Trebuchet MS"/>
            </a:endParaRPr>
          </a:p>
          <a:p>
            <a:pPr marL="12700" marR="5080" algn="ctr">
              <a:lnSpc>
                <a:spcPct val="114599"/>
              </a:lnSpc>
              <a:spcBef>
                <a:spcPts val="110"/>
              </a:spcBef>
            </a:pP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Suggest</a:t>
            </a:r>
            <a:r>
              <a:rPr sz="1600" spc="-5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specific</a:t>
            </a:r>
            <a:r>
              <a:rPr sz="1600" spc="-5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actions</a:t>
            </a:r>
            <a:r>
              <a:rPr sz="1600" spc="-4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to</a:t>
            </a:r>
            <a:r>
              <a:rPr sz="1600" spc="-7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address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the</a:t>
            </a:r>
            <a:r>
              <a:rPr sz="1600" spc="-2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identified</a:t>
            </a:r>
            <a:r>
              <a:rPr sz="1600" spc="-1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20" dirty="0">
                <a:solidFill>
                  <a:srgbClr val="3B3939"/>
                </a:solidFill>
                <a:latin typeface="Roboto"/>
                <a:cs typeface="Roboto"/>
              </a:rPr>
              <a:t>vulnerabilities,</a:t>
            </a:r>
            <a:r>
              <a:rPr sz="1600" spc="1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including patching</a:t>
            </a:r>
            <a:r>
              <a:rPr sz="1600" spc="-7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software,</a:t>
            </a:r>
            <a:r>
              <a:rPr sz="1600" spc="-10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configuring</a:t>
            </a:r>
            <a:r>
              <a:rPr sz="1600" spc="50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20" dirty="0">
                <a:solidFill>
                  <a:srgbClr val="3B3939"/>
                </a:solidFill>
                <a:latin typeface="Roboto"/>
                <a:cs typeface="Roboto"/>
              </a:rPr>
              <a:t>security</a:t>
            </a:r>
            <a:r>
              <a:rPr sz="1600" spc="-5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settings,</a:t>
            </a:r>
            <a:r>
              <a:rPr sz="1600" spc="-5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or</a:t>
            </a:r>
            <a:r>
              <a:rPr sz="1600" spc="-6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implementing</a:t>
            </a:r>
            <a:r>
              <a:rPr sz="1600" spc="-3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25" dirty="0">
                <a:solidFill>
                  <a:srgbClr val="3B3939"/>
                </a:solidFill>
                <a:latin typeface="Roboto"/>
                <a:cs typeface="Roboto"/>
              </a:rPr>
              <a:t>new </a:t>
            </a:r>
            <a:r>
              <a:rPr sz="1600" spc="-20" dirty="0">
                <a:solidFill>
                  <a:srgbClr val="3B3939"/>
                </a:solidFill>
                <a:latin typeface="Roboto"/>
                <a:cs typeface="Roboto"/>
              </a:rPr>
              <a:t>security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controls.</a:t>
            </a:r>
            <a:endParaRPr sz="1600" dirty="0">
              <a:latin typeface="Roboto"/>
              <a:cs typeface="Roboto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039481" y="3395645"/>
            <a:ext cx="3604895" cy="2416810"/>
          </a:xfrm>
          <a:prstGeom prst="rect">
            <a:avLst/>
          </a:prstGeom>
        </p:spPr>
        <p:txBody>
          <a:bodyPr vert="horz" wrap="square" lIns="0" tIns="28321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230"/>
              </a:spcBef>
            </a:pPr>
            <a:r>
              <a:rPr sz="4500" spc="-50" dirty="0">
                <a:solidFill>
                  <a:srgbClr val="3B3939"/>
                </a:solidFill>
                <a:latin typeface="Trebuchet MS"/>
                <a:cs typeface="Trebuchet MS"/>
              </a:rPr>
              <a:t>3</a:t>
            </a:r>
            <a:endParaRPr sz="4500" dirty="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  <a:spcBef>
                <a:spcPts val="1135"/>
              </a:spcBef>
            </a:pPr>
            <a:r>
              <a:rPr sz="2400" dirty="0">
                <a:solidFill>
                  <a:srgbClr val="3B3939"/>
                </a:solidFill>
                <a:latin typeface="Trebuchet MS"/>
                <a:cs typeface="Trebuchet MS"/>
              </a:rPr>
              <a:t>Vulnerability</a:t>
            </a:r>
            <a:r>
              <a:rPr sz="2400" spc="-114" dirty="0">
                <a:solidFill>
                  <a:srgbClr val="3B3939"/>
                </a:solidFill>
                <a:latin typeface="Trebuchet MS"/>
                <a:cs typeface="Trebuchet MS"/>
              </a:rPr>
              <a:t> </a:t>
            </a:r>
            <a:r>
              <a:rPr sz="2400" spc="-25" dirty="0">
                <a:solidFill>
                  <a:srgbClr val="3B3939"/>
                </a:solidFill>
                <a:latin typeface="Trebuchet MS"/>
                <a:cs typeface="Trebuchet MS"/>
              </a:rPr>
              <a:t>Prioritization</a:t>
            </a:r>
            <a:endParaRPr sz="2400" dirty="0">
              <a:latin typeface="Trebuchet MS"/>
              <a:cs typeface="Trebuchet MS"/>
            </a:endParaRPr>
          </a:p>
          <a:p>
            <a:pPr marL="63500" marR="59690" algn="ctr">
              <a:lnSpc>
                <a:spcPct val="114399"/>
              </a:lnSpc>
              <a:spcBef>
                <a:spcPts val="695"/>
              </a:spcBef>
            </a:pP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Prioritize</a:t>
            </a:r>
            <a:r>
              <a:rPr sz="1600" spc="-4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remediation</a:t>
            </a:r>
            <a:r>
              <a:rPr sz="1600" spc="-3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efforts</a:t>
            </a:r>
            <a:r>
              <a:rPr sz="1600" spc="-4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based</a:t>
            </a:r>
            <a:r>
              <a:rPr sz="1600" spc="-4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25" dirty="0">
                <a:solidFill>
                  <a:srgbClr val="3B3939"/>
                </a:solidFill>
                <a:latin typeface="Roboto"/>
                <a:cs typeface="Roboto"/>
              </a:rPr>
              <a:t>on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the</a:t>
            </a:r>
            <a:r>
              <a:rPr sz="1600" spc="-3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severity</a:t>
            </a:r>
            <a:r>
              <a:rPr sz="1600" spc="-2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of</a:t>
            </a:r>
            <a:r>
              <a:rPr sz="1600" spc="-3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the</a:t>
            </a:r>
            <a:r>
              <a:rPr sz="1600" spc="-2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20" dirty="0">
                <a:solidFill>
                  <a:srgbClr val="3B3939"/>
                </a:solidFill>
                <a:latin typeface="Roboto"/>
                <a:cs typeface="Roboto"/>
              </a:rPr>
              <a:t>vulnerabilities</a:t>
            </a:r>
            <a:r>
              <a:rPr sz="1600" spc="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25" dirty="0">
                <a:solidFill>
                  <a:srgbClr val="3B3939"/>
                </a:solidFill>
                <a:latin typeface="Roboto"/>
                <a:cs typeface="Roboto"/>
              </a:rPr>
              <a:t>and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the</a:t>
            </a:r>
            <a:r>
              <a:rPr sz="1600" spc="-2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likelihood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of</a:t>
            </a:r>
            <a:r>
              <a:rPr sz="1600" spc="-3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exploitation.</a:t>
            </a:r>
            <a:endParaRPr sz="1600" dirty="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881994" y="6351422"/>
            <a:ext cx="487680" cy="3657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640"/>
              </a:lnSpc>
            </a:pPr>
            <a:r>
              <a:rPr sz="2400" spc="-325" dirty="0">
                <a:solidFill>
                  <a:srgbClr val="112C49"/>
                </a:solidFill>
                <a:latin typeface="Trebuchet MS"/>
                <a:cs typeface="Trebuchet MS"/>
              </a:rPr>
              <a:t>2022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0825353" y="6294686"/>
            <a:ext cx="755650" cy="523240"/>
          </a:xfrm>
          <a:custGeom>
            <a:avLst/>
            <a:gdLst/>
            <a:ahLst/>
            <a:cxnLst/>
            <a:rect l="l" t="t" r="r" b="b"/>
            <a:pathLst>
              <a:path w="755650" h="523240">
                <a:moveTo>
                  <a:pt x="755332" y="0"/>
                </a:moveTo>
                <a:lnTo>
                  <a:pt x="0" y="0"/>
                </a:lnTo>
                <a:lnTo>
                  <a:pt x="0" y="523214"/>
                </a:lnTo>
                <a:lnTo>
                  <a:pt x="755332" y="523214"/>
                </a:lnTo>
                <a:lnTo>
                  <a:pt x="75533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0918190" y="6334505"/>
            <a:ext cx="567055" cy="4267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075"/>
              </a:lnSpc>
            </a:pPr>
            <a:r>
              <a:rPr sz="2800" spc="-380" dirty="0">
                <a:solidFill>
                  <a:srgbClr val="112C49"/>
                </a:solidFill>
                <a:latin typeface="Trebuchet MS"/>
                <a:cs typeface="Trebuchet MS"/>
              </a:rPr>
              <a:t>2024</a:t>
            </a:r>
            <a:endParaRPr sz="2800">
              <a:latin typeface="Trebuchet MS"/>
              <a:cs typeface="Trebuchet MS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0" y="25"/>
            <a:ext cx="12192000" cy="6856730"/>
            <a:chOff x="0" y="25"/>
            <a:chExt cx="12192000" cy="6856730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25"/>
              <a:ext cx="12191999" cy="6856602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0052812" y="6471359"/>
              <a:ext cx="1336040" cy="277495"/>
            </a:xfrm>
            <a:custGeom>
              <a:avLst/>
              <a:gdLst/>
              <a:ahLst/>
              <a:cxnLst/>
              <a:rect l="l" t="t" r="r" b="b"/>
              <a:pathLst>
                <a:path w="1336040" h="277495">
                  <a:moveTo>
                    <a:pt x="1335658" y="0"/>
                  </a:moveTo>
                  <a:lnTo>
                    <a:pt x="0" y="0"/>
                  </a:lnTo>
                  <a:lnTo>
                    <a:pt x="0" y="276999"/>
                  </a:lnTo>
                  <a:lnTo>
                    <a:pt x="1335658" y="276999"/>
                  </a:lnTo>
                  <a:lnTo>
                    <a:pt x="1335658" y="0"/>
                  </a:lnTo>
                  <a:close/>
                </a:path>
              </a:pathLst>
            </a:custGeom>
            <a:solidFill>
              <a:srgbClr val="6E9F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10052813" y="6498132"/>
            <a:ext cx="1241424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Bahnschrift"/>
                <a:cs typeface="Bahnschrift"/>
              </a:rPr>
              <a:t>©</a:t>
            </a:r>
            <a:r>
              <a:rPr sz="1200" spc="70" dirty="0">
                <a:solidFill>
                  <a:srgbClr val="FFFFFF"/>
                </a:solidFill>
                <a:latin typeface="Bahnschrift"/>
                <a:cs typeface="Bahnschrift"/>
              </a:rPr>
              <a:t> </a:t>
            </a:r>
            <a:r>
              <a:rPr sz="1200" dirty="0">
                <a:solidFill>
                  <a:srgbClr val="FFFFFF"/>
                </a:solidFill>
                <a:latin typeface="Bahnschrift"/>
                <a:cs typeface="Bahnschrift"/>
              </a:rPr>
              <a:t>2024</a:t>
            </a:r>
            <a:r>
              <a:rPr sz="1200" spc="85" dirty="0">
                <a:solidFill>
                  <a:srgbClr val="FFFFFF"/>
                </a:solidFill>
                <a:latin typeface="Bahnschrift"/>
                <a:cs typeface="Bahnschrift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Bahnschrift"/>
                <a:cs typeface="Bahnschrift"/>
              </a:rPr>
              <a:t>INIXINDO</a:t>
            </a:r>
            <a:endParaRPr sz="1200" dirty="0">
              <a:latin typeface="Bahnschrift"/>
              <a:cs typeface="Bahnschrift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910844" y="2718257"/>
            <a:ext cx="8797925" cy="2240280"/>
          </a:xfrm>
          <a:prstGeom prst="rect">
            <a:avLst/>
          </a:prstGeom>
        </p:spPr>
        <p:txBody>
          <a:bodyPr vert="horz" wrap="square" lIns="0" tIns="116205" rIns="0" bIns="0" rtlCol="0">
            <a:spAutoFit/>
          </a:bodyPr>
          <a:lstStyle/>
          <a:p>
            <a:pPr marL="12700" marR="5080">
              <a:lnSpc>
                <a:spcPts val="6480"/>
              </a:lnSpc>
              <a:spcBef>
                <a:spcPts val="915"/>
              </a:spcBef>
            </a:pPr>
            <a:r>
              <a:rPr sz="6000" dirty="0">
                <a:solidFill>
                  <a:srgbClr val="FFFFFF"/>
                </a:solidFill>
                <a:latin typeface="Calibri Light"/>
                <a:cs typeface="Calibri Light"/>
              </a:rPr>
              <a:t>Web</a:t>
            </a:r>
            <a:r>
              <a:rPr sz="6000" spc="-225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6000" dirty="0">
                <a:solidFill>
                  <a:srgbClr val="FFFFFF"/>
                </a:solidFill>
                <a:latin typeface="Calibri Light"/>
                <a:cs typeface="Calibri Light"/>
              </a:rPr>
              <a:t>Application</a:t>
            </a:r>
            <a:r>
              <a:rPr sz="6000" spc="-24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6000" spc="-30" dirty="0">
                <a:solidFill>
                  <a:srgbClr val="FFFFFF"/>
                </a:solidFill>
                <a:latin typeface="Calibri Light"/>
                <a:cs typeface="Calibri Light"/>
              </a:rPr>
              <a:t>Penetration </a:t>
            </a:r>
            <a:r>
              <a:rPr sz="6000" spc="-509" dirty="0">
                <a:solidFill>
                  <a:srgbClr val="FFFFFF"/>
                </a:solidFill>
                <a:latin typeface="Calibri Light"/>
                <a:cs typeface="Calibri Light"/>
              </a:rPr>
              <a:t>T</a:t>
            </a:r>
            <a:r>
              <a:rPr sz="6000" spc="30" dirty="0">
                <a:solidFill>
                  <a:srgbClr val="FFFFFF"/>
                </a:solidFill>
                <a:latin typeface="Calibri Light"/>
                <a:cs typeface="Calibri Light"/>
              </a:rPr>
              <a:t>e</a:t>
            </a:r>
            <a:r>
              <a:rPr sz="6000" spc="-55" dirty="0">
                <a:solidFill>
                  <a:srgbClr val="FFFFFF"/>
                </a:solidFill>
                <a:latin typeface="Calibri Light"/>
                <a:cs typeface="Calibri Light"/>
              </a:rPr>
              <a:t>s</a:t>
            </a:r>
            <a:r>
              <a:rPr sz="6000" spc="30" dirty="0">
                <a:solidFill>
                  <a:srgbClr val="FFFFFF"/>
                </a:solidFill>
                <a:latin typeface="Calibri Light"/>
                <a:cs typeface="Calibri Light"/>
              </a:rPr>
              <a:t>ting</a:t>
            </a:r>
            <a:r>
              <a:rPr sz="6000" spc="-229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6000" spc="-10" dirty="0">
                <a:solidFill>
                  <a:srgbClr val="FFFFFF"/>
                </a:solidFill>
                <a:latin typeface="Calibri Light"/>
                <a:cs typeface="Calibri Light"/>
              </a:rPr>
              <a:t>Methodology</a:t>
            </a:r>
            <a:endParaRPr sz="6000" dirty="0">
              <a:latin typeface="Calibri Light"/>
              <a:cs typeface="Calibri Light"/>
            </a:endParaRPr>
          </a:p>
          <a:p>
            <a:pPr marL="12700">
              <a:lnSpc>
                <a:spcPct val="100000"/>
              </a:lnSpc>
              <a:spcBef>
                <a:spcPts val="780"/>
              </a:spcBef>
            </a:pP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Chapter</a:t>
            </a:r>
            <a:r>
              <a:rPr sz="2400" spc="-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9.</a:t>
            </a:r>
            <a:endParaRPr sz="24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620000" y="-1"/>
            <a:ext cx="4572000" cy="6858000"/>
            <a:chOff x="7620000" y="-1"/>
            <a:chExt cx="4572000" cy="6858000"/>
          </a:xfrm>
        </p:grpSpPr>
        <p:pic>
          <p:nvPicPr>
            <p:cNvPr id="3" name="object 3">
              <a:hlinkClick r:id="rId3"/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731472" y="6495019"/>
              <a:ext cx="1371274" cy="28265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620000" y="-1"/>
              <a:ext cx="4572000" cy="6857999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649020" y="2350135"/>
            <a:ext cx="6303010" cy="1174750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2700" marR="5080">
              <a:lnSpc>
                <a:spcPts val="4600"/>
              </a:lnSpc>
              <a:spcBef>
                <a:spcPts val="45"/>
              </a:spcBef>
            </a:pPr>
            <a:r>
              <a:rPr sz="3700" spc="360" dirty="0">
                <a:solidFill>
                  <a:srgbClr val="1B1B27"/>
                </a:solidFill>
                <a:latin typeface="Trebuchet MS"/>
                <a:cs typeface="Trebuchet MS"/>
              </a:rPr>
              <a:t>Web</a:t>
            </a:r>
            <a:r>
              <a:rPr sz="3700" spc="-165" dirty="0">
                <a:solidFill>
                  <a:srgbClr val="1B1B27"/>
                </a:solidFill>
                <a:latin typeface="Trebuchet MS"/>
                <a:cs typeface="Trebuchet MS"/>
              </a:rPr>
              <a:t> </a:t>
            </a:r>
            <a:r>
              <a:rPr sz="3700" spc="50" dirty="0">
                <a:solidFill>
                  <a:srgbClr val="1B1B27"/>
                </a:solidFill>
                <a:latin typeface="Trebuchet MS"/>
                <a:cs typeface="Trebuchet MS"/>
              </a:rPr>
              <a:t>Application</a:t>
            </a:r>
            <a:r>
              <a:rPr sz="3700" spc="-130" dirty="0">
                <a:solidFill>
                  <a:srgbClr val="1B1B27"/>
                </a:solidFill>
                <a:latin typeface="Trebuchet MS"/>
                <a:cs typeface="Trebuchet MS"/>
              </a:rPr>
              <a:t> </a:t>
            </a:r>
            <a:r>
              <a:rPr sz="3700" spc="-10" dirty="0">
                <a:solidFill>
                  <a:srgbClr val="1B1B27"/>
                </a:solidFill>
                <a:latin typeface="Trebuchet MS"/>
                <a:cs typeface="Trebuchet MS"/>
              </a:rPr>
              <a:t>Penetration </a:t>
            </a:r>
            <a:r>
              <a:rPr sz="3700" spc="85" dirty="0">
                <a:solidFill>
                  <a:srgbClr val="1B1B27"/>
                </a:solidFill>
                <a:latin typeface="Trebuchet MS"/>
                <a:cs typeface="Trebuchet MS"/>
              </a:rPr>
              <a:t>Testing</a:t>
            </a:r>
            <a:r>
              <a:rPr sz="3700" spc="-140" dirty="0">
                <a:solidFill>
                  <a:srgbClr val="1B1B27"/>
                </a:solidFill>
                <a:latin typeface="Trebuchet MS"/>
                <a:cs typeface="Trebuchet MS"/>
              </a:rPr>
              <a:t> </a:t>
            </a:r>
            <a:r>
              <a:rPr sz="3700" spc="180" dirty="0">
                <a:solidFill>
                  <a:srgbClr val="1B1B27"/>
                </a:solidFill>
                <a:latin typeface="Trebuchet MS"/>
                <a:cs typeface="Trebuchet MS"/>
              </a:rPr>
              <a:t>Methodology</a:t>
            </a:r>
            <a:endParaRPr sz="3700" dirty="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49020" y="3816477"/>
            <a:ext cx="579374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1100"/>
              </a:lnSpc>
              <a:spcBef>
                <a:spcPts val="100"/>
              </a:spcBef>
            </a:pPr>
            <a:r>
              <a:rPr sz="1800" dirty="0">
                <a:solidFill>
                  <a:srgbClr val="3B3939"/>
                </a:solidFill>
                <a:latin typeface="Roboto"/>
                <a:cs typeface="Roboto"/>
              </a:rPr>
              <a:t>A</a:t>
            </a:r>
            <a:r>
              <a:rPr sz="1800" spc="-2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800" spc="-10" dirty="0">
                <a:solidFill>
                  <a:srgbClr val="3B3939"/>
                </a:solidFill>
                <a:latin typeface="Roboto"/>
                <a:cs typeface="Roboto"/>
              </a:rPr>
              <a:t>detailed</a:t>
            </a:r>
            <a:r>
              <a:rPr sz="1800" spc="-4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800" spc="-10" dirty="0">
                <a:solidFill>
                  <a:srgbClr val="3B3939"/>
                </a:solidFill>
                <a:latin typeface="Roboto"/>
                <a:cs typeface="Roboto"/>
              </a:rPr>
              <a:t>guide</a:t>
            </a:r>
            <a:r>
              <a:rPr sz="1800" spc="-3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800" dirty="0">
                <a:solidFill>
                  <a:srgbClr val="3B3939"/>
                </a:solidFill>
                <a:latin typeface="Roboto"/>
                <a:cs typeface="Roboto"/>
              </a:rPr>
              <a:t>to</a:t>
            </a:r>
            <a:r>
              <a:rPr sz="1800" spc="-2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800" dirty="0">
                <a:solidFill>
                  <a:srgbClr val="3B3939"/>
                </a:solidFill>
                <a:latin typeface="Roboto"/>
                <a:cs typeface="Roboto"/>
              </a:rPr>
              <a:t>the</a:t>
            </a:r>
            <a:r>
              <a:rPr sz="1800" spc="-3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800" spc="-20" dirty="0">
                <a:solidFill>
                  <a:srgbClr val="3B3939"/>
                </a:solidFill>
                <a:latin typeface="Roboto"/>
                <a:cs typeface="Roboto"/>
              </a:rPr>
              <a:t>methodology</a:t>
            </a:r>
            <a:r>
              <a:rPr sz="1800" spc="-5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800" dirty="0">
                <a:solidFill>
                  <a:srgbClr val="3B3939"/>
                </a:solidFill>
                <a:latin typeface="Roboto"/>
                <a:cs typeface="Roboto"/>
              </a:rPr>
              <a:t>used</a:t>
            </a:r>
            <a:r>
              <a:rPr sz="1800" spc="-4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800" dirty="0">
                <a:solidFill>
                  <a:srgbClr val="3B3939"/>
                </a:solidFill>
                <a:latin typeface="Roboto"/>
                <a:cs typeface="Roboto"/>
              </a:rPr>
              <a:t>for</a:t>
            </a:r>
            <a:r>
              <a:rPr sz="1800" spc="-2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800" spc="-10" dirty="0">
                <a:solidFill>
                  <a:srgbClr val="3B3939"/>
                </a:solidFill>
                <a:latin typeface="Roboto"/>
                <a:cs typeface="Roboto"/>
              </a:rPr>
              <a:t>penetration testing</a:t>
            </a:r>
            <a:r>
              <a:rPr sz="1800" spc="-6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800" dirty="0">
                <a:solidFill>
                  <a:srgbClr val="3B3939"/>
                </a:solidFill>
                <a:latin typeface="Roboto"/>
                <a:cs typeface="Roboto"/>
              </a:rPr>
              <a:t>web</a:t>
            </a:r>
            <a:r>
              <a:rPr sz="1800" spc="-7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800" spc="-10" dirty="0">
                <a:solidFill>
                  <a:srgbClr val="3B3939"/>
                </a:solidFill>
                <a:latin typeface="Roboto"/>
                <a:cs typeface="Roboto"/>
              </a:rPr>
              <a:t>applications.</a:t>
            </a:r>
            <a:endParaRPr sz="1800" dirty="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8073" y="638936"/>
            <a:ext cx="4933315" cy="495934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050" spc="145" dirty="0"/>
              <a:t>Defense-</a:t>
            </a:r>
            <a:r>
              <a:rPr sz="3050" dirty="0"/>
              <a:t>in-</a:t>
            </a:r>
            <a:r>
              <a:rPr sz="3050" spc="114" dirty="0"/>
              <a:t>Depth</a:t>
            </a:r>
            <a:r>
              <a:rPr sz="3050" spc="-35" dirty="0"/>
              <a:t> </a:t>
            </a:r>
            <a:r>
              <a:rPr sz="3050" spc="65" dirty="0"/>
              <a:t>Strategy</a:t>
            </a:r>
            <a:endParaRPr sz="3050" dirty="0"/>
          </a:p>
        </p:txBody>
      </p:sp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774314" y="1487030"/>
            <a:ext cx="1097953" cy="906665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269107" y="1924304"/>
            <a:ext cx="109855" cy="2616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550" spc="-105" dirty="0">
                <a:solidFill>
                  <a:srgbClr val="3B3939"/>
                </a:solidFill>
                <a:latin typeface="Trebuchet MS"/>
                <a:cs typeface="Trebuchet MS"/>
              </a:rPr>
              <a:t>1</a:t>
            </a:r>
            <a:endParaRPr sz="155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017390" y="1422315"/>
            <a:ext cx="5992495" cy="816610"/>
          </a:xfrm>
          <a:prstGeom prst="rect">
            <a:avLst/>
          </a:prstGeom>
        </p:spPr>
        <p:txBody>
          <a:bodyPr vert="horz" wrap="square" lIns="0" tIns="984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75"/>
              </a:spcBef>
            </a:pPr>
            <a:r>
              <a:rPr sz="2400" spc="50" dirty="0">
                <a:solidFill>
                  <a:srgbClr val="3B3939"/>
                </a:solidFill>
                <a:latin typeface="Trebuchet MS"/>
                <a:cs typeface="Trebuchet MS"/>
              </a:rPr>
              <a:t>Physical</a:t>
            </a:r>
            <a:r>
              <a:rPr sz="2400" spc="-85" dirty="0">
                <a:solidFill>
                  <a:srgbClr val="3B3939"/>
                </a:solidFill>
                <a:latin typeface="Trebuchet MS"/>
                <a:cs typeface="Trebuchet MS"/>
              </a:rPr>
              <a:t> </a:t>
            </a:r>
            <a:r>
              <a:rPr sz="2400" spc="-10" dirty="0">
                <a:solidFill>
                  <a:srgbClr val="3B3939"/>
                </a:solidFill>
                <a:latin typeface="Trebuchet MS"/>
                <a:cs typeface="Trebuchet MS"/>
              </a:rPr>
              <a:t>Security</a:t>
            </a:r>
            <a:endParaRPr sz="2400" dirty="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509"/>
              </a:spcBef>
            </a:pPr>
            <a:r>
              <a:rPr sz="1800" dirty="0">
                <a:solidFill>
                  <a:srgbClr val="3B3939"/>
                </a:solidFill>
                <a:latin typeface="Roboto"/>
                <a:cs typeface="Roboto"/>
              </a:rPr>
              <a:t>Access</a:t>
            </a:r>
            <a:r>
              <a:rPr sz="1800" spc="-4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800" spc="-10" dirty="0">
                <a:solidFill>
                  <a:srgbClr val="3B3939"/>
                </a:solidFill>
                <a:latin typeface="Roboto"/>
                <a:cs typeface="Roboto"/>
              </a:rPr>
              <a:t>control,</a:t>
            </a:r>
            <a:r>
              <a:rPr sz="1800" spc="-3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800" spc="-20" dirty="0">
                <a:solidFill>
                  <a:srgbClr val="3B3939"/>
                </a:solidFill>
                <a:latin typeface="Roboto"/>
                <a:cs typeface="Roboto"/>
              </a:rPr>
              <a:t>surveillance,</a:t>
            </a:r>
            <a:r>
              <a:rPr sz="1800" spc="-3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800" dirty="0">
                <a:solidFill>
                  <a:srgbClr val="3B3939"/>
                </a:solidFill>
                <a:latin typeface="Roboto"/>
                <a:cs typeface="Roboto"/>
              </a:rPr>
              <a:t>and</a:t>
            </a:r>
            <a:r>
              <a:rPr sz="1800" spc="-1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800" spc="-20" dirty="0">
                <a:solidFill>
                  <a:srgbClr val="3B3939"/>
                </a:solidFill>
                <a:latin typeface="Roboto"/>
                <a:cs typeface="Roboto"/>
              </a:rPr>
              <a:t>environmental</a:t>
            </a:r>
            <a:r>
              <a:rPr sz="1800" spc="-3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800" spc="-10" dirty="0">
                <a:solidFill>
                  <a:srgbClr val="3B3939"/>
                </a:solidFill>
                <a:latin typeface="Roboto"/>
                <a:cs typeface="Roboto"/>
              </a:rPr>
              <a:t>protection.</a:t>
            </a:r>
            <a:endParaRPr sz="1800" dirty="0">
              <a:latin typeface="Roboto"/>
              <a:cs typeface="Roboto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2225420" y="2405379"/>
            <a:ext cx="9377045" cy="934719"/>
            <a:chOff x="2225420" y="2405379"/>
            <a:chExt cx="9377045" cy="934719"/>
          </a:xfrm>
        </p:grpSpPr>
        <p:sp>
          <p:nvSpPr>
            <p:cNvPr id="7" name="object 7"/>
            <p:cNvSpPr/>
            <p:nvPr/>
          </p:nvSpPr>
          <p:spPr>
            <a:xfrm>
              <a:off x="3911600" y="2405379"/>
              <a:ext cx="7690484" cy="9525"/>
            </a:xfrm>
            <a:custGeom>
              <a:avLst/>
              <a:gdLst/>
              <a:ahLst/>
              <a:cxnLst/>
              <a:rect l="l" t="t" r="r" b="b"/>
              <a:pathLst>
                <a:path w="7690484" h="9525">
                  <a:moveTo>
                    <a:pt x="7688199" y="0"/>
                  </a:moveTo>
                  <a:lnTo>
                    <a:pt x="2159" y="0"/>
                  </a:lnTo>
                  <a:lnTo>
                    <a:pt x="0" y="2159"/>
                  </a:lnTo>
                  <a:lnTo>
                    <a:pt x="0" y="4699"/>
                  </a:lnTo>
                  <a:lnTo>
                    <a:pt x="0" y="7366"/>
                  </a:lnTo>
                  <a:lnTo>
                    <a:pt x="2159" y="9525"/>
                  </a:lnTo>
                  <a:lnTo>
                    <a:pt x="7688199" y="9525"/>
                  </a:lnTo>
                  <a:lnTo>
                    <a:pt x="7690358" y="7366"/>
                  </a:lnTo>
                  <a:lnTo>
                    <a:pt x="7690358" y="2159"/>
                  </a:lnTo>
                  <a:lnTo>
                    <a:pt x="7688199" y="0"/>
                  </a:lnTo>
                  <a:close/>
                </a:path>
              </a:pathLst>
            </a:custGeom>
            <a:solidFill>
              <a:srgbClr val="C6C6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25420" y="2432926"/>
              <a:ext cx="2195957" cy="906665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3260216" y="2757932"/>
            <a:ext cx="128270" cy="2616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550" spc="-50" dirty="0">
                <a:solidFill>
                  <a:srgbClr val="3B3939"/>
                </a:solidFill>
                <a:latin typeface="Trebuchet MS"/>
                <a:cs typeface="Trebuchet MS"/>
              </a:rPr>
              <a:t>2</a:t>
            </a:r>
            <a:endParaRPr sz="155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566665" y="2368465"/>
            <a:ext cx="6715759" cy="816610"/>
          </a:xfrm>
          <a:prstGeom prst="rect">
            <a:avLst/>
          </a:prstGeom>
        </p:spPr>
        <p:txBody>
          <a:bodyPr vert="horz" wrap="square" lIns="0" tIns="984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75"/>
              </a:spcBef>
            </a:pPr>
            <a:r>
              <a:rPr sz="2400" spc="60" dirty="0">
                <a:solidFill>
                  <a:srgbClr val="3B3939"/>
                </a:solidFill>
                <a:latin typeface="Trebuchet MS"/>
                <a:cs typeface="Trebuchet MS"/>
              </a:rPr>
              <a:t>Network</a:t>
            </a:r>
            <a:r>
              <a:rPr sz="2400" spc="-85" dirty="0">
                <a:solidFill>
                  <a:srgbClr val="3B3939"/>
                </a:solidFill>
                <a:latin typeface="Trebuchet MS"/>
                <a:cs typeface="Trebuchet MS"/>
              </a:rPr>
              <a:t> </a:t>
            </a:r>
            <a:r>
              <a:rPr sz="2400" spc="-10" dirty="0">
                <a:solidFill>
                  <a:srgbClr val="3B3939"/>
                </a:solidFill>
                <a:latin typeface="Trebuchet MS"/>
                <a:cs typeface="Trebuchet MS"/>
              </a:rPr>
              <a:t>Security</a:t>
            </a:r>
            <a:endParaRPr sz="2400" dirty="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509"/>
              </a:spcBef>
            </a:pPr>
            <a:r>
              <a:rPr sz="1800" spc="-10" dirty="0">
                <a:solidFill>
                  <a:srgbClr val="3B3939"/>
                </a:solidFill>
                <a:latin typeface="Roboto"/>
                <a:cs typeface="Roboto"/>
              </a:rPr>
              <a:t>Firewalls,</a:t>
            </a:r>
            <a:r>
              <a:rPr sz="1800" spc="-6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800" spc="-25" dirty="0">
                <a:solidFill>
                  <a:srgbClr val="3B3939"/>
                </a:solidFill>
                <a:latin typeface="Roboto"/>
                <a:cs typeface="Roboto"/>
              </a:rPr>
              <a:t>intrusion</a:t>
            </a:r>
            <a:r>
              <a:rPr sz="1800" spc="-4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800" spc="-10" dirty="0">
                <a:solidFill>
                  <a:srgbClr val="3B3939"/>
                </a:solidFill>
                <a:latin typeface="Roboto"/>
                <a:cs typeface="Roboto"/>
              </a:rPr>
              <a:t>detection</a:t>
            </a:r>
            <a:r>
              <a:rPr sz="1800" spc="-6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800" spc="-10" dirty="0">
                <a:solidFill>
                  <a:srgbClr val="3B3939"/>
                </a:solidFill>
                <a:latin typeface="Roboto"/>
                <a:cs typeface="Roboto"/>
              </a:rPr>
              <a:t>systems,</a:t>
            </a:r>
            <a:r>
              <a:rPr sz="1800" spc="-7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800" dirty="0">
                <a:solidFill>
                  <a:srgbClr val="3B3939"/>
                </a:solidFill>
                <a:latin typeface="Roboto"/>
                <a:cs typeface="Roboto"/>
              </a:rPr>
              <a:t>and</a:t>
            </a:r>
            <a:r>
              <a:rPr sz="1800" spc="-5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800" spc="-10" dirty="0">
                <a:solidFill>
                  <a:srgbClr val="3B3939"/>
                </a:solidFill>
                <a:latin typeface="Roboto"/>
                <a:cs typeface="Roboto"/>
              </a:rPr>
              <a:t>network</a:t>
            </a:r>
            <a:r>
              <a:rPr sz="1800" spc="-5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800" spc="-10" dirty="0">
                <a:solidFill>
                  <a:srgbClr val="3B3939"/>
                </a:solidFill>
                <a:latin typeface="Roboto"/>
                <a:cs typeface="Roboto"/>
              </a:rPr>
              <a:t>segmentation.</a:t>
            </a:r>
            <a:endParaRPr sz="1800" dirty="0">
              <a:latin typeface="Roboto"/>
              <a:cs typeface="Roboto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1676400" y="3351276"/>
            <a:ext cx="9925685" cy="934719"/>
            <a:chOff x="1676400" y="3351276"/>
            <a:chExt cx="9925685" cy="934719"/>
          </a:xfrm>
        </p:grpSpPr>
        <p:sp>
          <p:nvSpPr>
            <p:cNvPr id="12" name="object 12"/>
            <p:cNvSpPr/>
            <p:nvPr/>
          </p:nvSpPr>
          <p:spPr>
            <a:xfrm>
              <a:off x="4460620" y="3351276"/>
              <a:ext cx="7141845" cy="9525"/>
            </a:xfrm>
            <a:custGeom>
              <a:avLst/>
              <a:gdLst/>
              <a:ahLst/>
              <a:cxnLst/>
              <a:rect l="l" t="t" r="r" b="b"/>
              <a:pathLst>
                <a:path w="7141845" h="9525">
                  <a:moveTo>
                    <a:pt x="7139178" y="0"/>
                  </a:moveTo>
                  <a:lnTo>
                    <a:pt x="2031" y="0"/>
                  </a:lnTo>
                  <a:lnTo>
                    <a:pt x="0" y="2159"/>
                  </a:lnTo>
                  <a:lnTo>
                    <a:pt x="0" y="4825"/>
                  </a:lnTo>
                  <a:lnTo>
                    <a:pt x="0" y="7365"/>
                  </a:lnTo>
                  <a:lnTo>
                    <a:pt x="2031" y="9525"/>
                  </a:lnTo>
                  <a:lnTo>
                    <a:pt x="7139178" y="9525"/>
                  </a:lnTo>
                  <a:lnTo>
                    <a:pt x="7141336" y="7365"/>
                  </a:lnTo>
                  <a:lnTo>
                    <a:pt x="7141336" y="2159"/>
                  </a:lnTo>
                  <a:lnTo>
                    <a:pt x="7139178" y="0"/>
                  </a:lnTo>
                  <a:close/>
                </a:path>
              </a:pathLst>
            </a:custGeom>
            <a:solidFill>
              <a:srgbClr val="C6C6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76400" y="3378949"/>
              <a:ext cx="3293872" cy="906665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3258692" y="3704082"/>
            <a:ext cx="130810" cy="2616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550" spc="-50" dirty="0">
                <a:solidFill>
                  <a:srgbClr val="3B3939"/>
                </a:solidFill>
                <a:latin typeface="Trebuchet MS"/>
                <a:cs typeface="Trebuchet MS"/>
              </a:rPr>
              <a:t>3</a:t>
            </a:r>
            <a:endParaRPr sz="1550">
              <a:latin typeface="Trebuchet MS"/>
              <a:cs typeface="Trebuchet M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115559" y="3271705"/>
            <a:ext cx="7028180" cy="849630"/>
          </a:xfrm>
          <a:prstGeom prst="rect">
            <a:avLst/>
          </a:prstGeom>
        </p:spPr>
        <p:txBody>
          <a:bodyPr vert="horz" wrap="square" lIns="0" tIns="141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15"/>
              </a:spcBef>
            </a:pPr>
            <a:r>
              <a:rPr sz="2400" spc="55" dirty="0">
                <a:solidFill>
                  <a:srgbClr val="3B3939"/>
                </a:solidFill>
                <a:latin typeface="Trebuchet MS"/>
                <a:cs typeface="Trebuchet MS"/>
              </a:rPr>
              <a:t>Endpoint</a:t>
            </a:r>
            <a:r>
              <a:rPr sz="2400" spc="-130" dirty="0">
                <a:solidFill>
                  <a:srgbClr val="3B3939"/>
                </a:solidFill>
                <a:latin typeface="Trebuchet MS"/>
                <a:cs typeface="Trebuchet MS"/>
              </a:rPr>
              <a:t> </a:t>
            </a:r>
            <a:r>
              <a:rPr sz="2400" spc="-10" dirty="0">
                <a:solidFill>
                  <a:srgbClr val="3B3939"/>
                </a:solidFill>
                <a:latin typeface="Trebuchet MS"/>
                <a:cs typeface="Trebuchet MS"/>
              </a:rPr>
              <a:t>Security</a:t>
            </a:r>
            <a:endParaRPr sz="2400" dirty="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670"/>
              </a:spcBef>
            </a:pP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Antivirus</a:t>
            </a:r>
            <a:r>
              <a:rPr sz="1600" spc="-5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software,</a:t>
            </a:r>
            <a:r>
              <a:rPr sz="1600" spc="-6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endpoint</a:t>
            </a:r>
            <a:r>
              <a:rPr sz="1600" spc="-5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detection</a:t>
            </a:r>
            <a:r>
              <a:rPr sz="1600" spc="-8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and</a:t>
            </a:r>
            <a:r>
              <a:rPr sz="1600" spc="-5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response,</a:t>
            </a:r>
            <a:r>
              <a:rPr sz="1600" spc="-8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and</a:t>
            </a:r>
            <a:r>
              <a:rPr sz="1600" spc="-6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user</a:t>
            </a:r>
            <a:r>
              <a:rPr sz="1600" spc="-7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access</a:t>
            </a:r>
            <a:r>
              <a:rPr sz="1600" spc="-7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control.</a:t>
            </a:r>
            <a:endParaRPr sz="1600" dirty="0">
              <a:latin typeface="Roboto"/>
              <a:cs typeface="Roboto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1127417" y="4297298"/>
            <a:ext cx="10474960" cy="934719"/>
            <a:chOff x="1127417" y="4297298"/>
            <a:chExt cx="10474960" cy="934719"/>
          </a:xfrm>
        </p:grpSpPr>
        <p:sp>
          <p:nvSpPr>
            <p:cNvPr id="17" name="object 17"/>
            <p:cNvSpPr/>
            <p:nvPr/>
          </p:nvSpPr>
          <p:spPr>
            <a:xfrm>
              <a:off x="5009515" y="4297298"/>
              <a:ext cx="6592570" cy="9525"/>
            </a:xfrm>
            <a:custGeom>
              <a:avLst/>
              <a:gdLst/>
              <a:ahLst/>
              <a:cxnLst/>
              <a:rect l="l" t="t" r="r" b="b"/>
              <a:pathLst>
                <a:path w="6592570" h="9525">
                  <a:moveTo>
                    <a:pt x="6590284" y="0"/>
                  </a:moveTo>
                  <a:lnTo>
                    <a:pt x="2159" y="0"/>
                  </a:lnTo>
                  <a:lnTo>
                    <a:pt x="0" y="2158"/>
                  </a:lnTo>
                  <a:lnTo>
                    <a:pt x="0" y="4699"/>
                  </a:lnTo>
                  <a:lnTo>
                    <a:pt x="0" y="7365"/>
                  </a:lnTo>
                  <a:lnTo>
                    <a:pt x="2159" y="9525"/>
                  </a:lnTo>
                  <a:lnTo>
                    <a:pt x="6590284" y="9525"/>
                  </a:lnTo>
                  <a:lnTo>
                    <a:pt x="6592442" y="7365"/>
                  </a:lnTo>
                  <a:lnTo>
                    <a:pt x="6592442" y="2158"/>
                  </a:lnTo>
                  <a:lnTo>
                    <a:pt x="6590284" y="0"/>
                  </a:lnTo>
                  <a:close/>
                </a:path>
              </a:pathLst>
            </a:custGeom>
            <a:solidFill>
              <a:srgbClr val="C6C6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27417" y="4324845"/>
              <a:ext cx="4391786" cy="906665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3257803" y="4650104"/>
            <a:ext cx="133350" cy="2616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550" spc="-50" dirty="0">
                <a:solidFill>
                  <a:srgbClr val="3B3939"/>
                </a:solidFill>
                <a:latin typeface="Trebuchet MS"/>
                <a:cs typeface="Trebuchet MS"/>
              </a:rPr>
              <a:t>4</a:t>
            </a:r>
            <a:endParaRPr sz="1550">
              <a:latin typeface="Trebuchet MS"/>
              <a:cs typeface="Trebuchet M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664453" y="4346524"/>
            <a:ext cx="609917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3B3939"/>
                </a:solidFill>
                <a:latin typeface="Trebuchet MS"/>
                <a:cs typeface="Trebuchet MS"/>
              </a:rPr>
              <a:t>Application</a:t>
            </a:r>
            <a:r>
              <a:rPr sz="2400" spc="235" dirty="0">
                <a:solidFill>
                  <a:srgbClr val="3B3939"/>
                </a:solidFill>
                <a:latin typeface="Trebuchet MS"/>
                <a:cs typeface="Trebuchet MS"/>
              </a:rPr>
              <a:t> </a:t>
            </a:r>
            <a:r>
              <a:rPr sz="2400" spc="-10" dirty="0">
                <a:solidFill>
                  <a:srgbClr val="3B3939"/>
                </a:solidFill>
                <a:latin typeface="Trebuchet MS"/>
                <a:cs typeface="Trebuchet MS"/>
              </a:rPr>
              <a:t>Security</a:t>
            </a:r>
            <a:endParaRPr sz="2400" dirty="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075"/>
              </a:spcBef>
            </a:pPr>
            <a:r>
              <a:rPr sz="1500" spc="-20" dirty="0">
                <a:solidFill>
                  <a:srgbClr val="3B3939"/>
                </a:solidFill>
                <a:latin typeface="Roboto"/>
                <a:cs typeface="Roboto"/>
              </a:rPr>
              <a:t>Vulnerability</a:t>
            </a:r>
            <a:r>
              <a:rPr sz="1500" spc="-3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500" spc="-10" dirty="0">
                <a:solidFill>
                  <a:srgbClr val="3B3939"/>
                </a:solidFill>
                <a:latin typeface="Roboto"/>
                <a:cs typeface="Roboto"/>
              </a:rPr>
              <a:t>scanning,</a:t>
            </a:r>
            <a:r>
              <a:rPr sz="1500" spc="-4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500" dirty="0">
                <a:solidFill>
                  <a:srgbClr val="3B3939"/>
                </a:solidFill>
                <a:latin typeface="Roboto"/>
                <a:cs typeface="Roboto"/>
              </a:rPr>
              <a:t>secure</a:t>
            </a:r>
            <a:r>
              <a:rPr sz="1500" spc="-2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500" dirty="0">
                <a:solidFill>
                  <a:srgbClr val="3B3939"/>
                </a:solidFill>
                <a:latin typeface="Roboto"/>
                <a:cs typeface="Roboto"/>
              </a:rPr>
              <a:t>coding</a:t>
            </a:r>
            <a:r>
              <a:rPr sz="1500" spc="-3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500" spc="-10" dirty="0">
                <a:solidFill>
                  <a:srgbClr val="3B3939"/>
                </a:solidFill>
                <a:latin typeface="Roboto"/>
                <a:cs typeface="Roboto"/>
              </a:rPr>
              <a:t>practices,</a:t>
            </a:r>
            <a:r>
              <a:rPr sz="1500" spc="-2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500" dirty="0">
                <a:solidFill>
                  <a:srgbClr val="3B3939"/>
                </a:solidFill>
                <a:latin typeface="Roboto"/>
                <a:cs typeface="Roboto"/>
              </a:rPr>
              <a:t>and</a:t>
            </a:r>
            <a:r>
              <a:rPr sz="1500" spc="-3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500" spc="-20" dirty="0">
                <a:solidFill>
                  <a:srgbClr val="3B3939"/>
                </a:solidFill>
                <a:latin typeface="Roboto"/>
                <a:cs typeface="Roboto"/>
              </a:rPr>
              <a:t>penetration</a:t>
            </a:r>
            <a:r>
              <a:rPr sz="1500" spc="-3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500" spc="-10" dirty="0">
                <a:solidFill>
                  <a:srgbClr val="3B3939"/>
                </a:solidFill>
                <a:latin typeface="Roboto"/>
                <a:cs typeface="Roboto"/>
              </a:rPr>
              <a:t>testing.</a:t>
            </a:r>
            <a:endParaRPr sz="1500" dirty="0">
              <a:latin typeface="Roboto"/>
              <a:cs typeface="Roboto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578446" y="5243195"/>
            <a:ext cx="11023600" cy="934719"/>
            <a:chOff x="578446" y="5243195"/>
            <a:chExt cx="11023600" cy="934719"/>
          </a:xfrm>
        </p:grpSpPr>
        <p:sp>
          <p:nvSpPr>
            <p:cNvPr id="22" name="object 22"/>
            <p:cNvSpPr/>
            <p:nvPr/>
          </p:nvSpPr>
          <p:spPr>
            <a:xfrm>
              <a:off x="5558535" y="5243195"/>
              <a:ext cx="6043930" cy="9525"/>
            </a:xfrm>
            <a:custGeom>
              <a:avLst/>
              <a:gdLst/>
              <a:ahLst/>
              <a:cxnLst/>
              <a:rect l="l" t="t" r="r" b="b"/>
              <a:pathLst>
                <a:path w="6043930" h="9525">
                  <a:moveTo>
                    <a:pt x="6041263" y="0"/>
                  </a:moveTo>
                  <a:lnTo>
                    <a:pt x="2159" y="0"/>
                  </a:lnTo>
                  <a:lnTo>
                    <a:pt x="0" y="2158"/>
                  </a:lnTo>
                  <a:lnTo>
                    <a:pt x="0" y="4825"/>
                  </a:lnTo>
                  <a:lnTo>
                    <a:pt x="0" y="7365"/>
                  </a:lnTo>
                  <a:lnTo>
                    <a:pt x="2159" y="9524"/>
                  </a:lnTo>
                  <a:lnTo>
                    <a:pt x="6041263" y="9524"/>
                  </a:lnTo>
                  <a:lnTo>
                    <a:pt x="6043421" y="7365"/>
                  </a:lnTo>
                  <a:lnTo>
                    <a:pt x="6043421" y="2158"/>
                  </a:lnTo>
                  <a:lnTo>
                    <a:pt x="6041263" y="0"/>
                  </a:lnTo>
                  <a:close/>
                </a:path>
              </a:pathLst>
            </a:custGeom>
            <a:solidFill>
              <a:srgbClr val="C6C6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78446" y="5270792"/>
              <a:ext cx="5489829" cy="906665"/>
            </a:xfrm>
            <a:prstGeom prst="rect">
              <a:avLst/>
            </a:prstGeom>
          </p:spPr>
        </p:pic>
      </p:grpSp>
      <p:sp>
        <p:nvSpPr>
          <p:cNvPr id="24" name="object 24"/>
          <p:cNvSpPr txBox="1"/>
          <p:nvPr/>
        </p:nvSpPr>
        <p:spPr>
          <a:xfrm>
            <a:off x="3257803" y="5595924"/>
            <a:ext cx="132715" cy="2622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50" spc="-50" dirty="0">
                <a:solidFill>
                  <a:srgbClr val="3B3939"/>
                </a:solidFill>
                <a:latin typeface="Trebuchet MS"/>
                <a:cs typeface="Trebuchet MS"/>
              </a:rPr>
              <a:t>5</a:t>
            </a:r>
            <a:endParaRPr sz="1550">
              <a:latin typeface="Trebuchet MS"/>
              <a:cs typeface="Trebuchet MS"/>
            </a:endParaRPr>
          </a:p>
        </p:txBody>
      </p:sp>
      <p:sp>
        <p:nvSpPr>
          <p:cNvPr id="26" name="object 26"/>
          <p:cNvSpPr txBox="1">
            <a:spLocks noGrp="1"/>
          </p:cNvSpPr>
          <p:nvPr>
            <p:ph type="dt" sz="half" idx="6"/>
          </p:nvPr>
        </p:nvSpPr>
        <p:spPr>
          <a:xfrm>
            <a:off x="10881994" y="6351422"/>
            <a:ext cx="487679" cy="3334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640"/>
              </a:lnSpc>
            </a:pPr>
            <a:r>
              <a:rPr spc="-325" dirty="0"/>
              <a:t>202</a:t>
            </a:r>
            <a:r>
              <a:rPr lang="en-US" spc="-325" dirty="0"/>
              <a:t>4</a:t>
            </a:r>
            <a:endParaRPr spc="-325" dirty="0"/>
          </a:p>
        </p:txBody>
      </p:sp>
      <p:sp>
        <p:nvSpPr>
          <p:cNvPr id="25" name="object 25"/>
          <p:cNvSpPr txBox="1"/>
          <p:nvPr/>
        </p:nvSpPr>
        <p:spPr>
          <a:xfrm>
            <a:off x="6213728" y="5107170"/>
            <a:ext cx="4765040" cy="944244"/>
          </a:xfrm>
          <a:prstGeom prst="rect">
            <a:avLst/>
          </a:prstGeom>
        </p:spPr>
        <p:txBody>
          <a:bodyPr vert="horz" wrap="square" lIns="0" tIns="1987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65"/>
              </a:spcBef>
            </a:pPr>
            <a:r>
              <a:rPr sz="2400" dirty="0">
                <a:solidFill>
                  <a:srgbClr val="3B3939"/>
                </a:solidFill>
                <a:latin typeface="Trebuchet MS"/>
                <a:cs typeface="Trebuchet MS"/>
              </a:rPr>
              <a:t>Data</a:t>
            </a:r>
            <a:r>
              <a:rPr sz="2400" spc="30" dirty="0">
                <a:solidFill>
                  <a:srgbClr val="3B3939"/>
                </a:solidFill>
                <a:latin typeface="Trebuchet MS"/>
                <a:cs typeface="Trebuchet MS"/>
              </a:rPr>
              <a:t> </a:t>
            </a:r>
            <a:r>
              <a:rPr sz="2400" spc="-10" dirty="0">
                <a:solidFill>
                  <a:srgbClr val="3B3939"/>
                </a:solidFill>
                <a:latin typeface="Trebuchet MS"/>
                <a:cs typeface="Trebuchet MS"/>
              </a:rPr>
              <a:t>Security</a:t>
            </a:r>
            <a:endParaRPr sz="2400" dirty="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969"/>
              </a:spcBef>
            </a:pPr>
            <a:r>
              <a:rPr sz="1600" spc="-20" dirty="0">
                <a:solidFill>
                  <a:srgbClr val="3B3939"/>
                </a:solidFill>
                <a:latin typeface="Roboto"/>
                <a:cs typeface="Roboto"/>
              </a:rPr>
              <a:t>Encryption,</a:t>
            </a:r>
            <a:r>
              <a:rPr sz="1600" spc="-3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data</a:t>
            </a:r>
            <a:r>
              <a:rPr sz="1600" spc="-5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loss</a:t>
            </a:r>
            <a:r>
              <a:rPr sz="1600" spc="-5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prevention,</a:t>
            </a:r>
            <a:r>
              <a:rPr sz="1600" spc="-5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and</a:t>
            </a:r>
            <a:r>
              <a:rPr sz="1600" spc="-4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access</a:t>
            </a:r>
            <a:r>
              <a:rPr sz="1600" spc="-5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control.</a:t>
            </a:r>
            <a:endParaRPr sz="1600" dirty="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49020" y="2324226"/>
            <a:ext cx="8759825" cy="5905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75" dirty="0"/>
              <a:t>Importance</a:t>
            </a:r>
            <a:r>
              <a:rPr spc="-135" dirty="0"/>
              <a:t> </a:t>
            </a:r>
            <a:r>
              <a:rPr dirty="0"/>
              <a:t>of</a:t>
            </a:r>
            <a:r>
              <a:rPr spc="-140" dirty="0"/>
              <a:t> </a:t>
            </a:r>
            <a:r>
              <a:rPr spc="360" dirty="0"/>
              <a:t>Web</a:t>
            </a:r>
            <a:r>
              <a:rPr spc="-145" dirty="0"/>
              <a:t> </a:t>
            </a:r>
            <a:r>
              <a:rPr spc="50" dirty="0"/>
              <a:t>Application</a:t>
            </a:r>
            <a:r>
              <a:rPr spc="-120" dirty="0"/>
              <a:t> </a:t>
            </a:r>
            <a:r>
              <a:rPr spc="55" dirty="0"/>
              <a:t>Security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xfrm>
            <a:off x="10881994" y="6351422"/>
            <a:ext cx="487679" cy="3334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640"/>
              </a:lnSpc>
            </a:pPr>
            <a:r>
              <a:rPr spc="-325" dirty="0"/>
              <a:t>202</a:t>
            </a:r>
            <a:r>
              <a:rPr lang="en-US" spc="-325" dirty="0"/>
              <a:t>4</a:t>
            </a:r>
            <a:endParaRPr spc="-325" dirty="0"/>
          </a:p>
        </p:txBody>
      </p:sp>
      <p:sp>
        <p:nvSpPr>
          <p:cNvPr id="3" name="object 3"/>
          <p:cNvSpPr txBox="1"/>
          <p:nvPr/>
        </p:nvSpPr>
        <p:spPr>
          <a:xfrm>
            <a:off x="649020" y="3369945"/>
            <a:ext cx="4678045" cy="12452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1200"/>
              </a:lnSpc>
              <a:spcBef>
                <a:spcPts val="95"/>
              </a:spcBef>
            </a:pPr>
            <a:r>
              <a:rPr sz="1800" dirty="0">
                <a:solidFill>
                  <a:srgbClr val="3B3939"/>
                </a:solidFill>
                <a:latin typeface="Roboto"/>
                <a:cs typeface="Roboto"/>
              </a:rPr>
              <a:t>Web</a:t>
            </a:r>
            <a:r>
              <a:rPr sz="1800" spc="-2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800" spc="-20" dirty="0">
                <a:solidFill>
                  <a:srgbClr val="3B3939"/>
                </a:solidFill>
                <a:latin typeface="Roboto"/>
                <a:cs typeface="Roboto"/>
              </a:rPr>
              <a:t>applications</a:t>
            </a:r>
            <a:r>
              <a:rPr sz="1800" spc="-2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800" dirty="0">
                <a:solidFill>
                  <a:srgbClr val="3B3939"/>
                </a:solidFill>
                <a:latin typeface="Roboto"/>
                <a:cs typeface="Roboto"/>
              </a:rPr>
              <a:t>are</a:t>
            </a:r>
            <a:r>
              <a:rPr sz="1800" spc="-2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800" spc="-20" dirty="0">
                <a:solidFill>
                  <a:srgbClr val="3B3939"/>
                </a:solidFill>
                <a:latin typeface="Roboto"/>
                <a:cs typeface="Roboto"/>
              </a:rPr>
              <a:t>increasingly</a:t>
            </a:r>
            <a:r>
              <a:rPr sz="1800" spc="-10" dirty="0">
                <a:solidFill>
                  <a:srgbClr val="3B3939"/>
                </a:solidFill>
                <a:latin typeface="Roboto"/>
                <a:cs typeface="Roboto"/>
              </a:rPr>
              <a:t> critical</a:t>
            </a:r>
            <a:r>
              <a:rPr sz="1800" spc="-3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800" spc="-25" dirty="0">
                <a:solidFill>
                  <a:srgbClr val="3B3939"/>
                </a:solidFill>
                <a:latin typeface="Roboto"/>
                <a:cs typeface="Roboto"/>
              </a:rPr>
              <a:t>to </a:t>
            </a:r>
            <a:r>
              <a:rPr sz="1800" spc="-10" dirty="0">
                <a:solidFill>
                  <a:srgbClr val="3B3939"/>
                </a:solidFill>
                <a:latin typeface="Roboto"/>
                <a:cs typeface="Roboto"/>
              </a:rPr>
              <a:t>businesses</a:t>
            </a:r>
            <a:r>
              <a:rPr sz="1800" spc="-6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800" dirty="0">
                <a:solidFill>
                  <a:srgbClr val="3B3939"/>
                </a:solidFill>
                <a:latin typeface="Roboto"/>
                <a:cs typeface="Roboto"/>
              </a:rPr>
              <a:t>and</a:t>
            </a:r>
            <a:r>
              <a:rPr sz="1800" spc="-5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800" spc="-20" dirty="0">
                <a:solidFill>
                  <a:srgbClr val="3B3939"/>
                </a:solidFill>
                <a:latin typeface="Roboto"/>
                <a:cs typeface="Roboto"/>
              </a:rPr>
              <a:t>individuals.</a:t>
            </a:r>
            <a:r>
              <a:rPr sz="1800" spc="-5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800" dirty="0">
                <a:solidFill>
                  <a:srgbClr val="3B3939"/>
                </a:solidFill>
                <a:latin typeface="Roboto"/>
                <a:cs typeface="Roboto"/>
              </a:rPr>
              <a:t>They</a:t>
            </a:r>
            <a:r>
              <a:rPr sz="1800" spc="-7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800" dirty="0">
                <a:solidFill>
                  <a:srgbClr val="3B3939"/>
                </a:solidFill>
                <a:latin typeface="Roboto"/>
                <a:cs typeface="Roboto"/>
              </a:rPr>
              <a:t>are</a:t>
            </a:r>
            <a:r>
              <a:rPr sz="1800" spc="-6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800" dirty="0">
                <a:solidFill>
                  <a:srgbClr val="3B3939"/>
                </a:solidFill>
                <a:latin typeface="Roboto"/>
                <a:cs typeface="Roboto"/>
              </a:rPr>
              <a:t>used</a:t>
            </a:r>
            <a:r>
              <a:rPr sz="1800" spc="-7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800" spc="-25" dirty="0">
                <a:solidFill>
                  <a:srgbClr val="3B3939"/>
                </a:solidFill>
                <a:latin typeface="Roboto"/>
                <a:cs typeface="Roboto"/>
              </a:rPr>
              <a:t>for </a:t>
            </a:r>
            <a:r>
              <a:rPr sz="1800" spc="-20" dirty="0">
                <a:solidFill>
                  <a:srgbClr val="3B3939"/>
                </a:solidFill>
                <a:latin typeface="Roboto"/>
                <a:cs typeface="Roboto"/>
              </a:rPr>
              <a:t>everything</a:t>
            </a:r>
            <a:r>
              <a:rPr sz="1800" spc="-8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800" dirty="0">
                <a:solidFill>
                  <a:srgbClr val="3B3939"/>
                </a:solidFill>
                <a:latin typeface="Roboto"/>
                <a:cs typeface="Roboto"/>
              </a:rPr>
              <a:t>from</a:t>
            </a:r>
            <a:r>
              <a:rPr sz="1800" spc="-6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800" dirty="0">
                <a:solidFill>
                  <a:srgbClr val="3B3939"/>
                </a:solidFill>
                <a:latin typeface="Roboto"/>
                <a:cs typeface="Roboto"/>
              </a:rPr>
              <a:t>online</a:t>
            </a:r>
            <a:r>
              <a:rPr sz="1800" spc="-5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800" spc="-10" dirty="0">
                <a:solidFill>
                  <a:srgbClr val="3B3939"/>
                </a:solidFill>
                <a:latin typeface="Roboto"/>
                <a:cs typeface="Roboto"/>
              </a:rPr>
              <a:t>banking</a:t>
            </a:r>
            <a:r>
              <a:rPr sz="1800" spc="-4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800" dirty="0">
                <a:solidFill>
                  <a:srgbClr val="3B3939"/>
                </a:solidFill>
                <a:latin typeface="Roboto"/>
                <a:cs typeface="Roboto"/>
              </a:rPr>
              <a:t>to</a:t>
            </a:r>
            <a:r>
              <a:rPr sz="1800" spc="-6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800" spc="-20" dirty="0">
                <a:solidFill>
                  <a:srgbClr val="3B3939"/>
                </a:solidFill>
                <a:latin typeface="Roboto"/>
                <a:cs typeface="Roboto"/>
              </a:rPr>
              <a:t>shopping</a:t>
            </a:r>
            <a:r>
              <a:rPr sz="1800" spc="-5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800" spc="-25" dirty="0">
                <a:solidFill>
                  <a:srgbClr val="3B3939"/>
                </a:solidFill>
                <a:latin typeface="Roboto"/>
                <a:cs typeface="Roboto"/>
              </a:rPr>
              <a:t>to </a:t>
            </a:r>
            <a:r>
              <a:rPr sz="1800" spc="-10" dirty="0">
                <a:solidFill>
                  <a:srgbClr val="3B3939"/>
                </a:solidFill>
                <a:latin typeface="Roboto"/>
                <a:cs typeface="Roboto"/>
              </a:rPr>
              <a:t>social</a:t>
            </a:r>
            <a:r>
              <a:rPr sz="1800" spc="-6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800" spc="-10" dirty="0">
                <a:solidFill>
                  <a:srgbClr val="3B3939"/>
                </a:solidFill>
                <a:latin typeface="Roboto"/>
                <a:cs typeface="Roboto"/>
              </a:rPr>
              <a:t>media.</a:t>
            </a:r>
            <a:endParaRPr sz="1800" dirty="0">
              <a:latin typeface="Roboto"/>
              <a:cs typeface="Robot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321044" y="3369945"/>
            <a:ext cx="5132705" cy="940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1100"/>
              </a:lnSpc>
              <a:spcBef>
                <a:spcPts val="100"/>
              </a:spcBef>
            </a:pPr>
            <a:r>
              <a:rPr sz="1800" dirty="0">
                <a:solidFill>
                  <a:srgbClr val="3B3939"/>
                </a:solidFill>
                <a:latin typeface="Roboto"/>
                <a:cs typeface="Roboto"/>
              </a:rPr>
              <a:t>The</a:t>
            </a:r>
            <a:r>
              <a:rPr sz="1800" spc="-3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800" spc="-10" dirty="0">
                <a:solidFill>
                  <a:srgbClr val="3B3939"/>
                </a:solidFill>
                <a:latin typeface="Roboto"/>
                <a:cs typeface="Roboto"/>
              </a:rPr>
              <a:t>consequences</a:t>
            </a:r>
            <a:r>
              <a:rPr sz="1800" spc="-5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800" dirty="0">
                <a:solidFill>
                  <a:srgbClr val="3B3939"/>
                </a:solidFill>
                <a:latin typeface="Roboto"/>
                <a:cs typeface="Roboto"/>
              </a:rPr>
              <a:t>of</a:t>
            </a:r>
            <a:r>
              <a:rPr sz="1800" spc="-2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800" dirty="0">
                <a:solidFill>
                  <a:srgbClr val="3B3939"/>
                </a:solidFill>
                <a:latin typeface="Roboto"/>
                <a:cs typeface="Roboto"/>
              </a:rPr>
              <a:t>a</a:t>
            </a:r>
            <a:r>
              <a:rPr sz="1800" spc="-3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800" spc="-20" dirty="0">
                <a:solidFill>
                  <a:srgbClr val="3B3939"/>
                </a:solidFill>
                <a:latin typeface="Roboto"/>
                <a:cs typeface="Roboto"/>
              </a:rPr>
              <a:t>security</a:t>
            </a:r>
            <a:r>
              <a:rPr sz="1800" spc="-5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800" dirty="0">
                <a:solidFill>
                  <a:srgbClr val="3B3939"/>
                </a:solidFill>
                <a:latin typeface="Roboto"/>
                <a:cs typeface="Roboto"/>
              </a:rPr>
              <a:t>breach</a:t>
            </a:r>
            <a:r>
              <a:rPr sz="1800" spc="-4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800" dirty="0">
                <a:solidFill>
                  <a:srgbClr val="3B3939"/>
                </a:solidFill>
                <a:latin typeface="Roboto"/>
                <a:cs typeface="Roboto"/>
              </a:rPr>
              <a:t>can</a:t>
            </a:r>
            <a:r>
              <a:rPr sz="1800" spc="-3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800" spc="-25" dirty="0">
                <a:solidFill>
                  <a:srgbClr val="3B3939"/>
                </a:solidFill>
                <a:latin typeface="Roboto"/>
                <a:cs typeface="Roboto"/>
              </a:rPr>
              <a:t>be </a:t>
            </a:r>
            <a:r>
              <a:rPr sz="1800" dirty="0">
                <a:solidFill>
                  <a:srgbClr val="3B3939"/>
                </a:solidFill>
                <a:latin typeface="Roboto"/>
                <a:cs typeface="Roboto"/>
              </a:rPr>
              <a:t>severe.</a:t>
            </a:r>
            <a:r>
              <a:rPr sz="1800" spc="-7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800" spc="-10" dirty="0">
                <a:solidFill>
                  <a:srgbClr val="3B3939"/>
                </a:solidFill>
                <a:latin typeface="Roboto"/>
                <a:cs typeface="Roboto"/>
              </a:rPr>
              <a:t>Data</a:t>
            </a:r>
            <a:r>
              <a:rPr sz="1800" spc="-4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800" spc="-10" dirty="0">
                <a:solidFill>
                  <a:srgbClr val="3B3939"/>
                </a:solidFill>
                <a:latin typeface="Roboto"/>
                <a:cs typeface="Roboto"/>
              </a:rPr>
              <a:t>breaches</a:t>
            </a:r>
            <a:r>
              <a:rPr sz="1800" spc="-8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800" dirty="0">
                <a:solidFill>
                  <a:srgbClr val="3B3939"/>
                </a:solidFill>
                <a:latin typeface="Roboto"/>
                <a:cs typeface="Roboto"/>
              </a:rPr>
              <a:t>can</a:t>
            </a:r>
            <a:r>
              <a:rPr sz="1800" spc="-5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800" dirty="0">
                <a:solidFill>
                  <a:srgbClr val="3B3939"/>
                </a:solidFill>
                <a:latin typeface="Roboto"/>
                <a:cs typeface="Roboto"/>
              </a:rPr>
              <a:t>lead</a:t>
            </a:r>
            <a:r>
              <a:rPr sz="1800" spc="-5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800" dirty="0">
                <a:solidFill>
                  <a:srgbClr val="3B3939"/>
                </a:solidFill>
                <a:latin typeface="Roboto"/>
                <a:cs typeface="Roboto"/>
              </a:rPr>
              <a:t>to</a:t>
            </a:r>
            <a:r>
              <a:rPr sz="1800" spc="-5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800" spc="-10" dirty="0">
                <a:solidFill>
                  <a:srgbClr val="3B3939"/>
                </a:solidFill>
                <a:latin typeface="Roboto"/>
                <a:cs typeface="Roboto"/>
              </a:rPr>
              <a:t>financial</a:t>
            </a:r>
            <a:r>
              <a:rPr sz="1800" spc="-3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800" spc="-10" dirty="0">
                <a:solidFill>
                  <a:srgbClr val="3B3939"/>
                </a:solidFill>
                <a:latin typeface="Roboto"/>
                <a:cs typeface="Roboto"/>
              </a:rPr>
              <a:t>losses, </a:t>
            </a:r>
            <a:r>
              <a:rPr sz="1800" spc="-20" dirty="0">
                <a:solidFill>
                  <a:srgbClr val="3B3939"/>
                </a:solidFill>
                <a:latin typeface="Roboto"/>
                <a:cs typeface="Roboto"/>
              </a:rPr>
              <a:t>reputational</a:t>
            </a:r>
            <a:r>
              <a:rPr sz="1800" spc="-8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800" dirty="0">
                <a:solidFill>
                  <a:srgbClr val="3B3939"/>
                </a:solidFill>
                <a:latin typeface="Roboto"/>
                <a:cs typeface="Roboto"/>
              </a:rPr>
              <a:t>damage,</a:t>
            </a:r>
            <a:r>
              <a:rPr sz="1800" spc="-6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800" dirty="0">
                <a:solidFill>
                  <a:srgbClr val="3B3939"/>
                </a:solidFill>
                <a:latin typeface="Roboto"/>
                <a:cs typeface="Roboto"/>
              </a:rPr>
              <a:t>and</a:t>
            </a:r>
            <a:r>
              <a:rPr sz="1800" spc="-8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800" dirty="0">
                <a:solidFill>
                  <a:srgbClr val="3B3939"/>
                </a:solidFill>
                <a:latin typeface="Roboto"/>
                <a:cs typeface="Roboto"/>
              </a:rPr>
              <a:t>legal</a:t>
            </a:r>
            <a:r>
              <a:rPr sz="1800" spc="-6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800" spc="-10" dirty="0">
                <a:solidFill>
                  <a:srgbClr val="3B3939"/>
                </a:solidFill>
                <a:latin typeface="Roboto"/>
                <a:cs typeface="Roboto"/>
              </a:rPr>
              <a:t>action.</a:t>
            </a:r>
            <a:endParaRPr sz="1800" dirty="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-1"/>
            <a:ext cx="4571999" cy="68579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221351" y="1029080"/>
            <a:ext cx="3742690" cy="1174750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2700" marR="5080">
              <a:lnSpc>
                <a:spcPts val="4600"/>
              </a:lnSpc>
              <a:spcBef>
                <a:spcPts val="45"/>
              </a:spcBef>
            </a:pPr>
            <a:r>
              <a:rPr spc="75" dirty="0"/>
              <a:t>Perform</a:t>
            </a:r>
            <a:r>
              <a:rPr spc="-125" dirty="0"/>
              <a:t> </a:t>
            </a:r>
            <a:r>
              <a:rPr spc="140" dirty="0"/>
              <a:t>Website </a:t>
            </a:r>
            <a:r>
              <a:rPr spc="-10" dirty="0"/>
              <a:t>Footprinting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5229733" y="2747136"/>
            <a:ext cx="433070" cy="433070"/>
            <a:chOff x="5229733" y="2747136"/>
            <a:chExt cx="433070" cy="433070"/>
          </a:xfrm>
        </p:grpSpPr>
        <p:sp>
          <p:nvSpPr>
            <p:cNvPr id="5" name="object 5"/>
            <p:cNvSpPr/>
            <p:nvPr/>
          </p:nvSpPr>
          <p:spPr>
            <a:xfrm>
              <a:off x="5233543" y="2750946"/>
              <a:ext cx="425450" cy="425450"/>
            </a:xfrm>
            <a:custGeom>
              <a:avLst/>
              <a:gdLst/>
              <a:ahLst/>
              <a:cxnLst/>
              <a:rect l="l" t="t" r="r" b="b"/>
              <a:pathLst>
                <a:path w="425450" h="425450">
                  <a:moveTo>
                    <a:pt x="345821" y="0"/>
                  </a:moveTo>
                  <a:lnTo>
                    <a:pt x="79375" y="0"/>
                  </a:lnTo>
                  <a:lnTo>
                    <a:pt x="48434" y="6240"/>
                  </a:lnTo>
                  <a:lnTo>
                    <a:pt x="23209" y="23256"/>
                  </a:lnTo>
                  <a:lnTo>
                    <a:pt x="6223" y="48488"/>
                  </a:lnTo>
                  <a:lnTo>
                    <a:pt x="0" y="79375"/>
                  </a:lnTo>
                  <a:lnTo>
                    <a:pt x="0" y="345820"/>
                  </a:lnTo>
                  <a:lnTo>
                    <a:pt x="6223" y="376761"/>
                  </a:lnTo>
                  <a:lnTo>
                    <a:pt x="23209" y="401986"/>
                  </a:lnTo>
                  <a:lnTo>
                    <a:pt x="48434" y="418972"/>
                  </a:lnTo>
                  <a:lnTo>
                    <a:pt x="79375" y="425195"/>
                  </a:lnTo>
                  <a:lnTo>
                    <a:pt x="345821" y="425195"/>
                  </a:lnTo>
                  <a:lnTo>
                    <a:pt x="376707" y="418972"/>
                  </a:lnTo>
                  <a:lnTo>
                    <a:pt x="401939" y="401986"/>
                  </a:lnTo>
                  <a:lnTo>
                    <a:pt x="418955" y="376761"/>
                  </a:lnTo>
                  <a:lnTo>
                    <a:pt x="425196" y="345820"/>
                  </a:lnTo>
                  <a:lnTo>
                    <a:pt x="425196" y="79375"/>
                  </a:lnTo>
                  <a:lnTo>
                    <a:pt x="418955" y="48488"/>
                  </a:lnTo>
                  <a:lnTo>
                    <a:pt x="401939" y="23256"/>
                  </a:lnTo>
                  <a:lnTo>
                    <a:pt x="376707" y="6240"/>
                  </a:lnTo>
                  <a:lnTo>
                    <a:pt x="345821" y="0"/>
                  </a:lnTo>
                  <a:close/>
                </a:path>
              </a:pathLst>
            </a:custGeom>
            <a:solidFill>
              <a:srgbClr val="E0E0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233543" y="2750946"/>
              <a:ext cx="425450" cy="425450"/>
            </a:xfrm>
            <a:custGeom>
              <a:avLst/>
              <a:gdLst/>
              <a:ahLst/>
              <a:cxnLst/>
              <a:rect l="l" t="t" r="r" b="b"/>
              <a:pathLst>
                <a:path w="425450" h="425450">
                  <a:moveTo>
                    <a:pt x="0" y="79375"/>
                  </a:moveTo>
                  <a:lnTo>
                    <a:pt x="6223" y="48488"/>
                  </a:lnTo>
                  <a:lnTo>
                    <a:pt x="23209" y="23256"/>
                  </a:lnTo>
                  <a:lnTo>
                    <a:pt x="48434" y="6240"/>
                  </a:lnTo>
                  <a:lnTo>
                    <a:pt x="79375" y="0"/>
                  </a:lnTo>
                  <a:lnTo>
                    <a:pt x="345821" y="0"/>
                  </a:lnTo>
                  <a:lnTo>
                    <a:pt x="376707" y="6240"/>
                  </a:lnTo>
                  <a:lnTo>
                    <a:pt x="401939" y="23256"/>
                  </a:lnTo>
                  <a:lnTo>
                    <a:pt x="418955" y="48488"/>
                  </a:lnTo>
                  <a:lnTo>
                    <a:pt x="425196" y="79375"/>
                  </a:lnTo>
                  <a:lnTo>
                    <a:pt x="425196" y="345820"/>
                  </a:lnTo>
                  <a:lnTo>
                    <a:pt x="418955" y="376761"/>
                  </a:lnTo>
                  <a:lnTo>
                    <a:pt x="401939" y="401986"/>
                  </a:lnTo>
                  <a:lnTo>
                    <a:pt x="376707" y="418972"/>
                  </a:lnTo>
                  <a:lnTo>
                    <a:pt x="345821" y="425195"/>
                  </a:lnTo>
                  <a:lnTo>
                    <a:pt x="79375" y="425195"/>
                  </a:lnTo>
                  <a:lnTo>
                    <a:pt x="48434" y="418972"/>
                  </a:lnTo>
                  <a:lnTo>
                    <a:pt x="23209" y="401986"/>
                  </a:lnTo>
                  <a:lnTo>
                    <a:pt x="6223" y="376761"/>
                  </a:lnTo>
                  <a:lnTo>
                    <a:pt x="0" y="345820"/>
                  </a:lnTo>
                  <a:lnTo>
                    <a:pt x="0" y="79375"/>
                  </a:lnTo>
                  <a:close/>
                </a:path>
              </a:pathLst>
            </a:custGeom>
            <a:ln w="7620">
              <a:solidFill>
                <a:srgbClr val="C6C6D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5373751" y="2739643"/>
            <a:ext cx="145415" cy="36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200" spc="-155" dirty="0">
                <a:solidFill>
                  <a:srgbClr val="3B3939"/>
                </a:solidFill>
                <a:latin typeface="Trebuchet MS"/>
                <a:cs typeface="Trebuchet MS"/>
              </a:rPr>
              <a:t>1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835777" y="2755518"/>
            <a:ext cx="2073275" cy="15982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solidFill>
                  <a:srgbClr val="3B3939"/>
                </a:solidFill>
                <a:latin typeface="Trebuchet MS"/>
                <a:cs typeface="Trebuchet MS"/>
              </a:rPr>
              <a:t>Gather</a:t>
            </a:r>
            <a:r>
              <a:rPr sz="1600" spc="-55" dirty="0">
                <a:solidFill>
                  <a:srgbClr val="3B3939"/>
                </a:solidFill>
                <a:latin typeface="Trebuchet MS"/>
                <a:cs typeface="Trebuchet MS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Trebuchet MS"/>
                <a:cs typeface="Trebuchet MS"/>
              </a:rPr>
              <a:t>Information</a:t>
            </a:r>
            <a:endParaRPr sz="1600" dirty="0">
              <a:latin typeface="Trebuchet MS"/>
              <a:cs typeface="Trebuchet MS"/>
            </a:endParaRPr>
          </a:p>
          <a:p>
            <a:pPr marL="12700" marR="5080">
              <a:lnSpc>
                <a:spcPct val="138000"/>
              </a:lnSpc>
              <a:spcBef>
                <a:spcPts val="860"/>
              </a:spcBef>
            </a:pPr>
            <a:r>
              <a:rPr sz="1450" dirty="0">
                <a:solidFill>
                  <a:srgbClr val="3B3939"/>
                </a:solidFill>
                <a:latin typeface="Roboto"/>
                <a:cs typeface="Roboto"/>
              </a:rPr>
              <a:t>The</a:t>
            </a:r>
            <a:r>
              <a:rPr sz="1450" spc="-3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450" spc="-10" dirty="0">
                <a:solidFill>
                  <a:srgbClr val="3B3939"/>
                </a:solidFill>
                <a:latin typeface="Roboto"/>
                <a:cs typeface="Roboto"/>
              </a:rPr>
              <a:t>initial</a:t>
            </a:r>
            <a:r>
              <a:rPr sz="1450" spc="-6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450" dirty="0">
                <a:solidFill>
                  <a:srgbClr val="3B3939"/>
                </a:solidFill>
                <a:latin typeface="Roboto"/>
                <a:cs typeface="Roboto"/>
              </a:rPr>
              <a:t>step</a:t>
            </a:r>
            <a:r>
              <a:rPr sz="1450" spc="-3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450" spc="-10" dirty="0">
                <a:solidFill>
                  <a:srgbClr val="3B3939"/>
                </a:solidFill>
                <a:latin typeface="Roboto"/>
                <a:cs typeface="Roboto"/>
              </a:rPr>
              <a:t>involves gathering</a:t>
            </a:r>
            <a:r>
              <a:rPr sz="1450" spc="-4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450" dirty="0">
                <a:solidFill>
                  <a:srgbClr val="3B3939"/>
                </a:solidFill>
                <a:latin typeface="Roboto"/>
                <a:cs typeface="Roboto"/>
              </a:rPr>
              <a:t>as</a:t>
            </a:r>
            <a:r>
              <a:rPr sz="1450" spc="-8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450" spc="-20" dirty="0">
                <a:solidFill>
                  <a:srgbClr val="3B3939"/>
                </a:solidFill>
                <a:latin typeface="Roboto"/>
                <a:cs typeface="Roboto"/>
              </a:rPr>
              <a:t>much </a:t>
            </a:r>
            <a:r>
              <a:rPr sz="1450" spc="-10" dirty="0">
                <a:solidFill>
                  <a:srgbClr val="3B3939"/>
                </a:solidFill>
                <a:latin typeface="Roboto"/>
                <a:cs typeface="Roboto"/>
              </a:rPr>
              <a:t>information</a:t>
            </a:r>
            <a:r>
              <a:rPr sz="1450" spc="-3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450" dirty="0">
                <a:solidFill>
                  <a:srgbClr val="3B3939"/>
                </a:solidFill>
                <a:latin typeface="Roboto"/>
                <a:cs typeface="Roboto"/>
              </a:rPr>
              <a:t>as</a:t>
            </a:r>
            <a:r>
              <a:rPr sz="1450" spc="2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450" spc="-10" dirty="0">
                <a:solidFill>
                  <a:srgbClr val="3B3939"/>
                </a:solidFill>
                <a:latin typeface="Roboto"/>
                <a:cs typeface="Roboto"/>
              </a:rPr>
              <a:t>possible </a:t>
            </a:r>
            <a:r>
              <a:rPr sz="1450" dirty="0">
                <a:solidFill>
                  <a:srgbClr val="3B3939"/>
                </a:solidFill>
                <a:latin typeface="Roboto"/>
                <a:cs typeface="Roboto"/>
              </a:rPr>
              <a:t>about</a:t>
            </a:r>
            <a:r>
              <a:rPr sz="1450" spc="-7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450" dirty="0">
                <a:solidFill>
                  <a:srgbClr val="3B3939"/>
                </a:solidFill>
                <a:latin typeface="Roboto"/>
                <a:cs typeface="Roboto"/>
              </a:rPr>
              <a:t>the</a:t>
            </a:r>
            <a:r>
              <a:rPr sz="1450" spc="-6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450" dirty="0">
                <a:solidFill>
                  <a:srgbClr val="3B3939"/>
                </a:solidFill>
                <a:latin typeface="Roboto"/>
                <a:cs typeface="Roboto"/>
              </a:rPr>
              <a:t>target</a:t>
            </a:r>
            <a:r>
              <a:rPr sz="1450" spc="-6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450" spc="-10" dirty="0">
                <a:solidFill>
                  <a:srgbClr val="3B3939"/>
                </a:solidFill>
                <a:latin typeface="Roboto"/>
                <a:cs typeface="Roboto"/>
              </a:rPr>
              <a:t>website.</a:t>
            </a:r>
            <a:endParaRPr sz="1450" dirty="0">
              <a:latin typeface="Roboto"/>
              <a:cs typeface="Roboto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8472805" y="2747136"/>
            <a:ext cx="433070" cy="433070"/>
            <a:chOff x="8472805" y="2747136"/>
            <a:chExt cx="433070" cy="433070"/>
          </a:xfrm>
        </p:grpSpPr>
        <p:sp>
          <p:nvSpPr>
            <p:cNvPr id="10" name="object 10"/>
            <p:cNvSpPr/>
            <p:nvPr/>
          </p:nvSpPr>
          <p:spPr>
            <a:xfrm>
              <a:off x="8476615" y="2750946"/>
              <a:ext cx="425450" cy="425450"/>
            </a:xfrm>
            <a:custGeom>
              <a:avLst/>
              <a:gdLst/>
              <a:ahLst/>
              <a:cxnLst/>
              <a:rect l="l" t="t" r="r" b="b"/>
              <a:pathLst>
                <a:path w="425450" h="425450">
                  <a:moveTo>
                    <a:pt x="345820" y="0"/>
                  </a:moveTo>
                  <a:lnTo>
                    <a:pt x="79375" y="0"/>
                  </a:lnTo>
                  <a:lnTo>
                    <a:pt x="48434" y="6240"/>
                  </a:lnTo>
                  <a:lnTo>
                    <a:pt x="23209" y="23256"/>
                  </a:lnTo>
                  <a:lnTo>
                    <a:pt x="6223" y="48488"/>
                  </a:lnTo>
                  <a:lnTo>
                    <a:pt x="0" y="79375"/>
                  </a:lnTo>
                  <a:lnTo>
                    <a:pt x="0" y="345820"/>
                  </a:lnTo>
                  <a:lnTo>
                    <a:pt x="6223" y="376761"/>
                  </a:lnTo>
                  <a:lnTo>
                    <a:pt x="23209" y="401986"/>
                  </a:lnTo>
                  <a:lnTo>
                    <a:pt x="48434" y="418972"/>
                  </a:lnTo>
                  <a:lnTo>
                    <a:pt x="79375" y="425195"/>
                  </a:lnTo>
                  <a:lnTo>
                    <a:pt x="345820" y="425195"/>
                  </a:lnTo>
                  <a:lnTo>
                    <a:pt x="376707" y="418972"/>
                  </a:lnTo>
                  <a:lnTo>
                    <a:pt x="401939" y="401986"/>
                  </a:lnTo>
                  <a:lnTo>
                    <a:pt x="418955" y="376761"/>
                  </a:lnTo>
                  <a:lnTo>
                    <a:pt x="425195" y="345820"/>
                  </a:lnTo>
                  <a:lnTo>
                    <a:pt x="425195" y="79375"/>
                  </a:lnTo>
                  <a:lnTo>
                    <a:pt x="418955" y="48488"/>
                  </a:lnTo>
                  <a:lnTo>
                    <a:pt x="401939" y="23256"/>
                  </a:lnTo>
                  <a:lnTo>
                    <a:pt x="376707" y="6240"/>
                  </a:lnTo>
                  <a:lnTo>
                    <a:pt x="345820" y="0"/>
                  </a:lnTo>
                  <a:close/>
                </a:path>
              </a:pathLst>
            </a:custGeom>
            <a:solidFill>
              <a:srgbClr val="E0E0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8476615" y="2750946"/>
              <a:ext cx="425450" cy="425450"/>
            </a:xfrm>
            <a:custGeom>
              <a:avLst/>
              <a:gdLst/>
              <a:ahLst/>
              <a:cxnLst/>
              <a:rect l="l" t="t" r="r" b="b"/>
              <a:pathLst>
                <a:path w="425450" h="425450">
                  <a:moveTo>
                    <a:pt x="0" y="79375"/>
                  </a:moveTo>
                  <a:lnTo>
                    <a:pt x="6223" y="48488"/>
                  </a:lnTo>
                  <a:lnTo>
                    <a:pt x="23209" y="23256"/>
                  </a:lnTo>
                  <a:lnTo>
                    <a:pt x="48434" y="6240"/>
                  </a:lnTo>
                  <a:lnTo>
                    <a:pt x="79375" y="0"/>
                  </a:lnTo>
                  <a:lnTo>
                    <a:pt x="345820" y="0"/>
                  </a:lnTo>
                  <a:lnTo>
                    <a:pt x="376707" y="6240"/>
                  </a:lnTo>
                  <a:lnTo>
                    <a:pt x="401939" y="23256"/>
                  </a:lnTo>
                  <a:lnTo>
                    <a:pt x="418955" y="48488"/>
                  </a:lnTo>
                  <a:lnTo>
                    <a:pt x="425195" y="79375"/>
                  </a:lnTo>
                  <a:lnTo>
                    <a:pt x="425195" y="345820"/>
                  </a:lnTo>
                  <a:lnTo>
                    <a:pt x="418955" y="376761"/>
                  </a:lnTo>
                  <a:lnTo>
                    <a:pt x="401939" y="401986"/>
                  </a:lnTo>
                  <a:lnTo>
                    <a:pt x="376707" y="418972"/>
                  </a:lnTo>
                  <a:lnTo>
                    <a:pt x="345820" y="425195"/>
                  </a:lnTo>
                  <a:lnTo>
                    <a:pt x="79375" y="425195"/>
                  </a:lnTo>
                  <a:lnTo>
                    <a:pt x="48434" y="418972"/>
                  </a:lnTo>
                  <a:lnTo>
                    <a:pt x="23209" y="401986"/>
                  </a:lnTo>
                  <a:lnTo>
                    <a:pt x="6223" y="376761"/>
                  </a:lnTo>
                  <a:lnTo>
                    <a:pt x="0" y="345820"/>
                  </a:lnTo>
                  <a:lnTo>
                    <a:pt x="0" y="79375"/>
                  </a:lnTo>
                  <a:close/>
                </a:path>
              </a:pathLst>
            </a:custGeom>
            <a:ln w="7619">
              <a:solidFill>
                <a:srgbClr val="C6C6D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8603742" y="2739643"/>
            <a:ext cx="172085" cy="36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200" spc="-50" dirty="0">
                <a:solidFill>
                  <a:srgbClr val="3B3939"/>
                </a:solidFill>
                <a:latin typeface="Trebuchet MS"/>
                <a:cs typeface="Trebuchet MS"/>
              </a:rPr>
              <a:t>2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079230" y="2725038"/>
            <a:ext cx="2320290" cy="16287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800" dirty="0">
                <a:solidFill>
                  <a:srgbClr val="3B3939"/>
                </a:solidFill>
                <a:latin typeface="Trebuchet MS"/>
                <a:cs typeface="Trebuchet MS"/>
              </a:rPr>
              <a:t>Identify</a:t>
            </a:r>
            <a:r>
              <a:rPr sz="1800" spc="-30" dirty="0">
                <a:solidFill>
                  <a:srgbClr val="3B3939"/>
                </a:solidFill>
                <a:latin typeface="Trebuchet MS"/>
                <a:cs typeface="Trebuchet MS"/>
              </a:rPr>
              <a:t> </a:t>
            </a:r>
            <a:r>
              <a:rPr sz="1800" spc="-10" dirty="0">
                <a:solidFill>
                  <a:srgbClr val="3B3939"/>
                </a:solidFill>
                <a:latin typeface="Trebuchet MS"/>
                <a:cs typeface="Trebuchet MS"/>
              </a:rPr>
              <a:t>Target</a:t>
            </a:r>
            <a:endParaRPr sz="1800" dirty="0">
              <a:latin typeface="Trebuchet MS"/>
              <a:cs typeface="Trebuchet MS"/>
            </a:endParaRPr>
          </a:p>
          <a:p>
            <a:pPr marL="12700" marR="5080">
              <a:lnSpc>
                <a:spcPct val="138000"/>
              </a:lnSpc>
              <a:spcBef>
                <a:spcPts val="820"/>
              </a:spcBef>
            </a:pPr>
            <a:r>
              <a:rPr sz="1450" dirty="0">
                <a:solidFill>
                  <a:srgbClr val="3B3939"/>
                </a:solidFill>
                <a:latin typeface="Roboto"/>
                <a:cs typeface="Roboto"/>
              </a:rPr>
              <a:t>This</a:t>
            </a:r>
            <a:r>
              <a:rPr sz="1450" spc="-2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450" spc="-10" dirty="0">
                <a:solidFill>
                  <a:srgbClr val="3B3939"/>
                </a:solidFill>
                <a:latin typeface="Roboto"/>
                <a:cs typeface="Roboto"/>
              </a:rPr>
              <a:t>includes </a:t>
            </a:r>
            <a:r>
              <a:rPr sz="1450" spc="-20" dirty="0">
                <a:solidFill>
                  <a:srgbClr val="3B3939"/>
                </a:solidFill>
                <a:latin typeface="Roboto"/>
                <a:cs typeface="Roboto"/>
              </a:rPr>
              <a:t>identifying</a:t>
            </a:r>
            <a:r>
              <a:rPr sz="1450" spc="-4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450" spc="-25" dirty="0">
                <a:solidFill>
                  <a:srgbClr val="3B3939"/>
                </a:solidFill>
                <a:latin typeface="Roboto"/>
                <a:cs typeface="Roboto"/>
              </a:rPr>
              <a:t>the </a:t>
            </a:r>
            <a:r>
              <a:rPr sz="1450" spc="-20" dirty="0">
                <a:solidFill>
                  <a:srgbClr val="3B3939"/>
                </a:solidFill>
                <a:latin typeface="Roboto"/>
                <a:cs typeface="Roboto"/>
              </a:rPr>
              <a:t>target's</a:t>
            </a:r>
            <a:r>
              <a:rPr sz="1450" spc="-5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450" dirty="0">
                <a:solidFill>
                  <a:srgbClr val="3B3939"/>
                </a:solidFill>
                <a:latin typeface="Roboto"/>
                <a:cs typeface="Roboto"/>
              </a:rPr>
              <a:t>domain</a:t>
            </a:r>
            <a:r>
              <a:rPr sz="1450" spc="-4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450" dirty="0">
                <a:solidFill>
                  <a:srgbClr val="3B3939"/>
                </a:solidFill>
                <a:latin typeface="Roboto"/>
                <a:cs typeface="Roboto"/>
              </a:rPr>
              <a:t>name,</a:t>
            </a:r>
            <a:r>
              <a:rPr sz="1450" spc="-3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450" spc="-25" dirty="0">
                <a:solidFill>
                  <a:srgbClr val="3B3939"/>
                </a:solidFill>
                <a:latin typeface="Roboto"/>
                <a:cs typeface="Roboto"/>
              </a:rPr>
              <a:t>IP </a:t>
            </a:r>
            <a:r>
              <a:rPr sz="1450" dirty="0">
                <a:solidFill>
                  <a:srgbClr val="3B3939"/>
                </a:solidFill>
                <a:latin typeface="Roboto"/>
                <a:cs typeface="Roboto"/>
              </a:rPr>
              <a:t>address,</a:t>
            </a:r>
            <a:r>
              <a:rPr sz="1450" spc="-5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450" dirty="0">
                <a:solidFill>
                  <a:srgbClr val="3B3939"/>
                </a:solidFill>
                <a:latin typeface="Roboto"/>
                <a:cs typeface="Roboto"/>
              </a:rPr>
              <a:t>and</a:t>
            </a:r>
            <a:r>
              <a:rPr sz="1450" spc="-5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450" dirty="0">
                <a:solidFill>
                  <a:srgbClr val="3B3939"/>
                </a:solidFill>
                <a:latin typeface="Roboto"/>
                <a:cs typeface="Roboto"/>
              </a:rPr>
              <a:t>other</a:t>
            </a:r>
            <a:r>
              <a:rPr sz="1450" spc="-5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450" spc="-10" dirty="0">
                <a:solidFill>
                  <a:srgbClr val="3B3939"/>
                </a:solidFill>
                <a:latin typeface="Roboto"/>
                <a:cs typeface="Roboto"/>
              </a:rPr>
              <a:t>publicly available</a:t>
            </a:r>
            <a:r>
              <a:rPr sz="1450" spc="-6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450" spc="-10" dirty="0">
                <a:solidFill>
                  <a:srgbClr val="3B3939"/>
                </a:solidFill>
                <a:latin typeface="Roboto"/>
                <a:cs typeface="Roboto"/>
              </a:rPr>
              <a:t>information.</a:t>
            </a:r>
            <a:endParaRPr sz="1450" dirty="0">
              <a:latin typeface="Roboto"/>
              <a:cs typeface="Roboto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5229733" y="4767071"/>
            <a:ext cx="433070" cy="433070"/>
            <a:chOff x="5229733" y="4767071"/>
            <a:chExt cx="433070" cy="433070"/>
          </a:xfrm>
        </p:grpSpPr>
        <p:sp>
          <p:nvSpPr>
            <p:cNvPr id="15" name="object 15"/>
            <p:cNvSpPr/>
            <p:nvPr/>
          </p:nvSpPr>
          <p:spPr>
            <a:xfrm>
              <a:off x="5233543" y="4770881"/>
              <a:ext cx="425450" cy="425450"/>
            </a:xfrm>
            <a:custGeom>
              <a:avLst/>
              <a:gdLst/>
              <a:ahLst/>
              <a:cxnLst/>
              <a:rect l="l" t="t" r="r" b="b"/>
              <a:pathLst>
                <a:path w="425450" h="425450">
                  <a:moveTo>
                    <a:pt x="345821" y="0"/>
                  </a:moveTo>
                  <a:lnTo>
                    <a:pt x="79375" y="0"/>
                  </a:lnTo>
                  <a:lnTo>
                    <a:pt x="48434" y="6242"/>
                  </a:lnTo>
                  <a:lnTo>
                    <a:pt x="23209" y="23272"/>
                  </a:lnTo>
                  <a:lnTo>
                    <a:pt x="6223" y="48541"/>
                  </a:lnTo>
                  <a:lnTo>
                    <a:pt x="0" y="79502"/>
                  </a:lnTo>
                  <a:lnTo>
                    <a:pt x="0" y="345948"/>
                  </a:lnTo>
                  <a:lnTo>
                    <a:pt x="6223" y="376834"/>
                  </a:lnTo>
                  <a:lnTo>
                    <a:pt x="23209" y="402066"/>
                  </a:lnTo>
                  <a:lnTo>
                    <a:pt x="48434" y="419082"/>
                  </a:lnTo>
                  <a:lnTo>
                    <a:pt x="79375" y="425323"/>
                  </a:lnTo>
                  <a:lnTo>
                    <a:pt x="345821" y="425323"/>
                  </a:lnTo>
                  <a:lnTo>
                    <a:pt x="376707" y="419082"/>
                  </a:lnTo>
                  <a:lnTo>
                    <a:pt x="401939" y="402066"/>
                  </a:lnTo>
                  <a:lnTo>
                    <a:pt x="418955" y="376834"/>
                  </a:lnTo>
                  <a:lnTo>
                    <a:pt x="425196" y="345948"/>
                  </a:lnTo>
                  <a:lnTo>
                    <a:pt x="425196" y="79502"/>
                  </a:lnTo>
                  <a:lnTo>
                    <a:pt x="418955" y="48541"/>
                  </a:lnTo>
                  <a:lnTo>
                    <a:pt x="401939" y="23272"/>
                  </a:lnTo>
                  <a:lnTo>
                    <a:pt x="376707" y="6242"/>
                  </a:lnTo>
                  <a:lnTo>
                    <a:pt x="345821" y="0"/>
                  </a:lnTo>
                  <a:close/>
                </a:path>
              </a:pathLst>
            </a:custGeom>
            <a:solidFill>
              <a:srgbClr val="E0E0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233543" y="4770881"/>
              <a:ext cx="425450" cy="425450"/>
            </a:xfrm>
            <a:custGeom>
              <a:avLst/>
              <a:gdLst/>
              <a:ahLst/>
              <a:cxnLst/>
              <a:rect l="l" t="t" r="r" b="b"/>
              <a:pathLst>
                <a:path w="425450" h="425450">
                  <a:moveTo>
                    <a:pt x="0" y="79502"/>
                  </a:moveTo>
                  <a:lnTo>
                    <a:pt x="6223" y="48541"/>
                  </a:lnTo>
                  <a:lnTo>
                    <a:pt x="23209" y="23272"/>
                  </a:lnTo>
                  <a:lnTo>
                    <a:pt x="48434" y="6242"/>
                  </a:lnTo>
                  <a:lnTo>
                    <a:pt x="79375" y="0"/>
                  </a:lnTo>
                  <a:lnTo>
                    <a:pt x="345821" y="0"/>
                  </a:lnTo>
                  <a:lnTo>
                    <a:pt x="376707" y="6242"/>
                  </a:lnTo>
                  <a:lnTo>
                    <a:pt x="401939" y="23272"/>
                  </a:lnTo>
                  <a:lnTo>
                    <a:pt x="418955" y="48541"/>
                  </a:lnTo>
                  <a:lnTo>
                    <a:pt x="425196" y="79502"/>
                  </a:lnTo>
                  <a:lnTo>
                    <a:pt x="425196" y="345948"/>
                  </a:lnTo>
                  <a:lnTo>
                    <a:pt x="418955" y="376834"/>
                  </a:lnTo>
                  <a:lnTo>
                    <a:pt x="401939" y="402066"/>
                  </a:lnTo>
                  <a:lnTo>
                    <a:pt x="376707" y="419082"/>
                  </a:lnTo>
                  <a:lnTo>
                    <a:pt x="345821" y="425323"/>
                  </a:lnTo>
                  <a:lnTo>
                    <a:pt x="79375" y="425323"/>
                  </a:lnTo>
                  <a:lnTo>
                    <a:pt x="48434" y="419082"/>
                  </a:lnTo>
                  <a:lnTo>
                    <a:pt x="23209" y="402066"/>
                  </a:lnTo>
                  <a:lnTo>
                    <a:pt x="6223" y="376834"/>
                  </a:lnTo>
                  <a:lnTo>
                    <a:pt x="0" y="345948"/>
                  </a:lnTo>
                  <a:lnTo>
                    <a:pt x="0" y="79502"/>
                  </a:lnTo>
                  <a:close/>
                </a:path>
              </a:pathLst>
            </a:custGeom>
            <a:ln w="7620">
              <a:solidFill>
                <a:srgbClr val="C6C6D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5358765" y="4759528"/>
            <a:ext cx="175895" cy="3625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200" spc="-50" dirty="0">
                <a:solidFill>
                  <a:srgbClr val="3B3939"/>
                </a:solidFill>
                <a:latin typeface="Trebuchet MS"/>
                <a:cs typeface="Trebuchet MS"/>
              </a:rPr>
              <a:t>3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dt" sz="half" idx="6"/>
          </p:nvPr>
        </p:nvSpPr>
        <p:spPr>
          <a:xfrm>
            <a:off x="10881994" y="6351422"/>
            <a:ext cx="487679" cy="3334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640"/>
              </a:lnSpc>
            </a:pPr>
            <a:r>
              <a:rPr spc="-325" dirty="0"/>
              <a:t>202</a:t>
            </a:r>
            <a:r>
              <a:rPr lang="en-US" spc="-325" dirty="0"/>
              <a:t>4</a:t>
            </a:r>
            <a:endParaRPr spc="-325" dirty="0"/>
          </a:p>
        </p:txBody>
      </p:sp>
      <p:sp>
        <p:nvSpPr>
          <p:cNvPr id="18" name="object 18"/>
          <p:cNvSpPr txBox="1"/>
          <p:nvPr/>
        </p:nvSpPr>
        <p:spPr>
          <a:xfrm>
            <a:off x="5835777" y="4745482"/>
            <a:ext cx="4758690" cy="101854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800" spc="75" dirty="0">
                <a:solidFill>
                  <a:srgbClr val="3B3939"/>
                </a:solidFill>
                <a:latin typeface="Trebuchet MS"/>
                <a:cs typeface="Trebuchet MS"/>
              </a:rPr>
              <a:t>Understand</a:t>
            </a:r>
            <a:r>
              <a:rPr sz="1800" spc="-95" dirty="0">
                <a:solidFill>
                  <a:srgbClr val="3B3939"/>
                </a:solidFill>
                <a:latin typeface="Trebuchet MS"/>
                <a:cs typeface="Trebuchet MS"/>
              </a:rPr>
              <a:t> </a:t>
            </a:r>
            <a:r>
              <a:rPr sz="1800" spc="-10" dirty="0">
                <a:solidFill>
                  <a:srgbClr val="3B3939"/>
                </a:solidFill>
                <a:latin typeface="Trebuchet MS"/>
                <a:cs typeface="Trebuchet MS"/>
              </a:rPr>
              <a:t>Structure</a:t>
            </a:r>
            <a:endParaRPr sz="1800" dirty="0">
              <a:latin typeface="Trebuchet MS"/>
              <a:cs typeface="Trebuchet MS"/>
            </a:endParaRPr>
          </a:p>
          <a:p>
            <a:pPr marL="12700" marR="5080">
              <a:lnSpc>
                <a:spcPct val="137900"/>
              </a:lnSpc>
              <a:spcBef>
                <a:spcPts val="819"/>
              </a:spcBef>
            </a:pPr>
            <a:r>
              <a:rPr sz="1450" dirty="0">
                <a:solidFill>
                  <a:srgbClr val="3B3939"/>
                </a:solidFill>
                <a:latin typeface="Roboto"/>
                <a:cs typeface="Roboto"/>
              </a:rPr>
              <a:t>A</a:t>
            </a:r>
            <a:r>
              <a:rPr sz="1450" spc="-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450" spc="-10" dirty="0">
                <a:solidFill>
                  <a:srgbClr val="3B3939"/>
                </a:solidFill>
                <a:latin typeface="Roboto"/>
                <a:cs typeface="Roboto"/>
              </a:rPr>
              <a:t>detailed</a:t>
            </a:r>
            <a:r>
              <a:rPr sz="1450" spc="-2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450" spc="-10" dirty="0">
                <a:solidFill>
                  <a:srgbClr val="3B3939"/>
                </a:solidFill>
                <a:latin typeface="Roboto"/>
                <a:cs typeface="Roboto"/>
              </a:rPr>
              <a:t>analysis</a:t>
            </a:r>
            <a:r>
              <a:rPr sz="1450" spc="-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450" dirty="0">
                <a:solidFill>
                  <a:srgbClr val="3B3939"/>
                </a:solidFill>
                <a:latin typeface="Roboto"/>
                <a:cs typeface="Roboto"/>
              </a:rPr>
              <a:t>of</a:t>
            </a:r>
            <a:r>
              <a:rPr sz="1450" spc="-2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450" dirty="0">
                <a:solidFill>
                  <a:srgbClr val="3B3939"/>
                </a:solidFill>
                <a:latin typeface="Roboto"/>
                <a:cs typeface="Roboto"/>
              </a:rPr>
              <a:t>the</a:t>
            </a:r>
            <a:r>
              <a:rPr sz="1450" spc="-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450" spc="-10" dirty="0">
                <a:solidFill>
                  <a:srgbClr val="3B3939"/>
                </a:solidFill>
                <a:latin typeface="Roboto"/>
                <a:cs typeface="Roboto"/>
              </a:rPr>
              <a:t>website's</a:t>
            </a:r>
            <a:r>
              <a:rPr sz="1450" spc="-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450" spc="-20" dirty="0">
                <a:solidFill>
                  <a:srgbClr val="3B3939"/>
                </a:solidFill>
                <a:latin typeface="Roboto"/>
                <a:cs typeface="Roboto"/>
              </a:rPr>
              <a:t>structure,</a:t>
            </a:r>
            <a:r>
              <a:rPr sz="1450" spc="-2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450" spc="-20" dirty="0">
                <a:solidFill>
                  <a:srgbClr val="3B3939"/>
                </a:solidFill>
                <a:latin typeface="Roboto"/>
                <a:cs typeface="Roboto"/>
              </a:rPr>
              <a:t>including</a:t>
            </a:r>
            <a:r>
              <a:rPr sz="1450" spc="-4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450" spc="-25" dirty="0">
                <a:solidFill>
                  <a:srgbClr val="3B3939"/>
                </a:solidFill>
                <a:latin typeface="Roboto"/>
                <a:cs typeface="Roboto"/>
              </a:rPr>
              <a:t>its </a:t>
            </a:r>
            <a:r>
              <a:rPr sz="1450" spc="-10" dirty="0">
                <a:solidFill>
                  <a:srgbClr val="3B3939"/>
                </a:solidFill>
                <a:latin typeface="Roboto"/>
                <a:cs typeface="Roboto"/>
              </a:rPr>
              <a:t>technologies,</a:t>
            </a:r>
            <a:r>
              <a:rPr sz="1450" spc="-3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450" dirty="0">
                <a:solidFill>
                  <a:srgbClr val="3B3939"/>
                </a:solidFill>
                <a:latin typeface="Roboto"/>
                <a:cs typeface="Roboto"/>
              </a:rPr>
              <a:t>framework,</a:t>
            </a:r>
            <a:r>
              <a:rPr sz="1450" spc="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450" dirty="0">
                <a:solidFill>
                  <a:srgbClr val="3B3939"/>
                </a:solidFill>
                <a:latin typeface="Roboto"/>
                <a:cs typeface="Roboto"/>
              </a:rPr>
              <a:t>and </a:t>
            </a:r>
            <a:r>
              <a:rPr sz="1450" spc="-10" dirty="0">
                <a:solidFill>
                  <a:srgbClr val="3B3939"/>
                </a:solidFill>
                <a:latin typeface="Roboto"/>
                <a:cs typeface="Roboto"/>
              </a:rPr>
              <a:t>plugins.</a:t>
            </a:r>
            <a:endParaRPr sz="1450" dirty="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-1"/>
            <a:ext cx="4571999" cy="68579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221351" y="1002283"/>
            <a:ext cx="5713730" cy="1174750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2700" marR="5080">
              <a:lnSpc>
                <a:spcPts val="4600"/>
              </a:lnSpc>
              <a:spcBef>
                <a:spcPts val="45"/>
              </a:spcBef>
            </a:pPr>
            <a:r>
              <a:rPr spc="110" dirty="0"/>
              <a:t>Analyze</a:t>
            </a:r>
            <a:r>
              <a:rPr spc="-114" dirty="0"/>
              <a:t> </a:t>
            </a:r>
            <a:r>
              <a:rPr dirty="0"/>
              <a:t>the</a:t>
            </a:r>
            <a:r>
              <a:rPr spc="-145" dirty="0"/>
              <a:t> </a:t>
            </a:r>
            <a:r>
              <a:rPr spc="315" dirty="0"/>
              <a:t>HTML</a:t>
            </a:r>
            <a:r>
              <a:rPr spc="-130" dirty="0"/>
              <a:t> </a:t>
            </a:r>
            <a:r>
              <a:rPr spc="165" dirty="0"/>
              <a:t>Source </a:t>
            </a:r>
            <a:r>
              <a:rPr spc="204" dirty="0"/>
              <a:t>Code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5229733" y="2507614"/>
            <a:ext cx="3061970" cy="2016760"/>
            <a:chOff x="5229733" y="2507614"/>
            <a:chExt cx="3061970" cy="2016760"/>
          </a:xfrm>
        </p:grpSpPr>
        <p:sp>
          <p:nvSpPr>
            <p:cNvPr id="5" name="object 5"/>
            <p:cNvSpPr/>
            <p:nvPr/>
          </p:nvSpPr>
          <p:spPr>
            <a:xfrm>
              <a:off x="5233543" y="2511424"/>
              <a:ext cx="3054350" cy="2009139"/>
            </a:xfrm>
            <a:custGeom>
              <a:avLst/>
              <a:gdLst/>
              <a:ahLst/>
              <a:cxnLst/>
              <a:rect l="l" t="t" r="r" b="b"/>
              <a:pathLst>
                <a:path w="3054350" h="2009139">
                  <a:moveTo>
                    <a:pt x="2974593" y="0"/>
                  </a:moveTo>
                  <a:lnTo>
                    <a:pt x="79375" y="0"/>
                  </a:lnTo>
                  <a:lnTo>
                    <a:pt x="48434" y="6240"/>
                  </a:lnTo>
                  <a:lnTo>
                    <a:pt x="23209" y="23256"/>
                  </a:lnTo>
                  <a:lnTo>
                    <a:pt x="6223" y="48488"/>
                  </a:lnTo>
                  <a:lnTo>
                    <a:pt x="0" y="79375"/>
                  </a:lnTo>
                  <a:lnTo>
                    <a:pt x="0" y="1929638"/>
                  </a:lnTo>
                  <a:lnTo>
                    <a:pt x="6223" y="1960598"/>
                  </a:lnTo>
                  <a:lnTo>
                    <a:pt x="23209" y="1985867"/>
                  </a:lnTo>
                  <a:lnTo>
                    <a:pt x="48434" y="2002897"/>
                  </a:lnTo>
                  <a:lnTo>
                    <a:pt x="79375" y="2009139"/>
                  </a:lnTo>
                  <a:lnTo>
                    <a:pt x="2974593" y="2009139"/>
                  </a:lnTo>
                  <a:lnTo>
                    <a:pt x="3005480" y="2002897"/>
                  </a:lnTo>
                  <a:lnTo>
                    <a:pt x="3030712" y="1985867"/>
                  </a:lnTo>
                  <a:lnTo>
                    <a:pt x="3047728" y="1960598"/>
                  </a:lnTo>
                  <a:lnTo>
                    <a:pt x="3053968" y="1929638"/>
                  </a:lnTo>
                  <a:lnTo>
                    <a:pt x="3053968" y="79375"/>
                  </a:lnTo>
                  <a:lnTo>
                    <a:pt x="3047728" y="48488"/>
                  </a:lnTo>
                  <a:lnTo>
                    <a:pt x="3030712" y="23256"/>
                  </a:lnTo>
                  <a:lnTo>
                    <a:pt x="3005480" y="6240"/>
                  </a:lnTo>
                  <a:lnTo>
                    <a:pt x="2974593" y="0"/>
                  </a:lnTo>
                  <a:close/>
                </a:path>
              </a:pathLst>
            </a:custGeom>
            <a:solidFill>
              <a:srgbClr val="E0E0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233543" y="2511424"/>
              <a:ext cx="3054350" cy="2009139"/>
            </a:xfrm>
            <a:custGeom>
              <a:avLst/>
              <a:gdLst/>
              <a:ahLst/>
              <a:cxnLst/>
              <a:rect l="l" t="t" r="r" b="b"/>
              <a:pathLst>
                <a:path w="3054350" h="2009139">
                  <a:moveTo>
                    <a:pt x="0" y="79375"/>
                  </a:moveTo>
                  <a:lnTo>
                    <a:pt x="6223" y="48488"/>
                  </a:lnTo>
                  <a:lnTo>
                    <a:pt x="23209" y="23256"/>
                  </a:lnTo>
                  <a:lnTo>
                    <a:pt x="48434" y="6240"/>
                  </a:lnTo>
                  <a:lnTo>
                    <a:pt x="79375" y="0"/>
                  </a:lnTo>
                  <a:lnTo>
                    <a:pt x="2974593" y="0"/>
                  </a:lnTo>
                  <a:lnTo>
                    <a:pt x="3005480" y="6240"/>
                  </a:lnTo>
                  <a:lnTo>
                    <a:pt x="3030712" y="23256"/>
                  </a:lnTo>
                  <a:lnTo>
                    <a:pt x="3047728" y="48488"/>
                  </a:lnTo>
                  <a:lnTo>
                    <a:pt x="3053968" y="79375"/>
                  </a:lnTo>
                  <a:lnTo>
                    <a:pt x="3053968" y="1929638"/>
                  </a:lnTo>
                  <a:lnTo>
                    <a:pt x="3047728" y="1960598"/>
                  </a:lnTo>
                  <a:lnTo>
                    <a:pt x="3030712" y="1985867"/>
                  </a:lnTo>
                  <a:lnTo>
                    <a:pt x="3005480" y="2002897"/>
                  </a:lnTo>
                  <a:lnTo>
                    <a:pt x="2974593" y="2009139"/>
                  </a:lnTo>
                  <a:lnTo>
                    <a:pt x="79375" y="2009139"/>
                  </a:lnTo>
                  <a:lnTo>
                    <a:pt x="48434" y="2002897"/>
                  </a:lnTo>
                  <a:lnTo>
                    <a:pt x="23209" y="1985867"/>
                  </a:lnTo>
                  <a:lnTo>
                    <a:pt x="6223" y="1960598"/>
                  </a:lnTo>
                  <a:lnTo>
                    <a:pt x="0" y="1929638"/>
                  </a:lnTo>
                  <a:lnTo>
                    <a:pt x="0" y="79375"/>
                  </a:lnTo>
                  <a:close/>
                </a:path>
              </a:pathLst>
            </a:custGeom>
            <a:ln w="7620">
              <a:solidFill>
                <a:srgbClr val="C6C6D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5417058" y="2608910"/>
            <a:ext cx="2479040" cy="17037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55" dirty="0">
                <a:solidFill>
                  <a:srgbClr val="3B3939"/>
                </a:solidFill>
                <a:latin typeface="Trebuchet MS"/>
                <a:cs typeface="Trebuchet MS"/>
              </a:rPr>
              <a:t>Inspect</a:t>
            </a:r>
            <a:r>
              <a:rPr sz="2400" spc="-125" dirty="0">
                <a:solidFill>
                  <a:srgbClr val="3B3939"/>
                </a:solidFill>
                <a:latin typeface="Trebuchet MS"/>
                <a:cs typeface="Trebuchet MS"/>
              </a:rPr>
              <a:t> </a:t>
            </a:r>
            <a:r>
              <a:rPr sz="2400" spc="120" dirty="0">
                <a:solidFill>
                  <a:srgbClr val="3B3939"/>
                </a:solidFill>
                <a:latin typeface="Trebuchet MS"/>
                <a:cs typeface="Trebuchet MS"/>
              </a:rPr>
              <a:t>Code</a:t>
            </a:r>
            <a:endParaRPr sz="2400" dirty="0">
              <a:latin typeface="Trebuchet MS"/>
              <a:cs typeface="Trebuchet MS"/>
            </a:endParaRPr>
          </a:p>
          <a:p>
            <a:pPr marL="12700" marR="5080">
              <a:lnSpc>
                <a:spcPct val="125000"/>
              </a:lnSpc>
              <a:spcBef>
                <a:spcPts val="735"/>
              </a:spcBef>
            </a:pP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The</a:t>
            </a:r>
            <a:r>
              <a:rPr sz="1600" spc="-4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source</a:t>
            </a:r>
            <a:r>
              <a:rPr sz="1600" spc="-4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code</a:t>
            </a:r>
            <a:r>
              <a:rPr sz="1600" spc="-5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of</a:t>
            </a:r>
            <a:r>
              <a:rPr sz="1600" spc="-4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25" dirty="0">
                <a:solidFill>
                  <a:srgbClr val="3B3939"/>
                </a:solidFill>
                <a:latin typeface="Roboto"/>
                <a:cs typeface="Roboto"/>
              </a:rPr>
              <a:t>the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website</a:t>
            </a:r>
            <a:r>
              <a:rPr sz="1600" spc="-5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should</a:t>
            </a:r>
            <a:r>
              <a:rPr sz="1600" spc="-3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be</a:t>
            </a:r>
            <a:r>
              <a:rPr sz="1600" spc="-4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carefully analyzed</a:t>
            </a:r>
            <a:r>
              <a:rPr sz="1600" spc="-4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for</a:t>
            </a:r>
            <a:r>
              <a:rPr sz="1600" spc="-6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any</a:t>
            </a:r>
            <a:r>
              <a:rPr sz="1600" spc="-4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potential vulnerabilities.</a:t>
            </a:r>
            <a:endParaRPr sz="1600" dirty="0">
              <a:latin typeface="Roboto"/>
              <a:cs typeface="Roboto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8472805" y="2507614"/>
            <a:ext cx="3061970" cy="2016760"/>
            <a:chOff x="8472805" y="2507614"/>
            <a:chExt cx="3061970" cy="2016760"/>
          </a:xfrm>
        </p:grpSpPr>
        <p:sp>
          <p:nvSpPr>
            <p:cNvPr id="9" name="object 9"/>
            <p:cNvSpPr/>
            <p:nvPr/>
          </p:nvSpPr>
          <p:spPr>
            <a:xfrm>
              <a:off x="8476615" y="2511424"/>
              <a:ext cx="3054350" cy="2009139"/>
            </a:xfrm>
            <a:custGeom>
              <a:avLst/>
              <a:gdLst/>
              <a:ahLst/>
              <a:cxnLst/>
              <a:rect l="l" t="t" r="r" b="b"/>
              <a:pathLst>
                <a:path w="3054350" h="2009139">
                  <a:moveTo>
                    <a:pt x="2974593" y="0"/>
                  </a:moveTo>
                  <a:lnTo>
                    <a:pt x="79375" y="0"/>
                  </a:lnTo>
                  <a:lnTo>
                    <a:pt x="48434" y="6240"/>
                  </a:lnTo>
                  <a:lnTo>
                    <a:pt x="23209" y="23256"/>
                  </a:lnTo>
                  <a:lnTo>
                    <a:pt x="6223" y="48488"/>
                  </a:lnTo>
                  <a:lnTo>
                    <a:pt x="0" y="79375"/>
                  </a:lnTo>
                  <a:lnTo>
                    <a:pt x="0" y="1929638"/>
                  </a:lnTo>
                  <a:lnTo>
                    <a:pt x="6223" y="1960598"/>
                  </a:lnTo>
                  <a:lnTo>
                    <a:pt x="23209" y="1985867"/>
                  </a:lnTo>
                  <a:lnTo>
                    <a:pt x="48434" y="2002897"/>
                  </a:lnTo>
                  <a:lnTo>
                    <a:pt x="79375" y="2009139"/>
                  </a:lnTo>
                  <a:lnTo>
                    <a:pt x="2974593" y="2009139"/>
                  </a:lnTo>
                  <a:lnTo>
                    <a:pt x="3005480" y="2002897"/>
                  </a:lnTo>
                  <a:lnTo>
                    <a:pt x="3030712" y="1985867"/>
                  </a:lnTo>
                  <a:lnTo>
                    <a:pt x="3047728" y="1960598"/>
                  </a:lnTo>
                  <a:lnTo>
                    <a:pt x="3053968" y="1929638"/>
                  </a:lnTo>
                  <a:lnTo>
                    <a:pt x="3053968" y="79375"/>
                  </a:lnTo>
                  <a:lnTo>
                    <a:pt x="3047728" y="48488"/>
                  </a:lnTo>
                  <a:lnTo>
                    <a:pt x="3030712" y="23256"/>
                  </a:lnTo>
                  <a:lnTo>
                    <a:pt x="3005480" y="6240"/>
                  </a:lnTo>
                  <a:lnTo>
                    <a:pt x="2974593" y="0"/>
                  </a:lnTo>
                  <a:close/>
                </a:path>
              </a:pathLst>
            </a:custGeom>
            <a:solidFill>
              <a:srgbClr val="E0E0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8476615" y="2511424"/>
              <a:ext cx="3054350" cy="2009139"/>
            </a:xfrm>
            <a:custGeom>
              <a:avLst/>
              <a:gdLst/>
              <a:ahLst/>
              <a:cxnLst/>
              <a:rect l="l" t="t" r="r" b="b"/>
              <a:pathLst>
                <a:path w="3054350" h="2009139">
                  <a:moveTo>
                    <a:pt x="0" y="79375"/>
                  </a:moveTo>
                  <a:lnTo>
                    <a:pt x="6223" y="48488"/>
                  </a:lnTo>
                  <a:lnTo>
                    <a:pt x="23209" y="23256"/>
                  </a:lnTo>
                  <a:lnTo>
                    <a:pt x="48434" y="6240"/>
                  </a:lnTo>
                  <a:lnTo>
                    <a:pt x="79375" y="0"/>
                  </a:lnTo>
                  <a:lnTo>
                    <a:pt x="2974593" y="0"/>
                  </a:lnTo>
                  <a:lnTo>
                    <a:pt x="3005480" y="6240"/>
                  </a:lnTo>
                  <a:lnTo>
                    <a:pt x="3030712" y="23256"/>
                  </a:lnTo>
                  <a:lnTo>
                    <a:pt x="3047728" y="48488"/>
                  </a:lnTo>
                  <a:lnTo>
                    <a:pt x="3053968" y="79375"/>
                  </a:lnTo>
                  <a:lnTo>
                    <a:pt x="3053968" y="1929638"/>
                  </a:lnTo>
                  <a:lnTo>
                    <a:pt x="3047728" y="1960598"/>
                  </a:lnTo>
                  <a:lnTo>
                    <a:pt x="3030712" y="1985867"/>
                  </a:lnTo>
                  <a:lnTo>
                    <a:pt x="3005480" y="2002897"/>
                  </a:lnTo>
                  <a:lnTo>
                    <a:pt x="2974593" y="2009139"/>
                  </a:lnTo>
                  <a:lnTo>
                    <a:pt x="79375" y="2009139"/>
                  </a:lnTo>
                  <a:lnTo>
                    <a:pt x="48434" y="2002897"/>
                  </a:lnTo>
                  <a:lnTo>
                    <a:pt x="23209" y="1985867"/>
                  </a:lnTo>
                  <a:lnTo>
                    <a:pt x="6223" y="1960598"/>
                  </a:lnTo>
                  <a:lnTo>
                    <a:pt x="0" y="1929638"/>
                  </a:lnTo>
                  <a:lnTo>
                    <a:pt x="0" y="79375"/>
                  </a:lnTo>
                  <a:close/>
                </a:path>
              </a:pathLst>
            </a:custGeom>
            <a:ln w="7620">
              <a:solidFill>
                <a:srgbClr val="C6C6D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8660383" y="2608910"/>
            <a:ext cx="2497455" cy="17037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125" dirty="0">
                <a:solidFill>
                  <a:srgbClr val="3B3939"/>
                </a:solidFill>
                <a:latin typeface="Trebuchet MS"/>
                <a:cs typeface="Trebuchet MS"/>
              </a:rPr>
              <a:t>Look</a:t>
            </a:r>
            <a:r>
              <a:rPr sz="2400" spc="-160" dirty="0">
                <a:solidFill>
                  <a:srgbClr val="3B3939"/>
                </a:solidFill>
                <a:latin typeface="Trebuchet MS"/>
                <a:cs typeface="Trebuchet MS"/>
              </a:rPr>
              <a:t> </a:t>
            </a:r>
            <a:r>
              <a:rPr sz="2400" dirty="0">
                <a:solidFill>
                  <a:srgbClr val="3B3939"/>
                </a:solidFill>
                <a:latin typeface="Trebuchet MS"/>
                <a:cs typeface="Trebuchet MS"/>
              </a:rPr>
              <a:t>for</a:t>
            </a:r>
            <a:r>
              <a:rPr sz="2400" spc="-145" dirty="0">
                <a:solidFill>
                  <a:srgbClr val="3B3939"/>
                </a:solidFill>
                <a:latin typeface="Trebuchet MS"/>
                <a:cs typeface="Trebuchet MS"/>
              </a:rPr>
              <a:t> </a:t>
            </a:r>
            <a:r>
              <a:rPr sz="2400" spc="-10" dirty="0">
                <a:solidFill>
                  <a:srgbClr val="3B3939"/>
                </a:solidFill>
                <a:latin typeface="Trebuchet MS"/>
                <a:cs typeface="Trebuchet MS"/>
              </a:rPr>
              <a:t>Errors</a:t>
            </a:r>
            <a:endParaRPr sz="2400" dirty="0">
              <a:latin typeface="Trebuchet MS"/>
              <a:cs typeface="Trebuchet MS"/>
            </a:endParaRPr>
          </a:p>
          <a:p>
            <a:pPr marL="12700" marR="5080">
              <a:lnSpc>
                <a:spcPct val="125000"/>
              </a:lnSpc>
              <a:spcBef>
                <a:spcPts val="735"/>
              </a:spcBef>
            </a:pP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This</a:t>
            </a:r>
            <a:r>
              <a:rPr sz="1600" spc="-9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includes</a:t>
            </a:r>
            <a:r>
              <a:rPr sz="1600" spc="-7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looking</a:t>
            </a:r>
            <a:r>
              <a:rPr sz="1600" spc="-8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25" dirty="0">
                <a:solidFill>
                  <a:srgbClr val="3B3939"/>
                </a:solidFill>
                <a:latin typeface="Roboto"/>
                <a:cs typeface="Roboto"/>
              </a:rPr>
              <a:t>for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common</a:t>
            </a:r>
            <a:r>
              <a:rPr sz="1600" spc="-8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security</a:t>
            </a:r>
            <a:r>
              <a:rPr sz="1600" spc="-5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issues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such</a:t>
            </a:r>
            <a:r>
              <a:rPr sz="1600" spc="-3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as</a:t>
            </a:r>
            <a:r>
              <a:rPr sz="1600" spc="-4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70" dirty="0">
                <a:solidFill>
                  <a:srgbClr val="3B3939"/>
                </a:solidFill>
                <a:latin typeface="Roboto"/>
                <a:cs typeface="Roboto"/>
              </a:rPr>
              <a:t>cross-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site</a:t>
            </a:r>
            <a:r>
              <a:rPr sz="1600" spc="-6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scripting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(XSS)</a:t>
            </a:r>
            <a:r>
              <a:rPr sz="1600" spc="-7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and</a:t>
            </a:r>
            <a:r>
              <a:rPr sz="1600" spc="-6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SQL</a:t>
            </a:r>
            <a:r>
              <a:rPr sz="1600" spc="-8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injection.</a:t>
            </a:r>
            <a:endParaRPr sz="1600" dirty="0">
              <a:latin typeface="Roboto"/>
              <a:cs typeface="Roboto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5229733" y="4705730"/>
            <a:ext cx="6304915" cy="1109980"/>
            <a:chOff x="5229733" y="4705730"/>
            <a:chExt cx="6304915" cy="1109980"/>
          </a:xfrm>
        </p:grpSpPr>
        <p:sp>
          <p:nvSpPr>
            <p:cNvPr id="13" name="object 13"/>
            <p:cNvSpPr/>
            <p:nvPr/>
          </p:nvSpPr>
          <p:spPr>
            <a:xfrm>
              <a:off x="5233543" y="4709540"/>
              <a:ext cx="6297295" cy="1102360"/>
            </a:xfrm>
            <a:custGeom>
              <a:avLst/>
              <a:gdLst/>
              <a:ahLst/>
              <a:cxnLst/>
              <a:rect l="l" t="t" r="r" b="b"/>
              <a:pathLst>
                <a:path w="6297295" h="1102360">
                  <a:moveTo>
                    <a:pt x="6217539" y="0"/>
                  </a:moveTo>
                  <a:lnTo>
                    <a:pt x="79375" y="0"/>
                  </a:lnTo>
                  <a:lnTo>
                    <a:pt x="48434" y="6240"/>
                  </a:lnTo>
                  <a:lnTo>
                    <a:pt x="23209" y="23256"/>
                  </a:lnTo>
                  <a:lnTo>
                    <a:pt x="6223" y="48488"/>
                  </a:lnTo>
                  <a:lnTo>
                    <a:pt x="0" y="79374"/>
                  </a:lnTo>
                  <a:lnTo>
                    <a:pt x="0" y="1022413"/>
                  </a:lnTo>
                  <a:lnTo>
                    <a:pt x="6223" y="1053312"/>
                  </a:lnTo>
                  <a:lnTo>
                    <a:pt x="23209" y="1078547"/>
                  </a:lnTo>
                  <a:lnTo>
                    <a:pt x="48434" y="1095561"/>
                  </a:lnTo>
                  <a:lnTo>
                    <a:pt x="79375" y="1101801"/>
                  </a:lnTo>
                  <a:lnTo>
                    <a:pt x="6217539" y="1101801"/>
                  </a:lnTo>
                  <a:lnTo>
                    <a:pt x="6248479" y="1095561"/>
                  </a:lnTo>
                  <a:lnTo>
                    <a:pt x="6273704" y="1078547"/>
                  </a:lnTo>
                  <a:lnTo>
                    <a:pt x="6290691" y="1053312"/>
                  </a:lnTo>
                  <a:lnTo>
                    <a:pt x="6296914" y="1022413"/>
                  </a:lnTo>
                  <a:lnTo>
                    <a:pt x="6296914" y="79374"/>
                  </a:lnTo>
                  <a:lnTo>
                    <a:pt x="6290691" y="48488"/>
                  </a:lnTo>
                  <a:lnTo>
                    <a:pt x="6273704" y="23256"/>
                  </a:lnTo>
                  <a:lnTo>
                    <a:pt x="6248479" y="6240"/>
                  </a:lnTo>
                  <a:lnTo>
                    <a:pt x="6217539" y="0"/>
                  </a:lnTo>
                  <a:close/>
                </a:path>
              </a:pathLst>
            </a:custGeom>
            <a:solidFill>
              <a:srgbClr val="E0E0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233543" y="4709540"/>
              <a:ext cx="6297295" cy="1102360"/>
            </a:xfrm>
            <a:custGeom>
              <a:avLst/>
              <a:gdLst/>
              <a:ahLst/>
              <a:cxnLst/>
              <a:rect l="l" t="t" r="r" b="b"/>
              <a:pathLst>
                <a:path w="6297295" h="1102360">
                  <a:moveTo>
                    <a:pt x="0" y="79374"/>
                  </a:moveTo>
                  <a:lnTo>
                    <a:pt x="6223" y="48488"/>
                  </a:lnTo>
                  <a:lnTo>
                    <a:pt x="23209" y="23256"/>
                  </a:lnTo>
                  <a:lnTo>
                    <a:pt x="48434" y="6240"/>
                  </a:lnTo>
                  <a:lnTo>
                    <a:pt x="79375" y="0"/>
                  </a:lnTo>
                  <a:lnTo>
                    <a:pt x="6217539" y="0"/>
                  </a:lnTo>
                  <a:lnTo>
                    <a:pt x="6248479" y="6240"/>
                  </a:lnTo>
                  <a:lnTo>
                    <a:pt x="6273704" y="23256"/>
                  </a:lnTo>
                  <a:lnTo>
                    <a:pt x="6290691" y="48488"/>
                  </a:lnTo>
                  <a:lnTo>
                    <a:pt x="6296914" y="79374"/>
                  </a:lnTo>
                  <a:lnTo>
                    <a:pt x="6296914" y="1022413"/>
                  </a:lnTo>
                  <a:lnTo>
                    <a:pt x="6290691" y="1053312"/>
                  </a:lnTo>
                  <a:lnTo>
                    <a:pt x="6273704" y="1078547"/>
                  </a:lnTo>
                  <a:lnTo>
                    <a:pt x="6248479" y="1095561"/>
                  </a:lnTo>
                  <a:lnTo>
                    <a:pt x="6217539" y="1101801"/>
                  </a:lnTo>
                  <a:lnTo>
                    <a:pt x="79375" y="1101801"/>
                  </a:lnTo>
                  <a:lnTo>
                    <a:pt x="48434" y="1095561"/>
                  </a:lnTo>
                  <a:lnTo>
                    <a:pt x="23209" y="1078547"/>
                  </a:lnTo>
                  <a:lnTo>
                    <a:pt x="6223" y="1053312"/>
                  </a:lnTo>
                  <a:lnTo>
                    <a:pt x="0" y="1022413"/>
                  </a:lnTo>
                  <a:lnTo>
                    <a:pt x="0" y="79374"/>
                  </a:lnTo>
                  <a:close/>
                </a:path>
              </a:pathLst>
            </a:custGeom>
            <a:ln w="7620">
              <a:solidFill>
                <a:srgbClr val="C6C6D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5417058" y="4807407"/>
            <a:ext cx="6219825" cy="7893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70" dirty="0">
                <a:solidFill>
                  <a:srgbClr val="3B3939"/>
                </a:solidFill>
                <a:latin typeface="Trebuchet MS"/>
                <a:cs typeface="Trebuchet MS"/>
              </a:rPr>
              <a:t>Understanding</a:t>
            </a:r>
            <a:r>
              <a:rPr sz="2400" spc="-90" dirty="0">
                <a:solidFill>
                  <a:srgbClr val="3B3939"/>
                </a:solidFill>
                <a:latin typeface="Trebuchet MS"/>
                <a:cs typeface="Trebuchet MS"/>
              </a:rPr>
              <a:t> </a:t>
            </a:r>
            <a:r>
              <a:rPr sz="2400" spc="-10" dirty="0">
                <a:solidFill>
                  <a:srgbClr val="3B3939"/>
                </a:solidFill>
                <a:latin typeface="Trebuchet MS"/>
                <a:cs typeface="Trebuchet MS"/>
              </a:rPr>
              <a:t>Structure</a:t>
            </a:r>
            <a:endParaRPr sz="2400" dirty="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215"/>
              </a:spcBef>
            </a:pPr>
            <a:r>
              <a:rPr sz="1600" spc="-25" dirty="0">
                <a:solidFill>
                  <a:srgbClr val="3B3939"/>
                </a:solidFill>
                <a:latin typeface="Roboto"/>
                <a:cs typeface="Roboto"/>
              </a:rPr>
              <a:t>Understand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the</a:t>
            </a:r>
            <a:r>
              <a:rPr sz="1600" spc="-3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20" dirty="0">
                <a:solidFill>
                  <a:srgbClr val="3B3939"/>
                </a:solidFill>
                <a:latin typeface="Roboto"/>
                <a:cs typeface="Roboto"/>
              </a:rPr>
              <a:t>structure</a:t>
            </a:r>
            <a:r>
              <a:rPr sz="1600" spc="-5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of</a:t>
            </a:r>
            <a:r>
              <a:rPr sz="1600" spc="-3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the</a:t>
            </a:r>
            <a:r>
              <a:rPr sz="1600" spc="-5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web</a:t>
            </a:r>
            <a:r>
              <a:rPr sz="1600" spc="-4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application</a:t>
            </a:r>
            <a:r>
              <a:rPr sz="1600" spc="-2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and</a:t>
            </a:r>
            <a:r>
              <a:rPr sz="1600" spc="-3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its</a:t>
            </a:r>
            <a:r>
              <a:rPr sz="1600" spc="-3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components.</a:t>
            </a:r>
            <a:endParaRPr sz="1600" dirty="0">
              <a:latin typeface="Roboto"/>
              <a:cs typeface="Roboto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dt" sz="half" idx="6"/>
          </p:nvPr>
        </p:nvSpPr>
        <p:spPr>
          <a:xfrm>
            <a:off x="10881994" y="6351422"/>
            <a:ext cx="487679" cy="3334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640"/>
              </a:lnSpc>
            </a:pPr>
            <a:r>
              <a:rPr spc="-325" dirty="0"/>
              <a:t>202</a:t>
            </a:r>
            <a:r>
              <a:rPr lang="en-US" spc="-325" dirty="0"/>
              <a:t>4</a:t>
            </a:r>
            <a:endParaRPr spc="-325" dirty="0"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519409" y="6397523"/>
            <a:ext cx="260628" cy="282777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0881994" y="6351422"/>
            <a:ext cx="487680" cy="3334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640"/>
              </a:lnSpc>
            </a:pPr>
            <a:r>
              <a:rPr sz="2400" spc="-325" dirty="0">
                <a:solidFill>
                  <a:srgbClr val="112C49"/>
                </a:solidFill>
                <a:latin typeface="Trebuchet MS"/>
                <a:cs typeface="Trebuchet MS"/>
              </a:rPr>
              <a:t>202</a:t>
            </a:r>
            <a:r>
              <a:rPr lang="en-US" sz="2400" spc="-325" dirty="0">
                <a:solidFill>
                  <a:srgbClr val="112C49"/>
                </a:solidFill>
                <a:latin typeface="Trebuchet MS"/>
                <a:cs typeface="Trebuchet MS"/>
              </a:rPr>
              <a:t>4</a:t>
            </a:r>
            <a:endParaRPr sz="2400" dirty="0">
              <a:latin typeface="Trebuchet MS"/>
              <a:cs typeface="Trebuchet MS"/>
            </a:endParaRP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-1"/>
            <a:ext cx="4571999" cy="6857999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5221351" y="542289"/>
            <a:ext cx="5838825" cy="1174750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2700" marR="5080">
              <a:lnSpc>
                <a:spcPts val="4600"/>
              </a:lnSpc>
              <a:spcBef>
                <a:spcPts val="45"/>
              </a:spcBef>
            </a:pPr>
            <a:r>
              <a:rPr spc="75" dirty="0"/>
              <a:t>Perform</a:t>
            </a:r>
            <a:r>
              <a:rPr spc="-130" dirty="0"/>
              <a:t> </a:t>
            </a:r>
            <a:r>
              <a:rPr spc="360" dirty="0"/>
              <a:t>Web</a:t>
            </a:r>
            <a:r>
              <a:rPr spc="-165" dirty="0"/>
              <a:t> </a:t>
            </a:r>
            <a:r>
              <a:rPr spc="-10" dirty="0"/>
              <a:t>Vulnerability </a:t>
            </a:r>
            <a:r>
              <a:rPr spc="150" dirty="0"/>
              <a:t>Scanning</a:t>
            </a:r>
          </a:p>
        </p:txBody>
      </p:sp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233542" y="2051646"/>
            <a:ext cx="472478" cy="472478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5221351" y="2615565"/>
            <a:ext cx="2997835" cy="13989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70" dirty="0">
                <a:solidFill>
                  <a:srgbClr val="3B3939"/>
                </a:solidFill>
                <a:latin typeface="Trebuchet MS"/>
                <a:cs typeface="Trebuchet MS"/>
              </a:rPr>
              <a:t>Automated</a:t>
            </a:r>
            <a:r>
              <a:rPr sz="2400" spc="-114" dirty="0">
                <a:solidFill>
                  <a:srgbClr val="3B3939"/>
                </a:solidFill>
                <a:latin typeface="Trebuchet MS"/>
                <a:cs typeface="Trebuchet MS"/>
              </a:rPr>
              <a:t> </a:t>
            </a:r>
            <a:r>
              <a:rPr sz="2400" spc="85" dirty="0">
                <a:solidFill>
                  <a:srgbClr val="3B3939"/>
                </a:solidFill>
                <a:latin typeface="Trebuchet MS"/>
                <a:cs typeface="Trebuchet MS"/>
              </a:rPr>
              <a:t>Tools</a:t>
            </a:r>
            <a:endParaRPr sz="2400" dirty="0">
              <a:latin typeface="Trebuchet MS"/>
              <a:cs typeface="Trebuchet MS"/>
            </a:endParaRPr>
          </a:p>
          <a:p>
            <a:pPr marL="12700" marR="5080">
              <a:lnSpc>
                <a:spcPct val="125099"/>
              </a:lnSpc>
              <a:spcBef>
                <a:spcPts val="730"/>
              </a:spcBef>
            </a:pP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Use</a:t>
            </a:r>
            <a:r>
              <a:rPr sz="1600" spc="-7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specialized</a:t>
            </a:r>
            <a:r>
              <a:rPr sz="1600" spc="-6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tools</a:t>
            </a:r>
            <a:r>
              <a:rPr sz="1600" spc="-6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to</a:t>
            </a:r>
            <a:r>
              <a:rPr sz="1600" spc="-7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scan</a:t>
            </a:r>
            <a:r>
              <a:rPr sz="1600" spc="-7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25" dirty="0">
                <a:solidFill>
                  <a:srgbClr val="3B3939"/>
                </a:solidFill>
                <a:latin typeface="Roboto"/>
                <a:cs typeface="Roboto"/>
              </a:rPr>
              <a:t>the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website</a:t>
            </a:r>
            <a:r>
              <a:rPr sz="1600" spc="-4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for</a:t>
            </a:r>
            <a:r>
              <a:rPr sz="1600" spc="-4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20" dirty="0">
                <a:solidFill>
                  <a:srgbClr val="3B3939"/>
                </a:solidFill>
                <a:latin typeface="Roboto"/>
                <a:cs typeface="Roboto"/>
              </a:rPr>
              <a:t>known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vulnerabilities.</a:t>
            </a:r>
            <a:endParaRPr sz="1600" dirty="0">
              <a:latin typeface="Roboto"/>
              <a:cs typeface="Roboto"/>
            </a:endParaRPr>
          </a:p>
        </p:txBody>
      </p:sp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523731" y="2051646"/>
            <a:ext cx="472478" cy="472478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8511920" y="2615565"/>
            <a:ext cx="3210560" cy="13989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3B3939"/>
                </a:solidFill>
                <a:latin typeface="Trebuchet MS"/>
                <a:cs typeface="Trebuchet MS"/>
              </a:rPr>
              <a:t>Vulnerability</a:t>
            </a:r>
            <a:r>
              <a:rPr sz="2400" spc="-70" dirty="0">
                <a:solidFill>
                  <a:srgbClr val="3B3939"/>
                </a:solidFill>
                <a:latin typeface="Trebuchet MS"/>
                <a:cs typeface="Trebuchet MS"/>
              </a:rPr>
              <a:t> </a:t>
            </a:r>
            <a:r>
              <a:rPr sz="2400" spc="65" dirty="0">
                <a:solidFill>
                  <a:srgbClr val="3B3939"/>
                </a:solidFill>
                <a:latin typeface="Trebuchet MS"/>
                <a:cs typeface="Trebuchet MS"/>
              </a:rPr>
              <a:t>Database</a:t>
            </a:r>
            <a:endParaRPr sz="2400" dirty="0">
              <a:latin typeface="Trebuchet MS"/>
              <a:cs typeface="Trebuchet MS"/>
            </a:endParaRPr>
          </a:p>
          <a:p>
            <a:pPr marL="12700" marR="186055">
              <a:lnSpc>
                <a:spcPct val="125099"/>
              </a:lnSpc>
              <a:spcBef>
                <a:spcPts val="730"/>
              </a:spcBef>
            </a:pP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These</a:t>
            </a:r>
            <a:r>
              <a:rPr sz="1600" spc="-6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tools</a:t>
            </a:r>
            <a:r>
              <a:rPr sz="1600" spc="-7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compare</a:t>
            </a:r>
            <a:r>
              <a:rPr sz="1600" spc="-7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the</a:t>
            </a:r>
            <a:r>
              <a:rPr sz="1600" spc="-5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website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to</a:t>
            </a:r>
            <a:r>
              <a:rPr sz="1600" spc="-4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a</a:t>
            </a:r>
            <a:r>
              <a:rPr sz="1600" spc="-3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database</a:t>
            </a:r>
            <a:r>
              <a:rPr sz="1600" spc="-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of</a:t>
            </a:r>
            <a:r>
              <a:rPr sz="1600" spc="-3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20" dirty="0">
                <a:solidFill>
                  <a:srgbClr val="3B3939"/>
                </a:solidFill>
                <a:latin typeface="Roboto"/>
                <a:cs typeface="Roboto"/>
              </a:rPr>
              <a:t>known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vulnerabilities.</a:t>
            </a:r>
            <a:endParaRPr sz="1600" dirty="0">
              <a:latin typeface="Roboto"/>
              <a:cs typeface="Roboto"/>
            </a:endParaRPr>
          </a:p>
        </p:txBody>
      </p:sp>
      <p:pic>
        <p:nvPicPr>
          <p:cNvPr id="12" name="object 1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233542" y="4293704"/>
            <a:ext cx="472478" cy="472478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5221351" y="4858257"/>
            <a:ext cx="2990215" cy="17030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rgbClr val="3B3939"/>
                </a:solidFill>
                <a:latin typeface="Trebuchet MS"/>
                <a:cs typeface="Trebuchet MS"/>
              </a:rPr>
              <a:t>Identify</a:t>
            </a:r>
            <a:r>
              <a:rPr sz="2400" spc="-105" dirty="0">
                <a:solidFill>
                  <a:srgbClr val="3B3939"/>
                </a:solidFill>
                <a:latin typeface="Trebuchet MS"/>
                <a:cs typeface="Trebuchet MS"/>
              </a:rPr>
              <a:t> </a:t>
            </a:r>
            <a:r>
              <a:rPr sz="2400" spc="90" dirty="0">
                <a:solidFill>
                  <a:srgbClr val="3B3939"/>
                </a:solidFill>
                <a:latin typeface="Trebuchet MS"/>
                <a:cs typeface="Trebuchet MS"/>
              </a:rPr>
              <a:t>and</a:t>
            </a:r>
            <a:r>
              <a:rPr sz="2400" spc="-105" dirty="0">
                <a:solidFill>
                  <a:srgbClr val="3B3939"/>
                </a:solidFill>
                <a:latin typeface="Trebuchet MS"/>
                <a:cs typeface="Trebuchet MS"/>
              </a:rPr>
              <a:t> </a:t>
            </a:r>
            <a:r>
              <a:rPr sz="2400" spc="-35" dirty="0">
                <a:solidFill>
                  <a:srgbClr val="3B3939"/>
                </a:solidFill>
                <a:latin typeface="Trebuchet MS"/>
                <a:cs typeface="Trebuchet MS"/>
              </a:rPr>
              <a:t>Prioritize</a:t>
            </a:r>
            <a:endParaRPr sz="2400" dirty="0">
              <a:latin typeface="Trebuchet MS"/>
              <a:cs typeface="Trebuchet MS"/>
            </a:endParaRPr>
          </a:p>
          <a:p>
            <a:pPr marL="12700" marR="250825">
              <a:lnSpc>
                <a:spcPct val="125000"/>
              </a:lnSpc>
              <a:spcBef>
                <a:spcPts val="730"/>
              </a:spcBef>
            </a:pP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The</a:t>
            </a:r>
            <a:r>
              <a:rPr sz="1600" spc="-6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scanner</a:t>
            </a:r>
            <a:r>
              <a:rPr sz="1600" spc="-4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will</a:t>
            </a:r>
            <a:r>
              <a:rPr sz="1600" spc="-7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identify potential</a:t>
            </a:r>
            <a:r>
              <a:rPr sz="1600" spc="-3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20" dirty="0">
                <a:solidFill>
                  <a:srgbClr val="3B3939"/>
                </a:solidFill>
                <a:latin typeface="Roboto"/>
                <a:cs typeface="Roboto"/>
              </a:rPr>
              <a:t>vulnerabilities,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which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are</a:t>
            </a:r>
            <a:r>
              <a:rPr sz="1600" spc="-6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then</a:t>
            </a:r>
            <a:r>
              <a:rPr sz="1600" spc="-5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prioritized</a:t>
            </a:r>
            <a:r>
              <a:rPr sz="1600" spc="-5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based</a:t>
            </a:r>
            <a:r>
              <a:rPr sz="1600" spc="-6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25" dirty="0">
                <a:solidFill>
                  <a:srgbClr val="3B3939"/>
                </a:solidFill>
                <a:latin typeface="Roboto"/>
                <a:cs typeface="Roboto"/>
              </a:rPr>
              <a:t>on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their</a:t>
            </a:r>
            <a:r>
              <a:rPr sz="1600" spc="-9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severity.</a:t>
            </a:r>
            <a:endParaRPr sz="1600" dirty="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-1"/>
            <a:ext cx="4571999" cy="68579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19405" rIns="0" bIns="0" rtlCol="0">
            <a:spAutoFit/>
          </a:bodyPr>
          <a:lstStyle/>
          <a:p>
            <a:pPr marL="4603115">
              <a:lnSpc>
                <a:spcPct val="100000"/>
              </a:lnSpc>
              <a:spcBef>
                <a:spcPts val="110"/>
              </a:spcBef>
            </a:pPr>
            <a:r>
              <a:rPr spc="75" dirty="0"/>
              <a:t>Perform</a:t>
            </a:r>
            <a:r>
              <a:rPr spc="-145" dirty="0"/>
              <a:t> </a:t>
            </a:r>
            <a:r>
              <a:rPr spc="325" dirty="0"/>
              <a:t>SQL</a:t>
            </a:r>
            <a:r>
              <a:rPr spc="-175" dirty="0"/>
              <a:t> </a:t>
            </a:r>
            <a:r>
              <a:rPr spc="-25" dirty="0"/>
              <a:t>Injection</a:t>
            </a:r>
            <a:r>
              <a:rPr spc="-175" dirty="0"/>
              <a:t> </a:t>
            </a:r>
            <a:r>
              <a:rPr spc="-10" dirty="0"/>
              <a:t>Attack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5300471" y="1589658"/>
            <a:ext cx="1065530" cy="4552950"/>
            <a:chOff x="5300471" y="1589658"/>
            <a:chExt cx="1065530" cy="4552950"/>
          </a:xfrm>
        </p:grpSpPr>
        <p:sp>
          <p:nvSpPr>
            <p:cNvPr id="5" name="object 5"/>
            <p:cNvSpPr/>
            <p:nvPr/>
          </p:nvSpPr>
          <p:spPr>
            <a:xfrm>
              <a:off x="5504307" y="1589658"/>
              <a:ext cx="861694" cy="4552950"/>
            </a:xfrm>
            <a:custGeom>
              <a:avLst/>
              <a:gdLst/>
              <a:ahLst/>
              <a:cxnLst/>
              <a:rect l="l" t="t" r="r" b="b"/>
              <a:pathLst>
                <a:path w="861695" h="4552950">
                  <a:moveTo>
                    <a:pt x="25400" y="5715"/>
                  </a:moveTo>
                  <a:lnTo>
                    <a:pt x="19685" y="0"/>
                  </a:lnTo>
                  <a:lnTo>
                    <a:pt x="5588" y="0"/>
                  </a:lnTo>
                  <a:lnTo>
                    <a:pt x="0" y="5715"/>
                  </a:lnTo>
                  <a:lnTo>
                    <a:pt x="0" y="12700"/>
                  </a:lnTo>
                  <a:lnTo>
                    <a:pt x="0" y="4546993"/>
                  </a:lnTo>
                  <a:lnTo>
                    <a:pt x="5588" y="4552670"/>
                  </a:lnTo>
                  <a:lnTo>
                    <a:pt x="19685" y="4552670"/>
                  </a:lnTo>
                  <a:lnTo>
                    <a:pt x="25400" y="4546993"/>
                  </a:lnTo>
                  <a:lnTo>
                    <a:pt x="25400" y="5715"/>
                  </a:lnTo>
                  <a:close/>
                </a:path>
                <a:path w="861695" h="4552950">
                  <a:moveTo>
                    <a:pt x="861314" y="418211"/>
                  </a:moveTo>
                  <a:lnTo>
                    <a:pt x="855726" y="412623"/>
                  </a:lnTo>
                  <a:lnTo>
                    <a:pt x="205613" y="412623"/>
                  </a:lnTo>
                  <a:lnTo>
                    <a:pt x="199898" y="418211"/>
                  </a:lnTo>
                  <a:lnTo>
                    <a:pt x="199898" y="425323"/>
                  </a:lnTo>
                  <a:lnTo>
                    <a:pt x="199898" y="432308"/>
                  </a:lnTo>
                  <a:lnTo>
                    <a:pt x="205613" y="438023"/>
                  </a:lnTo>
                  <a:lnTo>
                    <a:pt x="855726" y="438023"/>
                  </a:lnTo>
                  <a:lnTo>
                    <a:pt x="861314" y="432308"/>
                  </a:lnTo>
                  <a:lnTo>
                    <a:pt x="861314" y="418211"/>
                  </a:lnTo>
                  <a:close/>
                </a:path>
              </a:pathLst>
            </a:custGeom>
            <a:solidFill>
              <a:srgbClr val="C6C6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304281" y="1802256"/>
              <a:ext cx="425450" cy="425450"/>
            </a:xfrm>
            <a:custGeom>
              <a:avLst/>
              <a:gdLst/>
              <a:ahLst/>
              <a:cxnLst/>
              <a:rect l="l" t="t" r="r" b="b"/>
              <a:pathLst>
                <a:path w="425450" h="425450">
                  <a:moveTo>
                    <a:pt x="345947" y="0"/>
                  </a:moveTo>
                  <a:lnTo>
                    <a:pt x="79501" y="0"/>
                  </a:lnTo>
                  <a:lnTo>
                    <a:pt x="48541" y="6242"/>
                  </a:lnTo>
                  <a:lnTo>
                    <a:pt x="23272" y="23272"/>
                  </a:lnTo>
                  <a:lnTo>
                    <a:pt x="6242" y="48541"/>
                  </a:lnTo>
                  <a:lnTo>
                    <a:pt x="0" y="79501"/>
                  </a:lnTo>
                  <a:lnTo>
                    <a:pt x="0" y="345947"/>
                  </a:lnTo>
                  <a:lnTo>
                    <a:pt x="6242" y="376834"/>
                  </a:lnTo>
                  <a:lnTo>
                    <a:pt x="23272" y="402066"/>
                  </a:lnTo>
                  <a:lnTo>
                    <a:pt x="48541" y="419082"/>
                  </a:lnTo>
                  <a:lnTo>
                    <a:pt x="79501" y="425322"/>
                  </a:lnTo>
                  <a:lnTo>
                    <a:pt x="345947" y="425322"/>
                  </a:lnTo>
                  <a:lnTo>
                    <a:pt x="376834" y="419082"/>
                  </a:lnTo>
                  <a:lnTo>
                    <a:pt x="402066" y="402066"/>
                  </a:lnTo>
                  <a:lnTo>
                    <a:pt x="419082" y="376834"/>
                  </a:lnTo>
                  <a:lnTo>
                    <a:pt x="425322" y="345947"/>
                  </a:lnTo>
                  <a:lnTo>
                    <a:pt x="425322" y="79501"/>
                  </a:lnTo>
                  <a:lnTo>
                    <a:pt x="419082" y="48541"/>
                  </a:lnTo>
                  <a:lnTo>
                    <a:pt x="402066" y="23272"/>
                  </a:lnTo>
                  <a:lnTo>
                    <a:pt x="376834" y="6242"/>
                  </a:lnTo>
                  <a:lnTo>
                    <a:pt x="345947" y="0"/>
                  </a:lnTo>
                  <a:close/>
                </a:path>
              </a:pathLst>
            </a:custGeom>
            <a:solidFill>
              <a:srgbClr val="E0E0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304281" y="1802256"/>
              <a:ext cx="425450" cy="425450"/>
            </a:xfrm>
            <a:custGeom>
              <a:avLst/>
              <a:gdLst/>
              <a:ahLst/>
              <a:cxnLst/>
              <a:rect l="l" t="t" r="r" b="b"/>
              <a:pathLst>
                <a:path w="425450" h="425450">
                  <a:moveTo>
                    <a:pt x="0" y="79501"/>
                  </a:moveTo>
                  <a:lnTo>
                    <a:pt x="6242" y="48541"/>
                  </a:lnTo>
                  <a:lnTo>
                    <a:pt x="23272" y="23272"/>
                  </a:lnTo>
                  <a:lnTo>
                    <a:pt x="48541" y="6242"/>
                  </a:lnTo>
                  <a:lnTo>
                    <a:pt x="79501" y="0"/>
                  </a:lnTo>
                  <a:lnTo>
                    <a:pt x="345947" y="0"/>
                  </a:lnTo>
                  <a:lnTo>
                    <a:pt x="376834" y="6242"/>
                  </a:lnTo>
                  <a:lnTo>
                    <a:pt x="402066" y="23272"/>
                  </a:lnTo>
                  <a:lnTo>
                    <a:pt x="419082" y="48541"/>
                  </a:lnTo>
                  <a:lnTo>
                    <a:pt x="425322" y="79501"/>
                  </a:lnTo>
                  <a:lnTo>
                    <a:pt x="425322" y="345947"/>
                  </a:lnTo>
                  <a:lnTo>
                    <a:pt x="419082" y="376834"/>
                  </a:lnTo>
                  <a:lnTo>
                    <a:pt x="402066" y="402066"/>
                  </a:lnTo>
                  <a:lnTo>
                    <a:pt x="376834" y="419082"/>
                  </a:lnTo>
                  <a:lnTo>
                    <a:pt x="345947" y="425322"/>
                  </a:lnTo>
                  <a:lnTo>
                    <a:pt x="79501" y="425322"/>
                  </a:lnTo>
                  <a:lnTo>
                    <a:pt x="48541" y="419082"/>
                  </a:lnTo>
                  <a:lnTo>
                    <a:pt x="23272" y="402066"/>
                  </a:lnTo>
                  <a:lnTo>
                    <a:pt x="6242" y="376834"/>
                  </a:lnTo>
                  <a:lnTo>
                    <a:pt x="0" y="345947"/>
                  </a:lnTo>
                  <a:lnTo>
                    <a:pt x="0" y="79501"/>
                  </a:lnTo>
                  <a:close/>
                </a:path>
              </a:pathLst>
            </a:custGeom>
            <a:ln w="7620">
              <a:solidFill>
                <a:srgbClr val="C6C6D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5444744" y="1790826"/>
            <a:ext cx="145415" cy="36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200" spc="-155" dirty="0">
                <a:solidFill>
                  <a:srgbClr val="3B3939"/>
                </a:solidFill>
                <a:latin typeface="Trebuchet MS"/>
                <a:cs typeface="Trebuchet MS"/>
              </a:rPr>
              <a:t>1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544818" y="1681098"/>
            <a:ext cx="4850130" cy="10934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65" dirty="0">
                <a:solidFill>
                  <a:srgbClr val="3B3939"/>
                </a:solidFill>
                <a:latin typeface="Trebuchet MS"/>
                <a:cs typeface="Trebuchet MS"/>
              </a:rPr>
              <a:t>Understanding</a:t>
            </a:r>
            <a:r>
              <a:rPr sz="2400" spc="-65" dirty="0">
                <a:solidFill>
                  <a:srgbClr val="3B3939"/>
                </a:solidFill>
                <a:latin typeface="Trebuchet MS"/>
                <a:cs typeface="Trebuchet MS"/>
              </a:rPr>
              <a:t> </a:t>
            </a:r>
            <a:r>
              <a:rPr sz="2400" spc="185" dirty="0">
                <a:solidFill>
                  <a:srgbClr val="3B3939"/>
                </a:solidFill>
                <a:latin typeface="Trebuchet MS"/>
                <a:cs typeface="Trebuchet MS"/>
              </a:rPr>
              <a:t>SQL</a:t>
            </a:r>
            <a:endParaRPr sz="2400" dirty="0">
              <a:latin typeface="Trebuchet MS"/>
              <a:cs typeface="Trebuchet MS"/>
            </a:endParaRPr>
          </a:p>
          <a:p>
            <a:pPr marL="12700" marR="5080">
              <a:lnSpc>
                <a:spcPct val="125000"/>
              </a:lnSpc>
              <a:spcBef>
                <a:spcPts val="730"/>
              </a:spcBef>
            </a:pP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SQL</a:t>
            </a:r>
            <a:r>
              <a:rPr sz="1600" spc="-7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injection</a:t>
            </a:r>
            <a:r>
              <a:rPr sz="1600" spc="-4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attacks</a:t>
            </a:r>
            <a:r>
              <a:rPr sz="1600" spc="-4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exploit</a:t>
            </a:r>
            <a:r>
              <a:rPr sz="1600" spc="-5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20" dirty="0">
                <a:solidFill>
                  <a:srgbClr val="3B3939"/>
                </a:solidFill>
                <a:latin typeface="Roboto"/>
                <a:cs typeface="Roboto"/>
              </a:rPr>
              <a:t>vulnerabilities</a:t>
            </a:r>
            <a:r>
              <a:rPr sz="1600" spc="-2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in</a:t>
            </a:r>
            <a:r>
              <a:rPr sz="1600" spc="-7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the</a:t>
            </a:r>
            <a:r>
              <a:rPr sz="1600" spc="-5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25" dirty="0">
                <a:solidFill>
                  <a:srgbClr val="3B3939"/>
                </a:solidFill>
                <a:latin typeface="Roboto"/>
                <a:cs typeface="Roboto"/>
              </a:rPr>
              <a:t>way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that</a:t>
            </a:r>
            <a:r>
              <a:rPr sz="1600" spc="-3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a</a:t>
            </a:r>
            <a:r>
              <a:rPr sz="1600" spc="-5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web</a:t>
            </a:r>
            <a:r>
              <a:rPr sz="1600" spc="-6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application</a:t>
            </a:r>
            <a:r>
              <a:rPr sz="1600" spc="-2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interacts</a:t>
            </a:r>
            <a:r>
              <a:rPr sz="1600" spc="-4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with</a:t>
            </a:r>
            <a:r>
              <a:rPr sz="1600" spc="-5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a</a:t>
            </a:r>
            <a:r>
              <a:rPr sz="1600" spc="-5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database.</a:t>
            </a:r>
            <a:endParaRPr sz="1600" dirty="0">
              <a:latin typeface="Roboto"/>
              <a:cs typeface="Roboto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5300471" y="3379089"/>
            <a:ext cx="1065530" cy="433070"/>
            <a:chOff x="5300471" y="3379089"/>
            <a:chExt cx="1065530" cy="433070"/>
          </a:xfrm>
        </p:grpSpPr>
        <p:sp>
          <p:nvSpPr>
            <p:cNvPr id="11" name="object 11"/>
            <p:cNvSpPr/>
            <p:nvPr/>
          </p:nvSpPr>
          <p:spPr>
            <a:xfrm>
              <a:off x="5704204" y="3582797"/>
              <a:ext cx="661670" cy="25400"/>
            </a:xfrm>
            <a:custGeom>
              <a:avLst/>
              <a:gdLst/>
              <a:ahLst/>
              <a:cxnLst/>
              <a:rect l="l" t="t" r="r" b="b"/>
              <a:pathLst>
                <a:path w="661670" h="25400">
                  <a:moveTo>
                    <a:pt x="655828" y="0"/>
                  </a:moveTo>
                  <a:lnTo>
                    <a:pt x="5715" y="0"/>
                  </a:lnTo>
                  <a:lnTo>
                    <a:pt x="0" y="5714"/>
                  </a:lnTo>
                  <a:lnTo>
                    <a:pt x="0" y="12700"/>
                  </a:lnTo>
                  <a:lnTo>
                    <a:pt x="0" y="19685"/>
                  </a:lnTo>
                  <a:lnTo>
                    <a:pt x="5715" y="25400"/>
                  </a:lnTo>
                  <a:lnTo>
                    <a:pt x="655828" y="25400"/>
                  </a:lnTo>
                  <a:lnTo>
                    <a:pt x="661416" y="19685"/>
                  </a:lnTo>
                  <a:lnTo>
                    <a:pt x="661416" y="5714"/>
                  </a:lnTo>
                  <a:lnTo>
                    <a:pt x="655828" y="0"/>
                  </a:lnTo>
                  <a:close/>
                </a:path>
              </a:pathLst>
            </a:custGeom>
            <a:solidFill>
              <a:srgbClr val="C6C6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304281" y="3382899"/>
              <a:ext cx="425450" cy="425450"/>
            </a:xfrm>
            <a:custGeom>
              <a:avLst/>
              <a:gdLst/>
              <a:ahLst/>
              <a:cxnLst/>
              <a:rect l="l" t="t" r="r" b="b"/>
              <a:pathLst>
                <a:path w="425450" h="425450">
                  <a:moveTo>
                    <a:pt x="345947" y="0"/>
                  </a:moveTo>
                  <a:lnTo>
                    <a:pt x="79501" y="0"/>
                  </a:lnTo>
                  <a:lnTo>
                    <a:pt x="48541" y="6240"/>
                  </a:lnTo>
                  <a:lnTo>
                    <a:pt x="23272" y="23256"/>
                  </a:lnTo>
                  <a:lnTo>
                    <a:pt x="6242" y="48488"/>
                  </a:lnTo>
                  <a:lnTo>
                    <a:pt x="0" y="79375"/>
                  </a:lnTo>
                  <a:lnTo>
                    <a:pt x="0" y="345820"/>
                  </a:lnTo>
                  <a:lnTo>
                    <a:pt x="6242" y="376707"/>
                  </a:lnTo>
                  <a:lnTo>
                    <a:pt x="23272" y="401939"/>
                  </a:lnTo>
                  <a:lnTo>
                    <a:pt x="48541" y="418955"/>
                  </a:lnTo>
                  <a:lnTo>
                    <a:pt x="79501" y="425195"/>
                  </a:lnTo>
                  <a:lnTo>
                    <a:pt x="345947" y="425195"/>
                  </a:lnTo>
                  <a:lnTo>
                    <a:pt x="376834" y="418955"/>
                  </a:lnTo>
                  <a:lnTo>
                    <a:pt x="402066" y="401939"/>
                  </a:lnTo>
                  <a:lnTo>
                    <a:pt x="419082" y="376707"/>
                  </a:lnTo>
                  <a:lnTo>
                    <a:pt x="425322" y="345820"/>
                  </a:lnTo>
                  <a:lnTo>
                    <a:pt x="425322" y="79375"/>
                  </a:lnTo>
                  <a:lnTo>
                    <a:pt x="419082" y="48488"/>
                  </a:lnTo>
                  <a:lnTo>
                    <a:pt x="402066" y="23256"/>
                  </a:lnTo>
                  <a:lnTo>
                    <a:pt x="376834" y="6240"/>
                  </a:lnTo>
                  <a:lnTo>
                    <a:pt x="345947" y="0"/>
                  </a:lnTo>
                  <a:close/>
                </a:path>
              </a:pathLst>
            </a:custGeom>
            <a:solidFill>
              <a:srgbClr val="E0E0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304281" y="3382899"/>
              <a:ext cx="425450" cy="425450"/>
            </a:xfrm>
            <a:custGeom>
              <a:avLst/>
              <a:gdLst/>
              <a:ahLst/>
              <a:cxnLst/>
              <a:rect l="l" t="t" r="r" b="b"/>
              <a:pathLst>
                <a:path w="425450" h="425450">
                  <a:moveTo>
                    <a:pt x="0" y="79375"/>
                  </a:moveTo>
                  <a:lnTo>
                    <a:pt x="6242" y="48488"/>
                  </a:lnTo>
                  <a:lnTo>
                    <a:pt x="23272" y="23256"/>
                  </a:lnTo>
                  <a:lnTo>
                    <a:pt x="48541" y="6240"/>
                  </a:lnTo>
                  <a:lnTo>
                    <a:pt x="79501" y="0"/>
                  </a:lnTo>
                  <a:lnTo>
                    <a:pt x="345947" y="0"/>
                  </a:lnTo>
                  <a:lnTo>
                    <a:pt x="376834" y="6240"/>
                  </a:lnTo>
                  <a:lnTo>
                    <a:pt x="402066" y="23256"/>
                  </a:lnTo>
                  <a:lnTo>
                    <a:pt x="419082" y="48488"/>
                  </a:lnTo>
                  <a:lnTo>
                    <a:pt x="425322" y="79375"/>
                  </a:lnTo>
                  <a:lnTo>
                    <a:pt x="425322" y="345820"/>
                  </a:lnTo>
                  <a:lnTo>
                    <a:pt x="419082" y="376707"/>
                  </a:lnTo>
                  <a:lnTo>
                    <a:pt x="402066" y="401939"/>
                  </a:lnTo>
                  <a:lnTo>
                    <a:pt x="376834" y="418955"/>
                  </a:lnTo>
                  <a:lnTo>
                    <a:pt x="345947" y="425195"/>
                  </a:lnTo>
                  <a:lnTo>
                    <a:pt x="79501" y="425195"/>
                  </a:lnTo>
                  <a:lnTo>
                    <a:pt x="48541" y="418955"/>
                  </a:lnTo>
                  <a:lnTo>
                    <a:pt x="23272" y="401939"/>
                  </a:lnTo>
                  <a:lnTo>
                    <a:pt x="6242" y="376707"/>
                  </a:lnTo>
                  <a:lnTo>
                    <a:pt x="0" y="345820"/>
                  </a:lnTo>
                  <a:lnTo>
                    <a:pt x="0" y="79375"/>
                  </a:lnTo>
                  <a:close/>
                </a:path>
              </a:pathLst>
            </a:custGeom>
            <a:ln w="7619">
              <a:solidFill>
                <a:srgbClr val="C6C6D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5431028" y="3371164"/>
            <a:ext cx="172085" cy="3625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200" spc="-50" dirty="0">
                <a:solidFill>
                  <a:srgbClr val="3B3939"/>
                </a:solidFill>
                <a:latin typeface="Trebuchet MS"/>
                <a:cs typeface="Trebuchet MS"/>
              </a:rPr>
              <a:t>2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544818" y="3261436"/>
            <a:ext cx="4939665" cy="10941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3B3939"/>
                </a:solidFill>
                <a:latin typeface="Trebuchet MS"/>
                <a:cs typeface="Trebuchet MS"/>
              </a:rPr>
              <a:t>Injecting</a:t>
            </a:r>
            <a:r>
              <a:rPr sz="2400" spc="-135" dirty="0">
                <a:solidFill>
                  <a:srgbClr val="3B3939"/>
                </a:solidFill>
                <a:latin typeface="Trebuchet MS"/>
                <a:cs typeface="Trebuchet MS"/>
              </a:rPr>
              <a:t> </a:t>
            </a:r>
            <a:r>
              <a:rPr sz="2400" spc="60" dirty="0">
                <a:solidFill>
                  <a:srgbClr val="3B3939"/>
                </a:solidFill>
                <a:latin typeface="Trebuchet MS"/>
                <a:cs typeface="Trebuchet MS"/>
              </a:rPr>
              <a:t>Malicious</a:t>
            </a:r>
            <a:r>
              <a:rPr sz="2400" spc="-140" dirty="0">
                <a:solidFill>
                  <a:srgbClr val="3B3939"/>
                </a:solidFill>
                <a:latin typeface="Trebuchet MS"/>
                <a:cs typeface="Trebuchet MS"/>
              </a:rPr>
              <a:t> </a:t>
            </a:r>
            <a:r>
              <a:rPr sz="2400" spc="120" dirty="0">
                <a:solidFill>
                  <a:srgbClr val="3B3939"/>
                </a:solidFill>
                <a:latin typeface="Trebuchet MS"/>
                <a:cs typeface="Trebuchet MS"/>
              </a:rPr>
              <a:t>Code</a:t>
            </a:r>
            <a:endParaRPr sz="2400" dirty="0">
              <a:latin typeface="Trebuchet MS"/>
              <a:cs typeface="Trebuchet MS"/>
            </a:endParaRPr>
          </a:p>
          <a:p>
            <a:pPr marL="12700" marR="5080">
              <a:lnSpc>
                <a:spcPct val="125000"/>
              </a:lnSpc>
              <a:spcBef>
                <a:spcPts val="735"/>
              </a:spcBef>
            </a:pP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An</a:t>
            </a:r>
            <a:r>
              <a:rPr sz="1600" spc="-6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attacker</a:t>
            </a:r>
            <a:r>
              <a:rPr sz="1600" spc="-5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attempts</a:t>
            </a:r>
            <a:r>
              <a:rPr sz="1600" spc="-8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to</a:t>
            </a:r>
            <a:r>
              <a:rPr sz="1600" spc="-7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inject</a:t>
            </a:r>
            <a:r>
              <a:rPr sz="1600" spc="-4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malicious</a:t>
            </a:r>
            <a:r>
              <a:rPr sz="1600" spc="-5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SQL</a:t>
            </a:r>
            <a:r>
              <a:rPr sz="1600" spc="-7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code</a:t>
            </a:r>
            <a:r>
              <a:rPr sz="1600" spc="-6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20" dirty="0">
                <a:solidFill>
                  <a:srgbClr val="3B3939"/>
                </a:solidFill>
                <a:latin typeface="Roboto"/>
                <a:cs typeface="Roboto"/>
              </a:rPr>
              <a:t>into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the</a:t>
            </a:r>
            <a:r>
              <a:rPr sz="1600" spc="-4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web</a:t>
            </a:r>
            <a:r>
              <a:rPr sz="1600" spc="-6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20" dirty="0">
                <a:solidFill>
                  <a:srgbClr val="3B3939"/>
                </a:solidFill>
                <a:latin typeface="Roboto"/>
                <a:cs typeface="Roboto"/>
              </a:rPr>
              <a:t>application's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input</a:t>
            </a:r>
            <a:r>
              <a:rPr sz="1600" spc="-2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fields.</a:t>
            </a:r>
            <a:endParaRPr sz="1600" dirty="0">
              <a:latin typeface="Roboto"/>
              <a:cs typeface="Roboto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5300471" y="4959603"/>
            <a:ext cx="1065530" cy="433070"/>
            <a:chOff x="5300471" y="4959603"/>
            <a:chExt cx="1065530" cy="433070"/>
          </a:xfrm>
        </p:grpSpPr>
        <p:sp>
          <p:nvSpPr>
            <p:cNvPr id="17" name="object 17"/>
            <p:cNvSpPr/>
            <p:nvPr/>
          </p:nvSpPr>
          <p:spPr>
            <a:xfrm>
              <a:off x="5704204" y="5163311"/>
              <a:ext cx="661670" cy="25400"/>
            </a:xfrm>
            <a:custGeom>
              <a:avLst/>
              <a:gdLst/>
              <a:ahLst/>
              <a:cxnLst/>
              <a:rect l="l" t="t" r="r" b="b"/>
              <a:pathLst>
                <a:path w="661670" h="25400">
                  <a:moveTo>
                    <a:pt x="655828" y="0"/>
                  </a:moveTo>
                  <a:lnTo>
                    <a:pt x="5715" y="0"/>
                  </a:lnTo>
                  <a:lnTo>
                    <a:pt x="0" y="5714"/>
                  </a:lnTo>
                  <a:lnTo>
                    <a:pt x="0" y="12700"/>
                  </a:lnTo>
                  <a:lnTo>
                    <a:pt x="0" y="19685"/>
                  </a:lnTo>
                  <a:lnTo>
                    <a:pt x="5715" y="25400"/>
                  </a:lnTo>
                  <a:lnTo>
                    <a:pt x="655828" y="25400"/>
                  </a:lnTo>
                  <a:lnTo>
                    <a:pt x="661416" y="19685"/>
                  </a:lnTo>
                  <a:lnTo>
                    <a:pt x="661416" y="5714"/>
                  </a:lnTo>
                  <a:lnTo>
                    <a:pt x="655828" y="0"/>
                  </a:lnTo>
                  <a:close/>
                </a:path>
              </a:pathLst>
            </a:custGeom>
            <a:solidFill>
              <a:srgbClr val="C6C6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5304281" y="4963413"/>
              <a:ext cx="425450" cy="425450"/>
            </a:xfrm>
            <a:custGeom>
              <a:avLst/>
              <a:gdLst/>
              <a:ahLst/>
              <a:cxnLst/>
              <a:rect l="l" t="t" r="r" b="b"/>
              <a:pathLst>
                <a:path w="425450" h="425450">
                  <a:moveTo>
                    <a:pt x="345947" y="0"/>
                  </a:moveTo>
                  <a:lnTo>
                    <a:pt x="79501" y="0"/>
                  </a:lnTo>
                  <a:lnTo>
                    <a:pt x="48541" y="6240"/>
                  </a:lnTo>
                  <a:lnTo>
                    <a:pt x="23272" y="23256"/>
                  </a:lnTo>
                  <a:lnTo>
                    <a:pt x="6242" y="48488"/>
                  </a:lnTo>
                  <a:lnTo>
                    <a:pt x="0" y="79375"/>
                  </a:lnTo>
                  <a:lnTo>
                    <a:pt x="0" y="345821"/>
                  </a:lnTo>
                  <a:lnTo>
                    <a:pt x="6242" y="376761"/>
                  </a:lnTo>
                  <a:lnTo>
                    <a:pt x="23272" y="401986"/>
                  </a:lnTo>
                  <a:lnTo>
                    <a:pt x="48541" y="418973"/>
                  </a:lnTo>
                  <a:lnTo>
                    <a:pt x="79501" y="425196"/>
                  </a:lnTo>
                  <a:lnTo>
                    <a:pt x="345947" y="425196"/>
                  </a:lnTo>
                  <a:lnTo>
                    <a:pt x="376834" y="418972"/>
                  </a:lnTo>
                  <a:lnTo>
                    <a:pt x="402066" y="401986"/>
                  </a:lnTo>
                  <a:lnTo>
                    <a:pt x="419082" y="376761"/>
                  </a:lnTo>
                  <a:lnTo>
                    <a:pt x="425322" y="345821"/>
                  </a:lnTo>
                  <a:lnTo>
                    <a:pt x="425322" y="79375"/>
                  </a:lnTo>
                  <a:lnTo>
                    <a:pt x="419082" y="48488"/>
                  </a:lnTo>
                  <a:lnTo>
                    <a:pt x="402066" y="23256"/>
                  </a:lnTo>
                  <a:lnTo>
                    <a:pt x="376834" y="6240"/>
                  </a:lnTo>
                  <a:lnTo>
                    <a:pt x="345947" y="0"/>
                  </a:lnTo>
                  <a:close/>
                </a:path>
              </a:pathLst>
            </a:custGeom>
            <a:solidFill>
              <a:srgbClr val="E0E0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5304281" y="4963413"/>
              <a:ext cx="425450" cy="425450"/>
            </a:xfrm>
            <a:custGeom>
              <a:avLst/>
              <a:gdLst/>
              <a:ahLst/>
              <a:cxnLst/>
              <a:rect l="l" t="t" r="r" b="b"/>
              <a:pathLst>
                <a:path w="425450" h="425450">
                  <a:moveTo>
                    <a:pt x="0" y="79375"/>
                  </a:moveTo>
                  <a:lnTo>
                    <a:pt x="6242" y="48488"/>
                  </a:lnTo>
                  <a:lnTo>
                    <a:pt x="23272" y="23256"/>
                  </a:lnTo>
                  <a:lnTo>
                    <a:pt x="48541" y="6240"/>
                  </a:lnTo>
                  <a:lnTo>
                    <a:pt x="79501" y="0"/>
                  </a:lnTo>
                  <a:lnTo>
                    <a:pt x="345947" y="0"/>
                  </a:lnTo>
                  <a:lnTo>
                    <a:pt x="376834" y="6240"/>
                  </a:lnTo>
                  <a:lnTo>
                    <a:pt x="402066" y="23256"/>
                  </a:lnTo>
                  <a:lnTo>
                    <a:pt x="419082" y="48488"/>
                  </a:lnTo>
                  <a:lnTo>
                    <a:pt x="425322" y="79375"/>
                  </a:lnTo>
                  <a:lnTo>
                    <a:pt x="425322" y="345821"/>
                  </a:lnTo>
                  <a:lnTo>
                    <a:pt x="419082" y="376761"/>
                  </a:lnTo>
                  <a:lnTo>
                    <a:pt x="402066" y="401986"/>
                  </a:lnTo>
                  <a:lnTo>
                    <a:pt x="376834" y="418972"/>
                  </a:lnTo>
                  <a:lnTo>
                    <a:pt x="345947" y="425196"/>
                  </a:lnTo>
                  <a:lnTo>
                    <a:pt x="79501" y="425196"/>
                  </a:lnTo>
                  <a:lnTo>
                    <a:pt x="48541" y="418973"/>
                  </a:lnTo>
                  <a:lnTo>
                    <a:pt x="23272" y="401986"/>
                  </a:lnTo>
                  <a:lnTo>
                    <a:pt x="6242" y="376761"/>
                  </a:lnTo>
                  <a:lnTo>
                    <a:pt x="0" y="345821"/>
                  </a:lnTo>
                  <a:lnTo>
                    <a:pt x="0" y="79375"/>
                  </a:lnTo>
                  <a:close/>
                </a:path>
              </a:pathLst>
            </a:custGeom>
            <a:ln w="7619">
              <a:solidFill>
                <a:srgbClr val="C6C6D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5429503" y="4952491"/>
            <a:ext cx="175260" cy="36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200" spc="-50" dirty="0">
                <a:solidFill>
                  <a:srgbClr val="3B3939"/>
                </a:solidFill>
                <a:latin typeface="Trebuchet MS"/>
                <a:cs typeface="Trebuchet MS"/>
              </a:rPr>
              <a:t>3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22" name="object 22"/>
          <p:cNvSpPr txBox="1">
            <a:spLocks noGrp="1"/>
          </p:cNvSpPr>
          <p:nvPr>
            <p:ph type="dt" sz="half" idx="6"/>
          </p:nvPr>
        </p:nvSpPr>
        <p:spPr>
          <a:xfrm>
            <a:off x="10881994" y="6351422"/>
            <a:ext cx="487679" cy="3334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640"/>
              </a:lnSpc>
            </a:pPr>
            <a:r>
              <a:rPr spc="-325" dirty="0"/>
              <a:t>202</a:t>
            </a:r>
            <a:r>
              <a:rPr lang="en-US" spc="-325" dirty="0"/>
              <a:t>4</a:t>
            </a:r>
            <a:endParaRPr spc="-325" dirty="0"/>
          </a:p>
        </p:txBody>
      </p:sp>
      <p:sp>
        <p:nvSpPr>
          <p:cNvPr id="21" name="object 21"/>
          <p:cNvSpPr txBox="1"/>
          <p:nvPr/>
        </p:nvSpPr>
        <p:spPr>
          <a:xfrm>
            <a:off x="6544818" y="4842764"/>
            <a:ext cx="4895850" cy="10934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3B3939"/>
                </a:solidFill>
                <a:latin typeface="Trebuchet MS"/>
                <a:cs typeface="Trebuchet MS"/>
              </a:rPr>
              <a:t>Gaining</a:t>
            </a:r>
            <a:r>
              <a:rPr sz="2400" spc="130" dirty="0">
                <a:solidFill>
                  <a:srgbClr val="3B3939"/>
                </a:solidFill>
                <a:latin typeface="Trebuchet MS"/>
                <a:cs typeface="Trebuchet MS"/>
              </a:rPr>
              <a:t> Access</a:t>
            </a:r>
            <a:endParaRPr sz="2400" dirty="0">
              <a:latin typeface="Trebuchet MS"/>
              <a:cs typeface="Trebuchet MS"/>
            </a:endParaRPr>
          </a:p>
          <a:p>
            <a:pPr marL="12700" marR="5080">
              <a:lnSpc>
                <a:spcPct val="125000"/>
              </a:lnSpc>
              <a:spcBef>
                <a:spcPts val="730"/>
              </a:spcBef>
            </a:pP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This</a:t>
            </a:r>
            <a:r>
              <a:rPr sz="1600" spc="-6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can</a:t>
            </a:r>
            <a:r>
              <a:rPr sz="1600" spc="-6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allow</a:t>
            </a:r>
            <a:r>
              <a:rPr sz="1600" spc="-6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the</a:t>
            </a:r>
            <a:r>
              <a:rPr sz="1600" spc="-6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attacker</a:t>
            </a:r>
            <a:r>
              <a:rPr sz="1600" spc="-5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to</a:t>
            </a:r>
            <a:r>
              <a:rPr sz="1600" spc="-7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gain</a:t>
            </a:r>
            <a:r>
              <a:rPr sz="1600" spc="-5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access</a:t>
            </a:r>
            <a:r>
              <a:rPr sz="1600" spc="-6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to</a:t>
            </a:r>
            <a:r>
              <a:rPr sz="1600" spc="-7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sensitive information</a:t>
            </a:r>
            <a:r>
              <a:rPr sz="1600" spc="-2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stored</a:t>
            </a:r>
            <a:r>
              <a:rPr sz="1600" spc="-6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in</a:t>
            </a:r>
            <a:r>
              <a:rPr sz="1600" spc="-4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the</a:t>
            </a:r>
            <a:r>
              <a:rPr sz="1600" spc="-4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database.</a:t>
            </a:r>
            <a:endParaRPr sz="1600" dirty="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-1"/>
            <a:ext cx="4571999" cy="68579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221351" y="588391"/>
            <a:ext cx="5488940" cy="5905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190" dirty="0"/>
              <a:t>Cross</a:t>
            </a:r>
            <a:r>
              <a:rPr spc="-120" dirty="0"/>
              <a:t> </a:t>
            </a:r>
            <a:r>
              <a:rPr dirty="0"/>
              <a:t>Site</a:t>
            </a:r>
            <a:r>
              <a:rPr spc="-120" dirty="0"/>
              <a:t> </a:t>
            </a:r>
            <a:r>
              <a:rPr spc="60" dirty="0"/>
              <a:t>Scripting</a:t>
            </a:r>
            <a:r>
              <a:rPr spc="-114" dirty="0"/>
              <a:t> </a:t>
            </a:r>
            <a:r>
              <a:rPr spc="70" dirty="0"/>
              <a:t>(XSS)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450329" y="1597863"/>
            <a:ext cx="5071110" cy="4424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3B3939"/>
                </a:solidFill>
                <a:latin typeface="Trebuchet MS"/>
                <a:cs typeface="Trebuchet MS"/>
              </a:rPr>
              <a:t>Injecting</a:t>
            </a:r>
            <a:r>
              <a:rPr sz="2400" spc="-180" dirty="0">
                <a:solidFill>
                  <a:srgbClr val="3B3939"/>
                </a:solidFill>
                <a:latin typeface="Trebuchet MS"/>
                <a:cs typeface="Trebuchet MS"/>
              </a:rPr>
              <a:t> </a:t>
            </a:r>
            <a:r>
              <a:rPr sz="2400" spc="-10" dirty="0">
                <a:solidFill>
                  <a:srgbClr val="3B3939"/>
                </a:solidFill>
                <a:latin typeface="Trebuchet MS"/>
                <a:cs typeface="Trebuchet MS"/>
              </a:rPr>
              <a:t>JavaScript</a:t>
            </a:r>
            <a:endParaRPr sz="2400" dirty="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210"/>
              </a:spcBef>
            </a:pP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XSS</a:t>
            </a:r>
            <a:r>
              <a:rPr sz="1600" spc="-7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attacks</a:t>
            </a:r>
            <a:r>
              <a:rPr sz="1600" spc="-5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involve</a:t>
            </a:r>
            <a:r>
              <a:rPr sz="1600" spc="-4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20" dirty="0">
                <a:solidFill>
                  <a:srgbClr val="3B3939"/>
                </a:solidFill>
                <a:latin typeface="Roboto"/>
                <a:cs typeface="Roboto"/>
              </a:rPr>
              <a:t>injecting</a:t>
            </a:r>
            <a:r>
              <a:rPr sz="1600" spc="-5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malicious</a:t>
            </a:r>
            <a:r>
              <a:rPr sz="1600" spc="-4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20" dirty="0">
                <a:solidFill>
                  <a:srgbClr val="3B3939"/>
                </a:solidFill>
                <a:latin typeface="Roboto"/>
                <a:cs typeface="Roboto"/>
              </a:rPr>
              <a:t>JavaScript</a:t>
            </a:r>
            <a:r>
              <a:rPr sz="1600" spc="-4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20" dirty="0">
                <a:solidFill>
                  <a:srgbClr val="3B3939"/>
                </a:solidFill>
                <a:latin typeface="Roboto"/>
                <a:cs typeface="Roboto"/>
              </a:rPr>
              <a:t>code</a:t>
            </a:r>
            <a:endParaRPr sz="1600" dirty="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  <a:spcBef>
                <a:spcPts val="484"/>
              </a:spcBef>
            </a:pP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into</a:t>
            </a:r>
            <a:r>
              <a:rPr sz="1600" spc="-5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the</a:t>
            </a:r>
            <a:r>
              <a:rPr sz="1600" spc="-4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20" dirty="0">
                <a:solidFill>
                  <a:srgbClr val="3B3939"/>
                </a:solidFill>
                <a:latin typeface="Roboto"/>
                <a:cs typeface="Roboto"/>
              </a:rPr>
              <a:t>website's</a:t>
            </a:r>
            <a:r>
              <a:rPr sz="1600" spc="-5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code.</a:t>
            </a:r>
            <a:endParaRPr sz="1600" dirty="0">
              <a:latin typeface="Roboto"/>
              <a:cs typeface="Roboto"/>
            </a:endParaRPr>
          </a:p>
          <a:p>
            <a:pPr>
              <a:lnSpc>
                <a:spcPct val="100000"/>
              </a:lnSpc>
              <a:spcBef>
                <a:spcPts val="1575"/>
              </a:spcBef>
            </a:pPr>
            <a:endParaRPr sz="1600" dirty="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</a:pPr>
            <a:r>
              <a:rPr sz="2400" spc="105" dirty="0">
                <a:solidFill>
                  <a:srgbClr val="3B3939"/>
                </a:solidFill>
                <a:latin typeface="Trebuchet MS"/>
                <a:cs typeface="Trebuchet MS"/>
              </a:rPr>
              <a:t>User</a:t>
            </a:r>
            <a:r>
              <a:rPr sz="2400" spc="-105" dirty="0">
                <a:solidFill>
                  <a:srgbClr val="3B3939"/>
                </a:solidFill>
                <a:latin typeface="Trebuchet MS"/>
                <a:cs typeface="Trebuchet MS"/>
              </a:rPr>
              <a:t> </a:t>
            </a:r>
            <a:r>
              <a:rPr sz="2400" spc="-10" dirty="0">
                <a:solidFill>
                  <a:srgbClr val="3B3939"/>
                </a:solidFill>
                <a:latin typeface="Trebuchet MS"/>
                <a:cs typeface="Trebuchet MS"/>
              </a:rPr>
              <a:t>Interaction</a:t>
            </a:r>
            <a:endParaRPr sz="2400" dirty="0">
              <a:latin typeface="Trebuchet MS"/>
              <a:cs typeface="Trebuchet MS"/>
            </a:endParaRPr>
          </a:p>
          <a:p>
            <a:pPr marL="12700" marR="384810">
              <a:lnSpc>
                <a:spcPct val="125099"/>
              </a:lnSpc>
              <a:spcBef>
                <a:spcPts val="730"/>
              </a:spcBef>
            </a:pP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The</a:t>
            </a:r>
            <a:r>
              <a:rPr sz="1600" spc="-5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injected</a:t>
            </a:r>
            <a:r>
              <a:rPr sz="1600" spc="-5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code</a:t>
            </a:r>
            <a:r>
              <a:rPr sz="1600" spc="-6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is</a:t>
            </a:r>
            <a:r>
              <a:rPr sz="1600" spc="-5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executed</a:t>
            </a:r>
            <a:r>
              <a:rPr sz="1600" spc="-4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when</a:t>
            </a:r>
            <a:r>
              <a:rPr sz="1600" spc="-4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a</a:t>
            </a:r>
            <a:r>
              <a:rPr sz="1600" spc="-5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user</a:t>
            </a:r>
            <a:r>
              <a:rPr sz="1600" spc="-4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interacts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with</a:t>
            </a:r>
            <a:r>
              <a:rPr sz="1600" spc="-5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the</a:t>
            </a:r>
            <a:r>
              <a:rPr sz="1600" spc="-5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website,</a:t>
            </a:r>
            <a:r>
              <a:rPr sz="1600" spc="-6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such</a:t>
            </a:r>
            <a:r>
              <a:rPr sz="1600" spc="-4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as</a:t>
            </a:r>
            <a:r>
              <a:rPr sz="1600" spc="-5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clicking</a:t>
            </a:r>
            <a:r>
              <a:rPr sz="1600" spc="-4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on</a:t>
            </a:r>
            <a:r>
              <a:rPr sz="1600" spc="-4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a</a:t>
            </a:r>
            <a:r>
              <a:rPr sz="1600" spc="-6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link</a:t>
            </a:r>
            <a:r>
              <a:rPr sz="1600" spc="-4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25" dirty="0">
                <a:solidFill>
                  <a:srgbClr val="3B3939"/>
                </a:solidFill>
                <a:latin typeface="Roboto"/>
                <a:cs typeface="Roboto"/>
              </a:rPr>
              <a:t>or </a:t>
            </a:r>
            <a:r>
              <a:rPr sz="1600" spc="-20" dirty="0">
                <a:solidFill>
                  <a:srgbClr val="3B3939"/>
                </a:solidFill>
                <a:latin typeface="Roboto"/>
                <a:cs typeface="Roboto"/>
              </a:rPr>
              <a:t>submitting</a:t>
            </a:r>
            <a:r>
              <a:rPr sz="1600" spc="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a</a:t>
            </a:r>
            <a:r>
              <a:rPr sz="1600" spc="-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form.</a:t>
            </a:r>
            <a:endParaRPr sz="1600" dirty="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  <a:spcBef>
                <a:spcPts val="1095"/>
              </a:spcBef>
            </a:pPr>
            <a:r>
              <a:rPr sz="2400" dirty="0">
                <a:solidFill>
                  <a:srgbClr val="3B3939"/>
                </a:solidFill>
                <a:latin typeface="Trebuchet MS"/>
                <a:cs typeface="Trebuchet MS"/>
              </a:rPr>
              <a:t>Exploiting</a:t>
            </a:r>
            <a:r>
              <a:rPr sz="2400" spc="165" dirty="0">
                <a:solidFill>
                  <a:srgbClr val="3B3939"/>
                </a:solidFill>
                <a:latin typeface="Trebuchet MS"/>
                <a:cs typeface="Trebuchet MS"/>
              </a:rPr>
              <a:t> </a:t>
            </a:r>
            <a:r>
              <a:rPr sz="2400" spc="135" dirty="0">
                <a:solidFill>
                  <a:srgbClr val="3B3939"/>
                </a:solidFill>
                <a:latin typeface="Trebuchet MS"/>
                <a:cs typeface="Trebuchet MS"/>
              </a:rPr>
              <a:t>Weakness</a:t>
            </a:r>
            <a:endParaRPr sz="2400" dirty="0">
              <a:latin typeface="Trebuchet MS"/>
              <a:cs typeface="Trebuchet MS"/>
            </a:endParaRPr>
          </a:p>
          <a:p>
            <a:pPr marL="12700" marR="5080">
              <a:lnSpc>
                <a:spcPct val="125099"/>
              </a:lnSpc>
              <a:spcBef>
                <a:spcPts val="725"/>
              </a:spcBef>
            </a:pP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The</a:t>
            </a:r>
            <a:r>
              <a:rPr sz="1600" spc="-7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attacker</a:t>
            </a:r>
            <a:r>
              <a:rPr sz="1600" spc="-5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can</a:t>
            </a:r>
            <a:r>
              <a:rPr sz="1600" spc="-6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then</a:t>
            </a:r>
            <a:r>
              <a:rPr sz="1600" spc="-6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exploit</a:t>
            </a:r>
            <a:r>
              <a:rPr sz="1600" spc="-7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this</a:t>
            </a:r>
            <a:r>
              <a:rPr sz="1600" spc="-6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to</a:t>
            </a:r>
            <a:r>
              <a:rPr sz="1600" spc="-7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steal</a:t>
            </a:r>
            <a:r>
              <a:rPr sz="1600" spc="-7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user</a:t>
            </a:r>
            <a:r>
              <a:rPr sz="1600" spc="-7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data,</a:t>
            </a:r>
            <a:r>
              <a:rPr sz="1600" spc="50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take</a:t>
            </a:r>
            <a:r>
              <a:rPr sz="1600" spc="-2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control</a:t>
            </a:r>
            <a:r>
              <a:rPr sz="1600" spc="-4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of</a:t>
            </a:r>
            <a:r>
              <a:rPr sz="1600" spc="-3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the</a:t>
            </a:r>
            <a:r>
              <a:rPr sz="1600" spc="-4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25" dirty="0">
                <a:solidFill>
                  <a:srgbClr val="3B3939"/>
                </a:solidFill>
                <a:latin typeface="Roboto"/>
                <a:cs typeface="Roboto"/>
              </a:rPr>
              <a:t>user's</a:t>
            </a:r>
            <a:r>
              <a:rPr sz="1600" spc="-4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account,</a:t>
            </a:r>
            <a:r>
              <a:rPr sz="1600" spc="-2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or</a:t>
            </a:r>
            <a:r>
              <a:rPr sz="1600" spc="-4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redirect</a:t>
            </a:r>
            <a:r>
              <a:rPr sz="1600" spc="-5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the</a:t>
            </a:r>
            <a:r>
              <a:rPr sz="1600" spc="-4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user</a:t>
            </a:r>
            <a:r>
              <a:rPr sz="1600" spc="-3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25" dirty="0">
                <a:solidFill>
                  <a:srgbClr val="3B3939"/>
                </a:solidFill>
                <a:latin typeface="Roboto"/>
                <a:cs typeface="Roboto"/>
              </a:rPr>
              <a:t>to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a</a:t>
            </a:r>
            <a:r>
              <a:rPr sz="1600" spc="-6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malicious</a:t>
            </a:r>
            <a:r>
              <a:rPr sz="1600" spc="-2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website.</a:t>
            </a:r>
            <a:endParaRPr sz="1600" dirty="0">
              <a:latin typeface="Roboto"/>
              <a:cs typeface="Roboto"/>
            </a:endParaRPr>
          </a:p>
        </p:txBody>
      </p: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233542" y="1506982"/>
            <a:ext cx="945057" cy="4718100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xfrm>
            <a:off x="10881994" y="6351422"/>
            <a:ext cx="487679" cy="3334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640"/>
              </a:lnSpc>
            </a:pPr>
            <a:r>
              <a:rPr spc="-325" dirty="0"/>
              <a:t>202</a:t>
            </a:r>
            <a:r>
              <a:rPr lang="en-US" spc="-325" dirty="0"/>
              <a:t>4</a:t>
            </a:r>
            <a:endParaRPr spc="-325" dirty="0"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49020" y="1111453"/>
            <a:ext cx="5679440" cy="5911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/>
              <a:t>Directory</a:t>
            </a:r>
            <a:r>
              <a:rPr spc="-5" dirty="0"/>
              <a:t> </a:t>
            </a:r>
            <a:r>
              <a:rPr spc="45" dirty="0"/>
              <a:t>Traversal</a:t>
            </a:r>
            <a:r>
              <a:rPr spc="10" dirty="0"/>
              <a:t> </a:t>
            </a:r>
            <a:r>
              <a:rPr spc="-10" dirty="0"/>
              <a:t>Attack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5247259" y="2124836"/>
            <a:ext cx="1065530" cy="3577590"/>
            <a:chOff x="5247259" y="2124836"/>
            <a:chExt cx="1065530" cy="3577590"/>
          </a:xfrm>
        </p:grpSpPr>
        <p:sp>
          <p:nvSpPr>
            <p:cNvPr id="4" name="object 4"/>
            <p:cNvSpPr/>
            <p:nvPr/>
          </p:nvSpPr>
          <p:spPr>
            <a:xfrm>
              <a:off x="5247259" y="2124836"/>
              <a:ext cx="861694" cy="3577590"/>
            </a:xfrm>
            <a:custGeom>
              <a:avLst/>
              <a:gdLst/>
              <a:ahLst/>
              <a:cxnLst/>
              <a:rect l="l" t="t" r="r" b="b"/>
              <a:pathLst>
                <a:path w="861695" h="3577590">
                  <a:moveTo>
                    <a:pt x="661543" y="418211"/>
                  </a:moveTo>
                  <a:lnTo>
                    <a:pt x="655828" y="412623"/>
                  </a:lnTo>
                  <a:lnTo>
                    <a:pt x="5715" y="412623"/>
                  </a:lnTo>
                  <a:lnTo>
                    <a:pt x="0" y="418211"/>
                  </a:lnTo>
                  <a:lnTo>
                    <a:pt x="0" y="425323"/>
                  </a:lnTo>
                  <a:lnTo>
                    <a:pt x="0" y="432308"/>
                  </a:lnTo>
                  <a:lnTo>
                    <a:pt x="5715" y="438023"/>
                  </a:lnTo>
                  <a:lnTo>
                    <a:pt x="655828" y="438023"/>
                  </a:lnTo>
                  <a:lnTo>
                    <a:pt x="661543" y="432308"/>
                  </a:lnTo>
                  <a:lnTo>
                    <a:pt x="661543" y="418211"/>
                  </a:lnTo>
                  <a:close/>
                </a:path>
                <a:path w="861695" h="3577590">
                  <a:moveTo>
                    <a:pt x="861441" y="5715"/>
                  </a:moveTo>
                  <a:lnTo>
                    <a:pt x="855726" y="0"/>
                  </a:lnTo>
                  <a:lnTo>
                    <a:pt x="841756" y="0"/>
                  </a:lnTo>
                  <a:lnTo>
                    <a:pt x="836041" y="5715"/>
                  </a:lnTo>
                  <a:lnTo>
                    <a:pt x="836041" y="12700"/>
                  </a:lnTo>
                  <a:lnTo>
                    <a:pt x="836041" y="3571278"/>
                  </a:lnTo>
                  <a:lnTo>
                    <a:pt x="841756" y="3576967"/>
                  </a:lnTo>
                  <a:lnTo>
                    <a:pt x="855726" y="3576967"/>
                  </a:lnTo>
                  <a:lnTo>
                    <a:pt x="861441" y="3571278"/>
                  </a:lnTo>
                  <a:lnTo>
                    <a:pt x="861441" y="5715"/>
                  </a:lnTo>
                  <a:close/>
                </a:path>
              </a:pathLst>
            </a:custGeom>
            <a:solidFill>
              <a:srgbClr val="C6C6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883402" y="2337434"/>
              <a:ext cx="425450" cy="425450"/>
            </a:xfrm>
            <a:custGeom>
              <a:avLst/>
              <a:gdLst/>
              <a:ahLst/>
              <a:cxnLst/>
              <a:rect l="l" t="t" r="r" b="b"/>
              <a:pathLst>
                <a:path w="425450" h="425450">
                  <a:moveTo>
                    <a:pt x="345821" y="0"/>
                  </a:moveTo>
                  <a:lnTo>
                    <a:pt x="79375" y="0"/>
                  </a:lnTo>
                  <a:lnTo>
                    <a:pt x="48488" y="6242"/>
                  </a:lnTo>
                  <a:lnTo>
                    <a:pt x="23256" y="23272"/>
                  </a:lnTo>
                  <a:lnTo>
                    <a:pt x="6240" y="48541"/>
                  </a:lnTo>
                  <a:lnTo>
                    <a:pt x="0" y="79501"/>
                  </a:lnTo>
                  <a:lnTo>
                    <a:pt x="0" y="345948"/>
                  </a:lnTo>
                  <a:lnTo>
                    <a:pt x="6240" y="376834"/>
                  </a:lnTo>
                  <a:lnTo>
                    <a:pt x="23256" y="402066"/>
                  </a:lnTo>
                  <a:lnTo>
                    <a:pt x="48488" y="419082"/>
                  </a:lnTo>
                  <a:lnTo>
                    <a:pt x="79375" y="425323"/>
                  </a:lnTo>
                  <a:lnTo>
                    <a:pt x="345821" y="425323"/>
                  </a:lnTo>
                  <a:lnTo>
                    <a:pt x="376707" y="419082"/>
                  </a:lnTo>
                  <a:lnTo>
                    <a:pt x="401939" y="402066"/>
                  </a:lnTo>
                  <a:lnTo>
                    <a:pt x="418955" y="376834"/>
                  </a:lnTo>
                  <a:lnTo>
                    <a:pt x="425196" y="345948"/>
                  </a:lnTo>
                  <a:lnTo>
                    <a:pt x="425196" y="79501"/>
                  </a:lnTo>
                  <a:lnTo>
                    <a:pt x="418955" y="48541"/>
                  </a:lnTo>
                  <a:lnTo>
                    <a:pt x="401939" y="23272"/>
                  </a:lnTo>
                  <a:lnTo>
                    <a:pt x="376707" y="6242"/>
                  </a:lnTo>
                  <a:lnTo>
                    <a:pt x="345821" y="0"/>
                  </a:lnTo>
                  <a:close/>
                </a:path>
              </a:pathLst>
            </a:custGeom>
            <a:solidFill>
              <a:srgbClr val="E0E0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883402" y="2337434"/>
              <a:ext cx="425450" cy="425450"/>
            </a:xfrm>
            <a:custGeom>
              <a:avLst/>
              <a:gdLst/>
              <a:ahLst/>
              <a:cxnLst/>
              <a:rect l="l" t="t" r="r" b="b"/>
              <a:pathLst>
                <a:path w="425450" h="425450">
                  <a:moveTo>
                    <a:pt x="0" y="79501"/>
                  </a:moveTo>
                  <a:lnTo>
                    <a:pt x="6240" y="48541"/>
                  </a:lnTo>
                  <a:lnTo>
                    <a:pt x="23256" y="23272"/>
                  </a:lnTo>
                  <a:lnTo>
                    <a:pt x="48488" y="6242"/>
                  </a:lnTo>
                  <a:lnTo>
                    <a:pt x="79375" y="0"/>
                  </a:lnTo>
                  <a:lnTo>
                    <a:pt x="345821" y="0"/>
                  </a:lnTo>
                  <a:lnTo>
                    <a:pt x="376707" y="6242"/>
                  </a:lnTo>
                  <a:lnTo>
                    <a:pt x="401939" y="23272"/>
                  </a:lnTo>
                  <a:lnTo>
                    <a:pt x="418955" y="48541"/>
                  </a:lnTo>
                  <a:lnTo>
                    <a:pt x="425196" y="79501"/>
                  </a:lnTo>
                  <a:lnTo>
                    <a:pt x="425196" y="345948"/>
                  </a:lnTo>
                  <a:lnTo>
                    <a:pt x="418955" y="376834"/>
                  </a:lnTo>
                  <a:lnTo>
                    <a:pt x="401939" y="402066"/>
                  </a:lnTo>
                  <a:lnTo>
                    <a:pt x="376707" y="419082"/>
                  </a:lnTo>
                  <a:lnTo>
                    <a:pt x="345821" y="425323"/>
                  </a:lnTo>
                  <a:lnTo>
                    <a:pt x="79375" y="425323"/>
                  </a:lnTo>
                  <a:lnTo>
                    <a:pt x="48488" y="419082"/>
                  </a:lnTo>
                  <a:lnTo>
                    <a:pt x="23256" y="402066"/>
                  </a:lnTo>
                  <a:lnTo>
                    <a:pt x="6240" y="376834"/>
                  </a:lnTo>
                  <a:lnTo>
                    <a:pt x="0" y="345948"/>
                  </a:lnTo>
                  <a:lnTo>
                    <a:pt x="0" y="79501"/>
                  </a:lnTo>
                  <a:close/>
                </a:path>
              </a:pathLst>
            </a:custGeom>
            <a:ln w="7620">
              <a:solidFill>
                <a:srgbClr val="C6C6D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6023864" y="2326005"/>
            <a:ext cx="145415" cy="36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200" spc="-155" dirty="0">
                <a:solidFill>
                  <a:srgbClr val="3B3939"/>
                </a:solidFill>
                <a:latin typeface="Trebuchet MS"/>
                <a:cs typeface="Trebuchet MS"/>
              </a:rPr>
              <a:t>1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25804" y="2216277"/>
            <a:ext cx="4242435" cy="13989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93444">
              <a:lnSpc>
                <a:spcPct val="100000"/>
              </a:lnSpc>
              <a:spcBef>
                <a:spcPts val="100"/>
              </a:spcBef>
            </a:pPr>
            <a:r>
              <a:rPr sz="2400" spc="50" dirty="0">
                <a:solidFill>
                  <a:srgbClr val="3B3939"/>
                </a:solidFill>
                <a:latin typeface="Trebuchet MS"/>
                <a:cs typeface="Trebuchet MS"/>
              </a:rPr>
              <a:t>Targeting</a:t>
            </a:r>
            <a:r>
              <a:rPr sz="2400" spc="-110" dirty="0">
                <a:solidFill>
                  <a:srgbClr val="3B3939"/>
                </a:solidFill>
                <a:latin typeface="Trebuchet MS"/>
                <a:cs typeface="Trebuchet MS"/>
              </a:rPr>
              <a:t> </a:t>
            </a:r>
            <a:r>
              <a:rPr sz="2400" dirty="0">
                <a:solidFill>
                  <a:srgbClr val="3B3939"/>
                </a:solidFill>
                <a:latin typeface="Trebuchet MS"/>
                <a:cs typeface="Trebuchet MS"/>
              </a:rPr>
              <a:t>File</a:t>
            </a:r>
            <a:r>
              <a:rPr sz="2400" spc="-110" dirty="0">
                <a:solidFill>
                  <a:srgbClr val="3B3939"/>
                </a:solidFill>
                <a:latin typeface="Trebuchet MS"/>
                <a:cs typeface="Trebuchet MS"/>
              </a:rPr>
              <a:t> </a:t>
            </a:r>
            <a:r>
              <a:rPr sz="2400" spc="-10" dirty="0">
                <a:solidFill>
                  <a:srgbClr val="3B3939"/>
                </a:solidFill>
                <a:latin typeface="Trebuchet MS"/>
                <a:cs typeface="Trebuchet MS"/>
              </a:rPr>
              <a:t>Structure</a:t>
            </a:r>
            <a:endParaRPr sz="2400" dirty="0">
              <a:latin typeface="Trebuchet MS"/>
              <a:cs typeface="Trebuchet MS"/>
            </a:endParaRPr>
          </a:p>
          <a:p>
            <a:pPr marR="8890" algn="r">
              <a:lnSpc>
                <a:spcPct val="100000"/>
              </a:lnSpc>
              <a:spcBef>
                <a:spcPts val="1210"/>
              </a:spcBef>
            </a:pPr>
            <a:r>
              <a:rPr sz="1600" spc="-20" dirty="0">
                <a:solidFill>
                  <a:srgbClr val="3B3939"/>
                </a:solidFill>
                <a:latin typeface="Roboto"/>
                <a:cs typeface="Roboto"/>
              </a:rPr>
              <a:t>Directory</a:t>
            </a:r>
            <a:r>
              <a:rPr sz="1600" spc="-4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traversal</a:t>
            </a:r>
            <a:r>
              <a:rPr sz="1600" spc="-4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attacks</a:t>
            </a:r>
            <a:r>
              <a:rPr sz="1600" spc="-3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attempt</a:t>
            </a:r>
            <a:r>
              <a:rPr sz="1600" spc="-5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to</a:t>
            </a:r>
            <a:r>
              <a:rPr sz="1600" spc="-5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access</a:t>
            </a:r>
            <a:endParaRPr sz="1600" dirty="0">
              <a:latin typeface="Roboto"/>
              <a:cs typeface="Roboto"/>
            </a:endParaRPr>
          </a:p>
          <a:p>
            <a:pPr marR="8890" algn="r">
              <a:lnSpc>
                <a:spcPct val="100000"/>
              </a:lnSpc>
              <a:spcBef>
                <a:spcPts val="480"/>
              </a:spcBef>
            </a:pP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files</a:t>
            </a:r>
            <a:r>
              <a:rPr sz="1600" spc="-5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and</a:t>
            </a:r>
            <a:r>
              <a:rPr sz="1600" spc="-3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directories</a:t>
            </a:r>
            <a:r>
              <a:rPr sz="1600" spc="-7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that</a:t>
            </a:r>
            <a:r>
              <a:rPr sz="1600" spc="-4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are</a:t>
            </a:r>
            <a:r>
              <a:rPr sz="1600" spc="-4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not</a:t>
            </a:r>
            <a:r>
              <a:rPr sz="1600" spc="-4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intended</a:t>
            </a:r>
            <a:r>
              <a:rPr sz="1600" spc="-4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to</a:t>
            </a:r>
            <a:r>
              <a:rPr sz="1600" spc="-6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25" dirty="0">
                <a:solidFill>
                  <a:srgbClr val="3B3939"/>
                </a:solidFill>
                <a:latin typeface="Roboto"/>
                <a:cs typeface="Roboto"/>
              </a:rPr>
              <a:t>be</a:t>
            </a:r>
            <a:endParaRPr sz="1600" dirty="0">
              <a:latin typeface="Roboto"/>
              <a:cs typeface="Roboto"/>
            </a:endParaRPr>
          </a:p>
          <a:p>
            <a:pPr marR="5080" algn="r">
              <a:lnSpc>
                <a:spcPct val="100000"/>
              </a:lnSpc>
              <a:spcBef>
                <a:spcPts val="480"/>
              </a:spcBef>
            </a:pPr>
            <a:r>
              <a:rPr sz="1600" spc="-20" dirty="0">
                <a:solidFill>
                  <a:srgbClr val="3B3939"/>
                </a:solidFill>
                <a:latin typeface="Roboto"/>
                <a:cs typeface="Roboto"/>
              </a:rPr>
              <a:t>publicly</a:t>
            </a:r>
            <a:r>
              <a:rPr sz="1600" spc="-3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accessible.</a:t>
            </a:r>
            <a:endParaRPr sz="1600" dirty="0">
              <a:latin typeface="Roboto"/>
              <a:cs typeface="Roboto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5879591" y="3278759"/>
            <a:ext cx="1065530" cy="433070"/>
            <a:chOff x="5879591" y="3278759"/>
            <a:chExt cx="1065530" cy="433070"/>
          </a:xfrm>
        </p:grpSpPr>
        <p:sp>
          <p:nvSpPr>
            <p:cNvPr id="10" name="object 10"/>
            <p:cNvSpPr/>
            <p:nvPr/>
          </p:nvSpPr>
          <p:spPr>
            <a:xfrm>
              <a:off x="6283197" y="3482467"/>
              <a:ext cx="661670" cy="25400"/>
            </a:xfrm>
            <a:custGeom>
              <a:avLst/>
              <a:gdLst/>
              <a:ahLst/>
              <a:cxnLst/>
              <a:rect l="l" t="t" r="r" b="b"/>
              <a:pathLst>
                <a:path w="661670" h="25400">
                  <a:moveTo>
                    <a:pt x="655827" y="0"/>
                  </a:moveTo>
                  <a:lnTo>
                    <a:pt x="5714" y="0"/>
                  </a:lnTo>
                  <a:lnTo>
                    <a:pt x="0" y="5715"/>
                  </a:lnTo>
                  <a:lnTo>
                    <a:pt x="0" y="12700"/>
                  </a:lnTo>
                  <a:lnTo>
                    <a:pt x="0" y="19685"/>
                  </a:lnTo>
                  <a:lnTo>
                    <a:pt x="5714" y="25400"/>
                  </a:lnTo>
                  <a:lnTo>
                    <a:pt x="655827" y="25400"/>
                  </a:lnTo>
                  <a:lnTo>
                    <a:pt x="661543" y="19685"/>
                  </a:lnTo>
                  <a:lnTo>
                    <a:pt x="661543" y="5715"/>
                  </a:lnTo>
                  <a:lnTo>
                    <a:pt x="655827" y="0"/>
                  </a:lnTo>
                  <a:close/>
                </a:path>
              </a:pathLst>
            </a:custGeom>
            <a:solidFill>
              <a:srgbClr val="C6C6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883401" y="3282569"/>
              <a:ext cx="425450" cy="425450"/>
            </a:xfrm>
            <a:custGeom>
              <a:avLst/>
              <a:gdLst/>
              <a:ahLst/>
              <a:cxnLst/>
              <a:rect l="l" t="t" r="r" b="b"/>
              <a:pathLst>
                <a:path w="425450" h="425450">
                  <a:moveTo>
                    <a:pt x="345821" y="0"/>
                  </a:moveTo>
                  <a:lnTo>
                    <a:pt x="79375" y="0"/>
                  </a:lnTo>
                  <a:lnTo>
                    <a:pt x="48488" y="6240"/>
                  </a:lnTo>
                  <a:lnTo>
                    <a:pt x="23256" y="23256"/>
                  </a:lnTo>
                  <a:lnTo>
                    <a:pt x="6240" y="48488"/>
                  </a:lnTo>
                  <a:lnTo>
                    <a:pt x="0" y="79375"/>
                  </a:lnTo>
                  <a:lnTo>
                    <a:pt x="0" y="345820"/>
                  </a:lnTo>
                  <a:lnTo>
                    <a:pt x="6240" y="376707"/>
                  </a:lnTo>
                  <a:lnTo>
                    <a:pt x="23256" y="401939"/>
                  </a:lnTo>
                  <a:lnTo>
                    <a:pt x="48488" y="418955"/>
                  </a:lnTo>
                  <a:lnTo>
                    <a:pt x="79375" y="425195"/>
                  </a:lnTo>
                  <a:lnTo>
                    <a:pt x="345821" y="425195"/>
                  </a:lnTo>
                  <a:lnTo>
                    <a:pt x="376707" y="418955"/>
                  </a:lnTo>
                  <a:lnTo>
                    <a:pt x="401939" y="401939"/>
                  </a:lnTo>
                  <a:lnTo>
                    <a:pt x="418955" y="376707"/>
                  </a:lnTo>
                  <a:lnTo>
                    <a:pt x="425196" y="345820"/>
                  </a:lnTo>
                  <a:lnTo>
                    <a:pt x="425196" y="79375"/>
                  </a:lnTo>
                  <a:lnTo>
                    <a:pt x="418955" y="48488"/>
                  </a:lnTo>
                  <a:lnTo>
                    <a:pt x="401939" y="23256"/>
                  </a:lnTo>
                  <a:lnTo>
                    <a:pt x="376707" y="6240"/>
                  </a:lnTo>
                  <a:lnTo>
                    <a:pt x="345821" y="0"/>
                  </a:lnTo>
                  <a:close/>
                </a:path>
              </a:pathLst>
            </a:custGeom>
            <a:solidFill>
              <a:srgbClr val="E0E0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883401" y="3282569"/>
              <a:ext cx="425450" cy="425450"/>
            </a:xfrm>
            <a:custGeom>
              <a:avLst/>
              <a:gdLst/>
              <a:ahLst/>
              <a:cxnLst/>
              <a:rect l="l" t="t" r="r" b="b"/>
              <a:pathLst>
                <a:path w="425450" h="425450">
                  <a:moveTo>
                    <a:pt x="0" y="79375"/>
                  </a:moveTo>
                  <a:lnTo>
                    <a:pt x="6240" y="48488"/>
                  </a:lnTo>
                  <a:lnTo>
                    <a:pt x="23256" y="23256"/>
                  </a:lnTo>
                  <a:lnTo>
                    <a:pt x="48488" y="6240"/>
                  </a:lnTo>
                  <a:lnTo>
                    <a:pt x="79375" y="0"/>
                  </a:lnTo>
                  <a:lnTo>
                    <a:pt x="345821" y="0"/>
                  </a:lnTo>
                  <a:lnTo>
                    <a:pt x="376707" y="6240"/>
                  </a:lnTo>
                  <a:lnTo>
                    <a:pt x="401939" y="23256"/>
                  </a:lnTo>
                  <a:lnTo>
                    <a:pt x="418955" y="48488"/>
                  </a:lnTo>
                  <a:lnTo>
                    <a:pt x="425196" y="79375"/>
                  </a:lnTo>
                  <a:lnTo>
                    <a:pt x="425196" y="345820"/>
                  </a:lnTo>
                  <a:lnTo>
                    <a:pt x="418955" y="376707"/>
                  </a:lnTo>
                  <a:lnTo>
                    <a:pt x="401939" y="401939"/>
                  </a:lnTo>
                  <a:lnTo>
                    <a:pt x="376707" y="418955"/>
                  </a:lnTo>
                  <a:lnTo>
                    <a:pt x="345821" y="425195"/>
                  </a:lnTo>
                  <a:lnTo>
                    <a:pt x="79375" y="425195"/>
                  </a:lnTo>
                  <a:lnTo>
                    <a:pt x="48488" y="418955"/>
                  </a:lnTo>
                  <a:lnTo>
                    <a:pt x="23256" y="401939"/>
                  </a:lnTo>
                  <a:lnTo>
                    <a:pt x="6240" y="376707"/>
                  </a:lnTo>
                  <a:lnTo>
                    <a:pt x="0" y="345820"/>
                  </a:lnTo>
                  <a:lnTo>
                    <a:pt x="0" y="79375"/>
                  </a:lnTo>
                  <a:close/>
                </a:path>
              </a:pathLst>
            </a:custGeom>
            <a:ln w="7620">
              <a:solidFill>
                <a:srgbClr val="C6C6D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6010147" y="3271266"/>
            <a:ext cx="172085" cy="36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200" spc="-50" dirty="0">
                <a:solidFill>
                  <a:srgbClr val="3B3939"/>
                </a:solidFill>
                <a:latin typeface="Trebuchet MS"/>
                <a:cs typeface="Trebuchet MS"/>
              </a:rPr>
              <a:t>2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123938" y="3161233"/>
            <a:ext cx="4181475" cy="13989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3B3939"/>
                </a:solidFill>
                <a:latin typeface="Trebuchet MS"/>
                <a:cs typeface="Trebuchet MS"/>
              </a:rPr>
              <a:t>Exploiting</a:t>
            </a:r>
            <a:r>
              <a:rPr sz="2400" spc="130" dirty="0">
                <a:solidFill>
                  <a:srgbClr val="3B3939"/>
                </a:solidFill>
                <a:latin typeface="Trebuchet MS"/>
                <a:cs typeface="Trebuchet MS"/>
              </a:rPr>
              <a:t> </a:t>
            </a:r>
            <a:r>
              <a:rPr sz="2400" spc="-10" dirty="0">
                <a:solidFill>
                  <a:srgbClr val="3B3939"/>
                </a:solidFill>
                <a:latin typeface="Trebuchet MS"/>
                <a:cs typeface="Trebuchet MS"/>
              </a:rPr>
              <a:t>Vulnerability</a:t>
            </a:r>
            <a:endParaRPr sz="2400" dirty="0">
              <a:latin typeface="Trebuchet MS"/>
              <a:cs typeface="Trebuchet MS"/>
            </a:endParaRPr>
          </a:p>
          <a:p>
            <a:pPr marL="12700" marR="5080">
              <a:lnSpc>
                <a:spcPct val="125099"/>
              </a:lnSpc>
              <a:spcBef>
                <a:spcPts val="730"/>
              </a:spcBef>
            </a:pP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This</a:t>
            </a:r>
            <a:r>
              <a:rPr sz="1600" spc="-6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is</a:t>
            </a:r>
            <a:r>
              <a:rPr sz="1600" spc="-6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achieved</a:t>
            </a:r>
            <a:r>
              <a:rPr sz="1600" spc="-5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by</a:t>
            </a:r>
            <a:r>
              <a:rPr sz="1600" spc="-6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exploiting</a:t>
            </a:r>
            <a:r>
              <a:rPr sz="1600" spc="-4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20" dirty="0">
                <a:solidFill>
                  <a:srgbClr val="3B3939"/>
                </a:solidFill>
                <a:latin typeface="Roboto"/>
                <a:cs typeface="Roboto"/>
              </a:rPr>
              <a:t>vulnerabilities</a:t>
            </a:r>
            <a:r>
              <a:rPr sz="1600" spc="-25" dirty="0">
                <a:solidFill>
                  <a:srgbClr val="3B3939"/>
                </a:solidFill>
                <a:latin typeface="Roboto"/>
                <a:cs typeface="Roboto"/>
              </a:rPr>
              <a:t> in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the</a:t>
            </a:r>
            <a:r>
              <a:rPr sz="1600" spc="-6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way</a:t>
            </a:r>
            <a:r>
              <a:rPr sz="1600" spc="-6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that</a:t>
            </a:r>
            <a:r>
              <a:rPr sz="1600" spc="-6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the</a:t>
            </a:r>
            <a:r>
              <a:rPr sz="1600" spc="-6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web</a:t>
            </a:r>
            <a:r>
              <a:rPr sz="1600" spc="-7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application</a:t>
            </a:r>
            <a:r>
              <a:rPr sz="1600" spc="-4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handles</a:t>
            </a:r>
            <a:r>
              <a:rPr sz="1600" spc="-4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20" dirty="0">
                <a:solidFill>
                  <a:srgbClr val="3B3939"/>
                </a:solidFill>
                <a:latin typeface="Roboto"/>
                <a:cs typeface="Roboto"/>
              </a:rPr>
              <a:t>file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paths.</a:t>
            </a:r>
            <a:endParaRPr sz="1600" dirty="0">
              <a:latin typeface="Roboto"/>
              <a:cs typeface="Roboto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5247259" y="4216653"/>
            <a:ext cx="1065530" cy="433070"/>
            <a:chOff x="5247259" y="4216653"/>
            <a:chExt cx="1065530" cy="433070"/>
          </a:xfrm>
        </p:grpSpPr>
        <p:sp>
          <p:nvSpPr>
            <p:cNvPr id="16" name="object 16"/>
            <p:cNvSpPr/>
            <p:nvPr/>
          </p:nvSpPr>
          <p:spPr>
            <a:xfrm>
              <a:off x="5247259" y="4420361"/>
              <a:ext cx="661670" cy="25400"/>
            </a:xfrm>
            <a:custGeom>
              <a:avLst/>
              <a:gdLst/>
              <a:ahLst/>
              <a:cxnLst/>
              <a:rect l="l" t="t" r="r" b="b"/>
              <a:pathLst>
                <a:path w="661670" h="25400">
                  <a:moveTo>
                    <a:pt x="655827" y="0"/>
                  </a:moveTo>
                  <a:lnTo>
                    <a:pt x="5714" y="0"/>
                  </a:lnTo>
                  <a:lnTo>
                    <a:pt x="0" y="5714"/>
                  </a:lnTo>
                  <a:lnTo>
                    <a:pt x="0" y="12700"/>
                  </a:lnTo>
                  <a:lnTo>
                    <a:pt x="0" y="19685"/>
                  </a:lnTo>
                  <a:lnTo>
                    <a:pt x="5714" y="25400"/>
                  </a:lnTo>
                  <a:lnTo>
                    <a:pt x="655827" y="25400"/>
                  </a:lnTo>
                  <a:lnTo>
                    <a:pt x="661542" y="19685"/>
                  </a:lnTo>
                  <a:lnTo>
                    <a:pt x="661542" y="5714"/>
                  </a:lnTo>
                  <a:lnTo>
                    <a:pt x="655827" y="0"/>
                  </a:lnTo>
                  <a:close/>
                </a:path>
              </a:pathLst>
            </a:custGeom>
            <a:solidFill>
              <a:srgbClr val="C6C6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883402" y="4220463"/>
              <a:ext cx="425450" cy="425450"/>
            </a:xfrm>
            <a:custGeom>
              <a:avLst/>
              <a:gdLst/>
              <a:ahLst/>
              <a:cxnLst/>
              <a:rect l="l" t="t" r="r" b="b"/>
              <a:pathLst>
                <a:path w="425450" h="425450">
                  <a:moveTo>
                    <a:pt x="345821" y="0"/>
                  </a:moveTo>
                  <a:lnTo>
                    <a:pt x="79375" y="0"/>
                  </a:lnTo>
                  <a:lnTo>
                    <a:pt x="48488" y="6240"/>
                  </a:lnTo>
                  <a:lnTo>
                    <a:pt x="23256" y="23256"/>
                  </a:lnTo>
                  <a:lnTo>
                    <a:pt x="6240" y="48488"/>
                  </a:lnTo>
                  <a:lnTo>
                    <a:pt x="0" y="79375"/>
                  </a:lnTo>
                  <a:lnTo>
                    <a:pt x="0" y="345821"/>
                  </a:lnTo>
                  <a:lnTo>
                    <a:pt x="6240" y="376761"/>
                  </a:lnTo>
                  <a:lnTo>
                    <a:pt x="23256" y="401986"/>
                  </a:lnTo>
                  <a:lnTo>
                    <a:pt x="48488" y="418973"/>
                  </a:lnTo>
                  <a:lnTo>
                    <a:pt x="79375" y="425196"/>
                  </a:lnTo>
                  <a:lnTo>
                    <a:pt x="345821" y="425196"/>
                  </a:lnTo>
                  <a:lnTo>
                    <a:pt x="376707" y="418973"/>
                  </a:lnTo>
                  <a:lnTo>
                    <a:pt x="401939" y="401986"/>
                  </a:lnTo>
                  <a:lnTo>
                    <a:pt x="418955" y="376761"/>
                  </a:lnTo>
                  <a:lnTo>
                    <a:pt x="425196" y="345821"/>
                  </a:lnTo>
                  <a:lnTo>
                    <a:pt x="425196" y="79375"/>
                  </a:lnTo>
                  <a:lnTo>
                    <a:pt x="418955" y="48488"/>
                  </a:lnTo>
                  <a:lnTo>
                    <a:pt x="401939" y="23256"/>
                  </a:lnTo>
                  <a:lnTo>
                    <a:pt x="376707" y="6240"/>
                  </a:lnTo>
                  <a:lnTo>
                    <a:pt x="345821" y="0"/>
                  </a:lnTo>
                  <a:close/>
                </a:path>
              </a:pathLst>
            </a:custGeom>
            <a:solidFill>
              <a:srgbClr val="E0E0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5883402" y="4220463"/>
              <a:ext cx="425450" cy="425450"/>
            </a:xfrm>
            <a:custGeom>
              <a:avLst/>
              <a:gdLst/>
              <a:ahLst/>
              <a:cxnLst/>
              <a:rect l="l" t="t" r="r" b="b"/>
              <a:pathLst>
                <a:path w="425450" h="425450">
                  <a:moveTo>
                    <a:pt x="0" y="79375"/>
                  </a:moveTo>
                  <a:lnTo>
                    <a:pt x="6240" y="48488"/>
                  </a:lnTo>
                  <a:lnTo>
                    <a:pt x="23256" y="23256"/>
                  </a:lnTo>
                  <a:lnTo>
                    <a:pt x="48488" y="6240"/>
                  </a:lnTo>
                  <a:lnTo>
                    <a:pt x="79375" y="0"/>
                  </a:lnTo>
                  <a:lnTo>
                    <a:pt x="345821" y="0"/>
                  </a:lnTo>
                  <a:lnTo>
                    <a:pt x="376707" y="6240"/>
                  </a:lnTo>
                  <a:lnTo>
                    <a:pt x="401939" y="23256"/>
                  </a:lnTo>
                  <a:lnTo>
                    <a:pt x="418955" y="48488"/>
                  </a:lnTo>
                  <a:lnTo>
                    <a:pt x="425196" y="79375"/>
                  </a:lnTo>
                  <a:lnTo>
                    <a:pt x="425196" y="345821"/>
                  </a:lnTo>
                  <a:lnTo>
                    <a:pt x="418955" y="376761"/>
                  </a:lnTo>
                  <a:lnTo>
                    <a:pt x="401939" y="401986"/>
                  </a:lnTo>
                  <a:lnTo>
                    <a:pt x="376707" y="418973"/>
                  </a:lnTo>
                  <a:lnTo>
                    <a:pt x="345821" y="425196"/>
                  </a:lnTo>
                  <a:lnTo>
                    <a:pt x="79375" y="425196"/>
                  </a:lnTo>
                  <a:lnTo>
                    <a:pt x="48488" y="418973"/>
                  </a:lnTo>
                  <a:lnTo>
                    <a:pt x="23256" y="401986"/>
                  </a:lnTo>
                  <a:lnTo>
                    <a:pt x="6240" y="376761"/>
                  </a:lnTo>
                  <a:lnTo>
                    <a:pt x="0" y="345821"/>
                  </a:lnTo>
                  <a:lnTo>
                    <a:pt x="0" y="79375"/>
                  </a:lnTo>
                  <a:close/>
                </a:path>
              </a:pathLst>
            </a:custGeom>
            <a:ln w="7620">
              <a:solidFill>
                <a:srgbClr val="C6C6D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6008623" y="4209415"/>
            <a:ext cx="175260" cy="36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200" spc="-50" dirty="0">
                <a:solidFill>
                  <a:srgbClr val="3B3939"/>
                </a:solidFill>
                <a:latin typeface="Trebuchet MS"/>
                <a:cs typeface="Trebuchet MS"/>
              </a:rPr>
              <a:t>3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dt" sz="half" idx="6"/>
          </p:nvPr>
        </p:nvSpPr>
        <p:spPr>
          <a:xfrm>
            <a:off x="10881994" y="6351422"/>
            <a:ext cx="487679" cy="3334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640"/>
              </a:lnSpc>
            </a:pPr>
            <a:r>
              <a:rPr spc="-325" dirty="0"/>
              <a:t>202</a:t>
            </a:r>
            <a:r>
              <a:rPr lang="en-US" spc="-325" dirty="0"/>
              <a:t>4</a:t>
            </a:r>
            <a:endParaRPr spc="-325" dirty="0"/>
          </a:p>
        </p:txBody>
      </p:sp>
      <p:sp>
        <p:nvSpPr>
          <p:cNvPr id="20" name="object 20"/>
          <p:cNvSpPr txBox="1"/>
          <p:nvPr/>
        </p:nvSpPr>
        <p:spPr>
          <a:xfrm>
            <a:off x="915720" y="4099686"/>
            <a:ext cx="4154804" cy="13989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85645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3B3939"/>
                </a:solidFill>
                <a:latin typeface="Trebuchet MS"/>
                <a:cs typeface="Trebuchet MS"/>
              </a:rPr>
              <a:t>Gaining</a:t>
            </a:r>
            <a:r>
              <a:rPr sz="2400" spc="130" dirty="0">
                <a:solidFill>
                  <a:srgbClr val="3B3939"/>
                </a:solidFill>
                <a:latin typeface="Trebuchet MS"/>
                <a:cs typeface="Trebuchet MS"/>
              </a:rPr>
              <a:t> Access</a:t>
            </a:r>
            <a:endParaRPr sz="2400" dirty="0">
              <a:latin typeface="Trebuchet MS"/>
              <a:cs typeface="Trebuchet MS"/>
            </a:endParaRPr>
          </a:p>
          <a:p>
            <a:pPr marL="161925" marR="9525" indent="-149860" algn="r">
              <a:lnSpc>
                <a:spcPct val="125000"/>
              </a:lnSpc>
              <a:spcBef>
                <a:spcPts val="730"/>
              </a:spcBef>
            </a:pP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By</a:t>
            </a:r>
            <a:r>
              <a:rPr sz="1600" spc="-5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20" dirty="0">
                <a:solidFill>
                  <a:srgbClr val="3B3939"/>
                </a:solidFill>
                <a:latin typeface="Roboto"/>
                <a:cs typeface="Roboto"/>
              </a:rPr>
              <a:t>manipulating</a:t>
            </a:r>
            <a:r>
              <a:rPr sz="1600" spc="-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the</a:t>
            </a:r>
            <a:r>
              <a:rPr sz="1600" spc="-6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file</a:t>
            </a:r>
            <a:r>
              <a:rPr sz="1600" spc="-4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path,</a:t>
            </a:r>
            <a:r>
              <a:rPr sz="1600" spc="-5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the</a:t>
            </a:r>
            <a:r>
              <a:rPr sz="1600" spc="-5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attacker</a:t>
            </a:r>
            <a:r>
              <a:rPr sz="1600" spc="-4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25" dirty="0">
                <a:solidFill>
                  <a:srgbClr val="3B3939"/>
                </a:solidFill>
                <a:latin typeface="Roboto"/>
                <a:cs typeface="Roboto"/>
              </a:rPr>
              <a:t>can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gain</a:t>
            </a:r>
            <a:r>
              <a:rPr sz="1600" spc="-5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access</a:t>
            </a:r>
            <a:r>
              <a:rPr sz="1600" spc="-4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to</a:t>
            </a:r>
            <a:r>
              <a:rPr sz="1600" spc="-6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sensitive</a:t>
            </a:r>
            <a:r>
              <a:rPr sz="1600" spc="-5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information</a:t>
            </a:r>
            <a:r>
              <a:rPr sz="1600" spc="-2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or</a:t>
            </a:r>
            <a:r>
              <a:rPr sz="1600" spc="-6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20" dirty="0">
                <a:solidFill>
                  <a:srgbClr val="3B3939"/>
                </a:solidFill>
                <a:latin typeface="Roboto"/>
                <a:cs typeface="Roboto"/>
              </a:rPr>
              <a:t>even</a:t>
            </a:r>
            <a:endParaRPr sz="1600" dirty="0">
              <a:latin typeface="Roboto"/>
              <a:cs typeface="Roboto"/>
            </a:endParaRPr>
          </a:p>
          <a:p>
            <a:pPr marR="5080" algn="r">
              <a:lnSpc>
                <a:spcPct val="100000"/>
              </a:lnSpc>
              <a:spcBef>
                <a:spcPts val="480"/>
              </a:spcBef>
            </a:pP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execute</a:t>
            </a:r>
            <a:r>
              <a:rPr sz="1600" spc="-4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malicious</a:t>
            </a:r>
            <a:r>
              <a:rPr sz="1600" spc="-4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20" dirty="0">
                <a:solidFill>
                  <a:srgbClr val="3B3939"/>
                </a:solidFill>
                <a:latin typeface="Roboto"/>
                <a:cs typeface="Roboto"/>
              </a:rPr>
              <a:t>code.</a:t>
            </a:r>
            <a:endParaRPr sz="1600" dirty="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68959" rIns="0" bIns="0" rtlCol="0">
            <a:spAutoFit/>
          </a:bodyPr>
          <a:lstStyle/>
          <a:p>
            <a:pPr marL="31115">
              <a:lnSpc>
                <a:spcPct val="100000"/>
              </a:lnSpc>
              <a:spcBef>
                <a:spcPts val="105"/>
              </a:spcBef>
            </a:pPr>
            <a:r>
              <a:rPr spc="75" dirty="0"/>
              <a:t>Test</a:t>
            </a:r>
            <a:r>
              <a:rPr spc="-145" dirty="0"/>
              <a:t> </a:t>
            </a:r>
            <a:r>
              <a:rPr spc="170" dirty="0"/>
              <a:t>Password</a:t>
            </a:r>
            <a:r>
              <a:rPr spc="-110" dirty="0"/>
              <a:t> </a:t>
            </a:r>
            <a:r>
              <a:rPr spc="-10" dirty="0"/>
              <a:t>Quality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657682" y="2030222"/>
            <a:ext cx="1819275" cy="1096645"/>
            <a:chOff x="657682" y="2030222"/>
            <a:chExt cx="1819275" cy="1096645"/>
          </a:xfrm>
        </p:grpSpPr>
        <p:sp>
          <p:nvSpPr>
            <p:cNvPr id="4" name="object 4"/>
            <p:cNvSpPr/>
            <p:nvPr/>
          </p:nvSpPr>
          <p:spPr>
            <a:xfrm>
              <a:off x="661492" y="2034032"/>
              <a:ext cx="1811655" cy="1089025"/>
            </a:xfrm>
            <a:custGeom>
              <a:avLst/>
              <a:gdLst/>
              <a:ahLst/>
              <a:cxnLst/>
              <a:rect l="l" t="t" r="r" b="b"/>
              <a:pathLst>
                <a:path w="1811655" h="1089025">
                  <a:moveTo>
                    <a:pt x="1732076" y="0"/>
                  </a:moveTo>
                  <a:lnTo>
                    <a:pt x="79387" y="0"/>
                  </a:lnTo>
                  <a:lnTo>
                    <a:pt x="48488" y="6223"/>
                  </a:lnTo>
                  <a:lnTo>
                    <a:pt x="23253" y="23209"/>
                  </a:lnTo>
                  <a:lnTo>
                    <a:pt x="6239" y="48434"/>
                  </a:lnTo>
                  <a:lnTo>
                    <a:pt x="0" y="79375"/>
                  </a:lnTo>
                  <a:lnTo>
                    <a:pt x="0" y="1009650"/>
                  </a:lnTo>
                  <a:lnTo>
                    <a:pt x="6239" y="1040590"/>
                  </a:lnTo>
                  <a:lnTo>
                    <a:pt x="23253" y="1065815"/>
                  </a:lnTo>
                  <a:lnTo>
                    <a:pt x="48488" y="1082802"/>
                  </a:lnTo>
                  <a:lnTo>
                    <a:pt x="79387" y="1089025"/>
                  </a:lnTo>
                  <a:lnTo>
                    <a:pt x="1732076" y="1089025"/>
                  </a:lnTo>
                  <a:lnTo>
                    <a:pt x="1762963" y="1082801"/>
                  </a:lnTo>
                  <a:lnTo>
                    <a:pt x="1788194" y="1065815"/>
                  </a:lnTo>
                  <a:lnTo>
                    <a:pt x="1805210" y="1040590"/>
                  </a:lnTo>
                  <a:lnTo>
                    <a:pt x="1811451" y="1009650"/>
                  </a:lnTo>
                  <a:lnTo>
                    <a:pt x="1811451" y="79375"/>
                  </a:lnTo>
                  <a:lnTo>
                    <a:pt x="1805210" y="48434"/>
                  </a:lnTo>
                  <a:lnTo>
                    <a:pt x="1788194" y="23209"/>
                  </a:lnTo>
                  <a:lnTo>
                    <a:pt x="1762963" y="6223"/>
                  </a:lnTo>
                  <a:lnTo>
                    <a:pt x="1732076" y="0"/>
                  </a:lnTo>
                  <a:close/>
                </a:path>
              </a:pathLst>
            </a:custGeom>
            <a:solidFill>
              <a:srgbClr val="E0E0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61492" y="2034032"/>
              <a:ext cx="1811655" cy="1089025"/>
            </a:xfrm>
            <a:custGeom>
              <a:avLst/>
              <a:gdLst/>
              <a:ahLst/>
              <a:cxnLst/>
              <a:rect l="l" t="t" r="r" b="b"/>
              <a:pathLst>
                <a:path w="1811655" h="1089025">
                  <a:moveTo>
                    <a:pt x="0" y="79375"/>
                  </a:moveTo>
                  <a:lnTo>
                    <a:pt x="6239" y="48434"/>
                  </a:lnTo>
                  <a:lnTo>
                    <a:pt x="23253" y="23209"/>
                  </a:lnTo>
                  <a:lnTo>
                    <a:pt x="48488" y="6223"/>
                  </a:lnTo>
                  <a:lnTo>
                    <a:pt x="79387" y="0"/>
                  </a:lnTo>
                  <a:lnTo>
                    <a:pt x="1732076" y="0"/>
                  </a:lnTo>
                  <a:lnTo>
                    <a:pt x="1762963" y="6223"/>
                  </a:lnTo>
                  <a:lnTo>
                    <a:pt x="1788194" y="23209"/>
                  </a:lnTo>
                  <a:lnTo>
                    <a:pt x="1805210" y="48434"/>
                  </a:lnTo>
                  <a:lnTo>
                    <a:pt x="1811451" y="79375"/>
                  </a:lnTo>
                  <a:lnTo>
                    <a:pt x="1811451" y="1009650"/>
                  </a:lnTo>
                  <a:lnTo>
                    <a:pt x="1805210" y="1040590"/>
                  </a:lnTo>
                  <a:lnTo>
                    <a:pt x="1788194" y="1065815"/>
                  </a:lnTo>
                  <a:lnTo>
                    <a:pt x="1762963" y="1082801"/>
                  </a:lnTo>
                  <a:lnTo>
                    <a:pt x="1732076" y="1089025"/>
                  </a:lnTo>
                  <a:lnTo>
                    <a:pt x="79387" y="1089025"/>
                  </a:lnTo>
                  <a:lnTo>
                    <a:pt x="48488" y="1082802"/>
                  </a:lnTo>
                  <a:lnTo>
                    <a:pt x="23253" y="1065815"/>
                  </a:lnTo>
                  <a:lnTo>
                    <a:pt x="6239" y="1040590"/>
                  </a:lnTo>
                  <a:lnTo>
                    <a:pt x="0" y="1009650"/>
                  </a:lnTo>
                  <a:lnTo>
                    <a:pt x="0" y="79375"/>
                  </a:lnTo>
                  <a:close/>
                </a:path>
              </a:pathLst>
            </a:custGeom>
            <a:ln w="7620">
              <a:solidFill>
                <a:srgbClr val="C6C6D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844702" y="2430906"/>
            <a:ext cx="125730" cy="3054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800" spc="-110" dirty="0">
                <a:solidFill>
                  <a:srgbClr val="3B3939"/>
                </a:solidFill>
                <a:latin typeface="Trebuchet MS"/>
                <a:cs typeface="Trebuchet MS"/>
              </a:rPr>
              <a:t>1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649727" y="2125471"/>
            <a:ext cx="6708140" cy="7886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110" dirty="0">
                <a:solidFill>
                  <a:srgbClr val="3B3939"/>
                </a:solidFill>
                <a:latin typeface="Trebuchet MS"/>
                <a:cs typeface="Trebuchet MS"/>
              </a:rPr>
              <a:t>Password</a:t>
            </a:r>
            <a:r>
              <a:rPr sz="2400" spc="-135" dirty="0">
                <a:solidFill>
                  <a:srgbClr val="3B3939"/>
                </a:solidFill>
                <a:latin typeface="Trebuchet MS"/>
                <a:cs typeface="Trebuchet MS"/>
              </a:rPr>
              <a:t> </a:t>
            </a:r>
            <a:r>
              <a:rPr sz="2400" spc="-10" dirty="0">
                <a:solidFill>
                  <a:srgbClr val="3B3939"/>
                </a:solidFill>
                <a:latin typeface="Trebuchet MS"/>
                <a:cs typeface="Trebuchet MS"/>
              </a:rPr>
              <a:t>Complexity</a:t>
            </a:r>
            <a:endParaRPr sz="2400" dirty="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210"/>
              </a:spcBef>
            </a:pP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Assess</a:t>
            </a:r>
            <a:r>
              <a:rPr sz="1600" spc="-6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the</a:t>
            </a:r>
            <a:r>
              <a:rPr sz="1600" spc="-6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password</a:t>
            </a:r>
            <a:r>
              <a:rPr sz="1600" spc="-7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requirements</a:t>
            </a:r>
            <a:r>
              <a:rPr sz="1600" spc="-6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and</a:t>
            </a:r>
            <a:r>
              <a:rPr sz="1600" spc="-5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enforce</a:t>
            </a:r>
            <a:r>
              <a:rPr sz="1600" spc="-4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strong</a:t>
            </a:r>
            <a:r>
              <a:rPr sz="1600" spc="-7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password</a:t>
            </a:r>
            <a:r>
              <a:rPr sz="1600" spc="-6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policies.</a:t>
            </a:r>
            <a:endParaRPr sz="1600" dirty="0">
              <a:latin typeface="Roboto"/>
              <a:cs typeface="Roboto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567432" y="3110357"/>
            <a:ext cx="8869045" cy="12700"/>
          </a:xfrm>
          <a:custGeom>
            <a:avLst/>
            <a:gdLst/>
            <a:ahLst/>
            <a:cxnLst/>
            <a:rect l="l" t="t" r="r" b="b"/>
            <a:pathLst>
              <a:path w="8869045" h="12700">
                <a:moveTo>
                  <a:pt x="8865743" y="0"/>
                </a:moveTo>
                <a:lnTo>
                  <a:pt x="2793" y="0"/>
                </a:lnTo>
                <a:lnTo>
                  <a:pt x="0" y="2920"/>
                </a:lnTo>
                <a:lnTo>
                  <a:pt x="0" y="6350"/>
                </a:lnTo>
                <a:lnTo>
                  <a:pt x="0" y="9905"/>
                </a:lnTo>
                <a:lnTo>
                  <a:pt x="2793" y="12700"/>
                </a:lnTo>
                <a:lnTo>
                  <a:pt x="8865743" y="12700"/>
                </a:lnTo>
                <a:lnTo>
                  <a:pt x="8868664" y="9905"/>
                </a:lnTo>
                <a:lnTo>
                  <a:pt x="8868664" y="2920"/>
                </a:lnTo>
                <a:lnTo>
                  <a:pt x="8865743" y="0"/>
                </a:lnTo>
                <a:close/>
              </a:path>
            </a:pathLst>
          </a:custGeom>
          <a:solidFill>
            <a:srgbClr val="C6C6D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" name="object 9"/>
          <p:cNvGrpSpPr/>
          <p:nvPr/>
        </p:nvGrpSpPr>
        <p:grpSpPr>
          <a:xfrm>
            <a:off x="657682" y="3213735"/>
            <a:ext cx="3630929" cy="1097280"/>
            <a:chOff x="657682" y="3213735"/>
            <a:chExt cx="3630929" cy="1097280"/>
          </a:xfrm>
        </p:grpSpPr>
        <p:sp>
          <p:nvSpPr>
            <p:cNvPr id="10" name="object 10"/>
            <p:cNvSpPr/>
            <p:nvPr/>
          </p:nvSpPr>
          <p:spPr>
            <a:xfrm>
              <a:off x="661492" y="3217545"/>
              <a:ext cx="3623310" cy="1089660"/>
            </a:xfrm>
            <a:custGeom>
              <a:avLst/>
              <a:gdLst/>
              <a:ahLst/>
              <a:cxnLst/>
              <a:rect l="l" t="t" r="r" b="b"/>
              <a:pathLst>
                <a:path w="3623310" h="1089660">
                  <a:moveTo>
                    <a:pt x="3543604" y="0"/>
                  </a:moveTo>
                  <a:lnTo>
                    <a:pt x="79387" y="0"/>
                  </a:lnTo>
                  <a:lnTo>
                    <a:pt x="48488" y="6240"/>
                  </a:lnTo>
                  <a:lnTo>
                    <a:pt x="23253" y="23256"/>
                  </a:lnTo>
                  <a:lnTo>
                    <a:pt x="6239" y="48488"/>
                  </a:lnTo>
                  <a:lnTo>
                    <a:pt x="0" y="79375"/>
                  </a:lnTo>
                  <a:lnTo>
                    <a:pt x="0" y="1009776"/>
                  </a:lnTo>
                  <a:lnTo>
                    <a:pt x="6239" y="1040663"/>
                  </a:lnTo>
                  <a:lnTo>
                    <a:pt x="23253" y="1065895"/>
                  </a:lnTo>
                  <a:lnTo>
                    <a:pt x="48488" y="1082911"/>
                  </a:lnTo>
                  <a:lnTo>
                    <a:pt x="79387" y="1089152"/>
                  </a:lnTo>
                  <a:lnTo>
                    <a:pt x="3543604" y="1089152"/>
                  </a:lnTo>
                  <a:lnTo>
                    <a:pt x="3574491" y="1082911"/>
                  </a:lnTo>
                  <a:lnTo>
                    <a:pt x="3599722" y="1065895"/>
                  </a:lnTo>
                  <a:lnTo>
                    <a:pt x="3616738" y="1040663"/>
                  </a:lnTo>
                  <a:lnTo>
                    <a:pt x="3622979" y="1009776"/>
                  </a:lnTo>
                  <a:lnTo>
                    <a:pt x="3622979" y="79375"/>
                  </a:lnTo>
                  <a:lnTo>
                    <a:pt x="3616738" y="48488"/>
                  </a:lnTo>
                  <a:lnTo>
                    <a:pt x="3599722" y="23256"/>
                  </a:lnTo>
                  <a:lnTo>
                    <a:pt x="3574491" y="6240"/>
                  </a:lnTo>
                  <a:lnTo>
                    <a:pt x="3543604" y="0"/>
                  </a:lnTo>
                  <a:close/>
                </a:path>
              </a:pathLst>
            </a:custGeom>
            <a:solidFill>
              <a:srgbClr val="E0E0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61492" y="3217545"/>
              <a:ext cx="3623310" cy="1089660"/>
            </a:xfrm>
            <a:custGeom>
              <a:avLst/>
              <a:gdLst/>
              <a:ahLst/>
              <a:cxnLst/>
              <a:rect l="l" t="t" r="r" b="b"/>
              <a:pathLst>
                <a:path w="3623310" h="1089660">
                  <a:moveTo>
                    <a:pt x="0" y="79375"/>
                  </a:moveTo>
                  <a:lnTo>
                    <a:pt x="6239" y="48488"/>
                  </a:lnTo>
                  <a:lnTo>
                    <a:pt x="23253" y="23256"/>
                  </a:lnTo>
                  <a:lnTo>
                    <a:pt x="48488" y="6240"/>
                  </a:lnTo>
                  <a:lnTo>
                    <a:pt x="79387" y="0"/>
                  </a:lnTo>
                  <a:lnTo>
                    <a:pt x="3543604" y="0"/>
                  </a:lnTo>
                  <a:lnTo>
                    <a:pt x="3574491" y="6240"/>
                  </a:lnTo>
                  <a:lnTo>
                    <a:pt x="3599722" y="23256"/>
                  </a:lnTo>
                  <a:lnTo>
                    <a:pt x="3616738" y="48488"/>
                  </a:lnTo>
                  <a:lnTo>
                    <a:pt x="3622979" y="79375"/>
                  </a:lnTo>
                  <a:lnTo>
                    <a:pt x="3622979" y="1009776"/>
                  </a:lnTo>
                  <a:lnTo>
                    <a:pt x="3616738" y="1040663"/>
                  </a:lnTo>
                  <a:lnTo>
                    <a:pt x="3599722" y="1065895"/>
                  </a:lnTo>
                  <a:lnTo>
                    <a:pt x="3574491" y="1082911"/>
                  </a:lnTo>
                  <a:lnTo>
                    <a:pt x="3543604" y="1089152"/>
                  </a:lnTo>
                  <a:lnTo>
                    <a:pt x="79387" y="1089152"/>
                  </a:lnTo>
                  <a:lnTo>
                    <a:pt x="48488" y="1082911"/>
                  </a:lnTo>
                  <a:lnTo>
                    <a:pt x="23253" y="1065895"/>
                  </a:lnTo>
                  <a:lnTo>
                    <a:pt x="6239" y="1040663"/>
                  </a:lnTo>
                  <a:lnTo>
                    <a:pt x="0" y="1009776"/>
                  </a:lnTo>
                  <a:lnTo>
                    <a:pt x="0" y="79375"/>
                  </a:lnTo>
                  <a:close/>
                </a:path>
              </a:pathLst>
            </a:custGeom>
            <a:ln w="7620">
              <a:solidFill>
                <a:srgbClr val="C6C6D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844702" y="3614115"/>
            <a:ext cx="147320" cy="30607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800" spc="-50" dirty="0">
                <a:solidFill>
                  <a:srgbClr val="3B3939"/>
                </a:solidFill>
                <a:latin typeface="Trebuchet MS"/>
                <a:cs typeface="Trebuchet MS"/>
              </a:rPr>
              <a:t>2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461509" y="3309366"/>
            <a:ext cx="5967095" cy="7886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110" dirty="0">
                <a:solidFill>
                  <a:srgbClr val="3B3939"/>
                </a:solidFill>
                <a:latin typeface="Trebuchet MS"/>
                <a:cs typeface="Trebuchet MS"/>
              </a:rPr>
              <a:t>Password</a:t>
            </a:r>
            <a:r>
              <a:rPr sz="2400" spc="-135" dirty="0">
                <a:solidFill>
                  <a:srgbClr val="3B3939"/>
                </a:solidFill>
                <a:latin typeface="Trebuchet MS"/>
                <a:cs typeface="Trebuchet MS"/>
              </a:rPr>
              <a:t> </a:t>
            </a:r>
            <a:r>
              <a:rPr sz="2400" spc="40" dirty="0">
                <a:solidFill>
                  <a:srgbClr val="3B3939"/>
                </a:solidFill>
                <a:latin typeface="Trebuchet MS"/>
                <a:cs typeface="Trebuchet MS"/>
              </a:rPr>
              <a:t>Strength</a:t>
            </a:r>
            <a:endParaRPr sz="2400" dirty="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210"/>
              </a:spcBef>
            </a:pP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Test</a:t>
            </a:r>
            <a:r>
              <a:rPr sz="1600" spc="-4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the</a:t>
            </a:r>
            <a:r>
              <a:rPr sz="1600" spc="-4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20" dirty="0">
                <a:solidFill>
                  <a:srgbClr val="3B3939"/>
                </a:solidFill>
                <a:latin typeface="Roboto"/>
                <a:cs typeface="Roboto"/>
              </a:rPr>
              <a:t>strength</a:t>
            </a:r>
            <a:r>
              <a:rPr sz="1600" spc="-4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of</a:t>
            </a:r>
            <a:r>
              <a:rPr sz="1600" spc="-4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20" dirty="0">
                <a:solidFill>
                  <a:srgbClr val="3B3939"/>
                </a:solidFill>
                <a:latin typeface="Roboto"/>
                <a:cs typeface="Roboto"/>
              </a:rPr>
              <a:t>passwords</a:t>
            </a:r>
            <a:r>
              <a:rPr sz="1600" spc="-5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by</a:t>
            </a:r>
            <a:r>
              <a:rPr sz="1600" spc="-4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using</a:t>
            </a:r>
            <a:r>
              <a:rPr sz="1600" spc="-1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password</a:t>
            </a:r>
            <a:r>
              <a:rPr sz="1600" spc="-5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cracking</a:t>
            </a:r>
            <a:r>
              <a:rPr sz="1600" spc="-2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tools.</a:t>
            </a:r>
            <a:endParaRPr sz="1600" dirty="0">
              <a:latin typeface="Roboto"/>
              <a:cs typeface="Roboto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4378959" y="4293996"/>
            <a:ext cx="7057390" cy="12700"/>
          </a:xfrm>
          <a:custGeom>
            <a:avLst/>
            <a:gdLst/>
            <a:ahLst/>
            <a:cxnLst/>
            <a:rect l="l" t="t" r="r" b="b"/>
            <a:pathLst>
              <a:path w="7057390" h="12700">
                <a:moveTo>
                  <a:pt x="7054215" y="0"/>
                </a:moveTo>
                <a:lnTo>
                  <a:pt x="2793" y="0"/>
                </a:lnTo>
                <a:lnTo>
                  <a:pt x="0" y="2793"/>
                </a:lnTo>
                <a:lnTo>
                  <a:pt x="0" y="6350"/>
                </a:lnTo>
                <a:lnTo>
                  <a:pt x="0" y="9905"/>
                </a:lnTo>
                <a:lnTo>
                  <a:pt x="2793" y="12700"/>
                </a:lnTo>
                <a:lnTo>
                  <a:pt x="7054215" y="12700"/>
                </a:lnTo>
                <a:lnTo>
                  <a:pt x="7057136" y="9905"/>
                </a:lnTo>
                <a:lnTo>
                  <a:pt x="7057136" y="2793"/>
                </a:lnTo>
                <a:lnTo>
                  <a:pt x="7054215" y="0"/>
                </a:lnTo>
                <a:close/>
              </a:path>
            </a:pathLst>
          </a:custGeom>
          <a:solidFill>
            <a:srgbClr val="C6C6D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5" name="object 15"/>
          <p:cNvGrpSpPr/>
          <p:nvPr/>
        </p:nvGrpSpPr>
        <p:grpSpPr>
          <a:xfrm>
            <a:off x="657682" y="4397375"/>
            <a:ext cx="5442585" cy="1399540"/>
            <a:chOff x="657682" y="4397375"/>
            <a:chExt cx="5442585" cy="1399540"/>
          </a:xfrm>
        </p:grpSpPr>
        <p:sp>
          <p:nvSpPr>
            <p:cNvPr id="16" name="object 16"/>
            <p:cNvSpPr/>
            <p:nvPr/>
          </p:nvSpPr>
          <p:spPr>
            <a:xfrm>
              <a:off x="661492" y="4401185"/>
              <a:ext cx="5434965" cy="1391920"/>
            </a:xfrm>
            <a:custGeom>
              <a:avLst/>
              <a:gdLst/>
              <a:ahLst/>
              <a:cxnLst/>
              <a:rect l="l" t="t" r="r" b="b"/>
              <a:pathLst>
                <a:path w="5434965" h="1391920">
                  <a:moveTo>
                    <a:pt x="5355132" y="0"/>
                  </a:moveTo>
                  <a:lnTo>
                    <a:pt x="79387" y="0"/>
                  </a:lnTo>
                  <a:lnTo>
                    <a:pt x="48488" y="6240"/>
                  </a:lnTo>
                  <a:lnTo>
                    <a:pt x="23253" y="23256"/>
                  </a:lnTo>
                  <a:lnTo>
                    <a:pt x="6239" y="48488"/>
                  </a:lnTo>
                  <a:lnTo>
                    <a:pt x="0" y="79375"/>
                  </a:lnTo>
                  <a:lnTo>
                    <a:pt x="0" y="1312113"/>
                  </a:lnTo>
                  <a:lnTo>
                    <a:pt x="6239" y="1343012"/>
                  </a:lnTo>
                  <a:lnTo>
                    <a:pt x="23253" y="1368247"/>
                  </a:lnTo>
                  <a:lnTo>
                    <a:pt x="48488" y="1385261"/>
                  </a:lnTo>
                  <a:lnTo>
                    <a:pt x="79387" y="1391500"/>
                  </a:lnTo>
                  <a:lnTo>
                    <a:pt x="5355132" y="1391500"/>
                  </a:lnTo>
                  <a:lnTo>
                    <a:pt x="5386019" y="1385261"/>
                  </a:lnTo>
                  <a:lnTo>
                    <a:pt x="5411250" y="1368247"/>
                  </a:lnTo>
                  <a:lnTo>
                    <a:pt x="5428266" y="1343012"/>
                  </a:lnTo>
                  <a:lnTo>
                    <a:pt x="5434507" y="1312113"/>
                  </a:lnTo>
                  <a:lnTo>
                    <a:pt x="5434507" y="79375"/>
                  </a:lnTo>
                  <a:lnTo>
                    <a:pt x="5428266" y="48488"/>
                  </a:lnTo>
                  <a:lnTo>
                    <a:pt x="5411250" y="23256"/>
                  </a:lnTo>
                  <a:lnTo>
                    <a:pt x="5386019" y="6240"/>
                  </a:lnTo>
                  <a:lnTo>
                    <a:pt x="5355132" y="0"/>
                  </a:lnTo>
                  <a:close/>
                </a:path>
              </a:pathLst>
            </a:custGeom>
            <a:solidFill>
              <a:srgbClr val="E0E0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661492" y="4401185"/>
              <a:ext cx="5434965" cy="1391920"/>
            </a:xfrm>
            <a:custGeom>
              <a:avLst/>
              <a:gdLst/>
              <a:ahLst/>
              <a:cxnLst/>
              <a:rect l="l" t="t" r="r" b="b"/>
              <a:pathLst>
                <a:path w="5434965" h="1391920">
                  <a:moveTo>
                    <a:pt x="0" y="79375"/>
                  </a:moveTo>
                  <a:lnTo>
                    <a:pt x="6239" y="48488"/>
                  </a:lnTo>
                  <a:lnTo>
                    <a:pt x="23253" y="23256"/>
                  </a:lnTo>
                  <a:lnTo>
                    <a:pt x="48488" y="6240"/>
                  </a:lnTo>
                  <a:lnTo>
                    <a:pt x="79387" y="0"/>
                  </a:lnTo>
                  <a:lnTo>
                    <a:pt x="5355132" y="0"/>
                  </a:lnTo>
                  <a:lnTo>
                    <a:pt x="5386019" y="6240"/>
                  </a:lnTo>
                  <a:lnTo>
                    <a:pt x="5411250" y="23256"/>
                  </a:lnTo>
                  <a:lnTo>
                    <a:pt x="5428266" y="48488"/>
                  </a:lnTo>
                  <a:lnTo>
                    <a:pt x="5434507" y="79375"/>
                  </a:lnTo>
                  <a:lnTo>
                    <a:pt x="5434507" y="1312113"/>
                  </a:lnTo>
                  <a:lnTo>
                    <a:pt x="5428266" y="1343012"/>
                  </a:lnTo>
                  <a:lnTo>
                    <a:pt x="5411250" y="1368247"/>
                  </a:lnTo>
                  <a:lnTo>
                    <a:pt x="5386019" y="1385261"/>
                  </a:lnTo>
                  <a:lnTo>
                    <a:pt x="5355132" y="1391500"/>
                  </a:lnTo>
                  <a:lnTo>
                    <a:pt x="79387" y="1391500"/>
                  </a:lnTo>
                  <a:lnTo>
                    <a:pt x="48488" y="1385261"/>
                  </a:lnTo>
                  <a:lnTo>
                    <a:pt x="23253" y="1368247"/>
                  </a:lnTo>
                  <a:lnTo>
                    <a:pt x="6239" y="1343012"/>
                  </a:lnTo>
                  <a:lnTo>
                    <a:pt x="0" y="1312113"/>
                  </a:lnTo>
                  <a:lnTo>
                    <a:pt x="0" y="79375"/>
                  </a:lnTo>
                  <a:close/>
                </a:path>
              </a:pathLst>
            </a:custGeom>
            <a:ln w="7620">
              <a:solidFill>
                <a:srgbClr val="C6C6D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844702" y="4949698"/>
            <a:ext cx="150495" cy="3054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800" spc="-50" dirty="0">
                <a:solidFill>
                  <a:srgbClr val="3B3939"/>
                </a:solidFill>
                <a:latin typeface="Trebuchet MS"/>
                <a:cs typeface="Trebuchet MS"/>
              </a:rPr>
              <a:t>3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dt" sz="half" idx="6"/>
          </p:nvPr>
        </p:nvSpPr>
        <p:spPr>
          <a:xfrm>
            <a:off x="10881994" y="6351422"/>
            <a:ext cx="487679" cy="3334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640"/>
              </a:lnSpc>
            </a:pPr>
            <a:r>
              <a:rPr spc="-325" dirty="0"/>
              <a:t>202</a:t>
            </a:r>
            <a:r>
              <a:rPr lang="en-US" spc="-325" dirty="0"/>
              <a:t>4</a:t>
            </a:r>
            <a:endParaRPr spc="-325" dirty="0"/>
          </a:p>
        </p:txBody>
      </p:sp>
      <p:sp>
        <p:nvSpPr>
          <p:cNvPr id="19" name="object 19"/>
          <p:cNvSpPr txBox="1"/>
          <p:nvPr/>
        </p:nvSpPr>
        <p:spPr>
          <a:xfrm>
            <a:off x="6273165" y="4493132"/>
            <a:ext cx="4593590" cy="10941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3B3939"/>
                </a:solidFill>
                <a:latin typeface="Trebuchet MS"/>
                <a:cs typeface="Trebuchet MS"/>
              </a:rPr>
              <a:t>Brute</a:t>
            </a:r>
            <a:r>
              <a:rPr sz="2400" spc="-25" dirty="0">
                <a:solidFill>
                  <a:srgbClr val="3B3939"/>
                </a:solidFill>
                <a:latin typeface="Trebuchet MS"/>
                <a:cs typeface="Trebuchet MS"/>
              </a:rPr>
              <a:t> </a:t>
            </a:r>
            <a:r>
              <a:rPr sz="2400" spc="80" dirty="0">
                <a:solidFill>
                  <a:srgbClr val="3B3939"/>
                </a:solidFill>
                <a:latin typeface="Trebuchet MS"/>
                <a:cs typeface="Trebuchet MS"/>
              </a:rPr>
              <a:t>Force</a:t>
            </a:r>
            <a:r>
              <a:rPr sz="2400" spc="-15" dirty="0">
                <a:solidFill>
                  <a:srgbClr val="3B3939"/>
                </a:solidFill>
                <a:latin typeface="Trebuchet MS"/>
                <a:cs typeface="Trebuchet MS"/>
              </a:rPr>
              <a:t> </a:t>
            </a:r>
            <a:r>
              <a:rPr sz="2400" spc="-10" dirty="0">
                <a:solidFill>
                  <a:srgbClr val="3B3939"/>
                </a:solidFill>
                <a:latin typeface="Trebuchet MS"/>
                <a:cs typeface="Trebuchet MS"/>
              </a:rPr>
              <a:t>Attacks</a:t>
            </a:r>
            <a:endParaRPr sz="2400" dirty="0">
              <a:latin typeface="Trebuchet MS"/>
              <a:cs typeface="Trebuchet MS"/>
            </a:endParaRPr>
          </a:p>
          <a:p>
            <a:pPr marL="12700" marR="5080">
              <a:lnSpc>
                <a:spcPct val="125000"/>
              </a:lnSpc>
              <a:spcBef>
                <a:spcPts val="730"/>
              </a:spcBef>
            </a:pP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Simulate</a:t>
            </a:r>
            <a:r>
              <a:rPr sz="1600" spc="-3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brute</a:t>
            </a:r>
            <a:r>
              <a:rPr sz="1600" spc="-4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force</a:t>
            </a:r>
            <a:r>
              <a:rPr sz="1600" spc="-4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attacks</a:t>
            </a:r>
            <a:r>
              <a:rPr sz="1600" spc="-4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to</a:t>
            </a:r>
            <a:r>
              <a:rPr sz="1600" spc="-4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see</a:t>
            </a:r>
            <a:r>
              <a:rPr sz="1600" spc="-6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how</a:t>
            </a:r>
            <a:r>
              <a:rPr sz="1600" spc="-3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vulnerable </a:t>
            </a:r>
            <a:r>
              <a:rPr sz="1600" spc="-20" dirty="0">
                <a:solidFill>
                  <a:srgbClr val="3B3939"/>
                </a:solidFill>
                <a:latin typeface="Roboto"/>
                <a:cs typeface="Roboto"/>
              </a:rPr>
              <a:t>passwords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20" dirty="0">
                <a:solidFill>
                  <a:srgbClr val="3B3939"/>
                </a:solidFill>
                <a:latin typeface="Roboto"/>
                <a:cs typeface="Roboto"/>
              </a:rPr>
              <a:t>are.</a:t>
            </a:r>
            <a:endParaRPr sz="1600" dirty="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2191999" cy="191147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22528" y="2302002"/>
            <a:ext cx="829437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60" dirty="0"/>
              <a:t>Reporting</a:t>
            </a:r>
            <a:r>
              <a:rPr sz="3000" spc="-150" dirty="0"/>
              <a:t> </a:t>
            </a:r>
            <a:r>
              <a:rPr sz="3000" spc="110" dirty="0"/>
              <a:t>and</a:t>
            </a:r>
            <a:r>
              <a:rPr sz="3000" spc="-114" dirty="0"/>
              <a:t> </a:t>
            </a:r>
            <a:r>
              <a:rPr sz="3000" spc="55" dirty="0"/>
              <a:t>Remediation</a:t>
            </a:r>
            <a:r>
              <a:rPr sz="3000" spc="-150" dirty="0"/>
              <a:t> </a:t>
            </a:r>
            <a:r>
              <a:rPr sz="3000" spc="100" dirty="0"/>
              <a:t>Recommendations</a:t>
            </a:r>
            <a:endParaRPr sz="3000" dirty="0"/>
          </a:p>
        </p:txBody>
      </p:sp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xfrm>
            <a:off x="10881994" y="6351422"/>
            <a:ext cx="487679" cy="3334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640"/>
              </a:lnSpc>
            </a:pPr>
            <a:r>
              <a:rPr spc="-325" dirty="0"/>
              <a:t>202</a:t>
            </a:r>
            <a:r>
              <a:rPr lang="en-US" spc="-325" dirty="0"/>
              <a:t>4</a:t>
            </a:r>
            <a:endParaRPr spc="-325" dirty="0"/>
          </a:p>
        </p:txBody>
      </p:sp>
      <p:sp>
        <p:nvSpPr>
          <p:cNvPr id="4" name="object 4"/>
          <p:cNvSpPr txBox="1"/>
          <p:nvPr/>
        </p:nvSpPr>
        <p:spPr>
          <a:xfrm>
            <a:off x="645058" y="2833202"/>
            <a:ext cx="5220970" cy="3402965"/>
          </a:xfrm>
          <a:prstGeom prst="rect">
            <a:avLst/>
          </a:prstGeom>
        </p:spPr>
        <p:txBody>
          <a:bodyPr vert="horz" wrap="square" lIns="0" tIns="162560" rIns="0" bIns="0" rtlCol="0">
            <a:spAutoFit/>
          </a:bodyPr>
          <a:lstStyle/>
          <a:p>
            <a:pPr marL="6985" algn="ctr">
              <a:lnSpc>
                <a:spcPct val="100000"/>
              </a:lnSpc>
              <a:spcBef>
                <a:spcPts val="1280"/>
              </a:spcBef>
            </a:pPr>
            <a:r>
              <a:rPr sz="3950" spc="-445" dirty="0">
                <a:solidFill>
                  <a:srgbClr val="3B3939"/>
                </a:solidFill>
                <a:latin typeface="Trebuchet MS"/>
                <a:cs typeface="Trebuchet MS"/>
              </a:rPr>
              <a:t>1</a:t>
            </a:r>
            <a:endParaRPr sz="3950" dirty="0">
              <a:latin typeface="Trebuchet MS"/>
              <a:cs typeface="Trebuchet MS"/>
            </a:endParaRPr>
          </a:p>
          <a:p>
            <a:pPr marL="4445" algn="ctr">
              <a:lnSpc>
                <a:spcPct val="100000"/>
              </a:lnSpc>
              <a:spcBef>
                <a:spcPts val="715"/>
              </a:spcBef>
            </a:pPr>
            <a:r>
              <a:rPr sz="2400" dirty="0">
                <a:solidFill>
                  <a:srgbClr val="3B3939"/>
                </a:solidFill>
                <a:latin typeface="Trebuchet MS"/>
                <a:cs typeface="Trebuchet MS"/>
              </a:rPr>
              <a:t>Detailed</a:t>
            </a:r>
            <a:r>
              <a:rPr sz="2400" spc="100" dirty="0">
                <a:solidFill>
                  <a:srgbClr val="3B3939"/>
                </a:solidFill>
                <a:latin typeface="Trebuchet MS"/>
                <a:cs typeface="Trebuchet MS"/>
              </a:rPr>
              <a:t> </a:t>
            </a:r>
            <a:r>
              <a:rPr sz="2400" spc="60" dirty="0">
                <a:solidFill>
                  <a:srgbClr val="3B3939"/>
                </a:solidFill>
                <a:latin typeface="Trebuchet MS"/>
                <a:cs typeface="Trebuchet MS"/>
              </a:rPr>
              <a:t>Findings</a:t>
            </a:r>
            <a:endParaRPr sz="2400" dirty="0">
              <a:latin typeface="Trebuchet MS"/>
              <a:cs typeface="Trebuchet MS"/>
            </a:endParaRPr>
          </a:p>
          <a:p>
            <a:pPr algn="ctr">
              <a:lnSpc>
                <a:spcPts val="1900"/>
              </a:lnSpc>
              <a:spcBef>
                <a:spcPts val="595"/>
              </a:spcBef>
            </a:pP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A</a:t>
            </a:r>
            <a:r>
              <a:rPr sz="1600" spc="-20" dirty="0">
                <a:solidFill>
                  <a:srgbClr val="3B3939"/>
                </a:solidFill>
                <a:latin typeface="Roboto"/>
                <a:cs typeface="Roboto"/>
              </a:rPr>
              <a:t> comprehensive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 report</a:t>
            </a:r>
            <a:r>
              <a:rPr sz="1600" spc="-4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detailing</a:t>
            </a:r>
            <a:r>
              <a:rPr sz="1600" spc="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the</a:t>
            </a:r>
            <a:r>
              <a:rPr sz="1600" spc="-20" dirty="0">
                <a:solidFill>
                  <a:srgbClr val="3B3939"/>
                </a:solidFill>
                <a:latin typeface="Roboto"/>
                <a:cs typeface="Roboto"/>
              </a:rPr>
              <a:t> vulnerabilities</a:t>
            </a:r>
            <a:r>
              <a:rPr sz="1600" spc="1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found</a:t>
            </a:r>
            <a:endParaRPr sz="1600" dirty="0">
              <a:latin typeface="Roboto"/>
              <a:cs typeface="Roboto"/>
            </a:endParaRPr>
          </a:p>
          <a:p>
            <a:pPr marL="3175" algn="ctr">
              <a:lnSpc>
                <a:spcPts val="1900"/>
              </a:lnSpc>
            </a:pPr>
            <a:r>
              <a:rPr sz="1600" spc="-20" dirty="0">
                <a:solidFill>
                  <a:srgbClr val="3B3939"/>
                </a:solidFill>
                <a:latin typeface="Roboto"/>
                <a:cs typeface="Roboto"/>
              </a:rPr>
              <a:t>during</a:t>
            </a:r>
            <a:r>
              <a:rPr sz="1600" spc="-5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the</a:t>
            </a:r>
            <a:r>
              <a:rPr sz="1600" spc="-6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penetration</a:t>
            </a:r>
            <a:r>
              <a:rPr sz="1600" spc="-5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20" dirty="0">
                <a:solidFill>
                  <a:srgbClr val="3B3939"/>
                </a:solidFill>
                <a:latin typeface="Roboto"/>
                <a:cs typeface="Roboto"/>
              </a:rPr>
              <a:t>test.</a:t>
            </a:r>
            <a:endParaRPr sz="1600" dirty="0">
              <a:latin typeface="Roboto"/>
              <a:cs typeface="Roboto"/>
            </a:endParaRPr>
          </a:p>
          <a:p>
            <a:pPr>
              <a:lnSpc>
                <a:spcPct val="100000"/>
              </a:lnSpc>
              <a:spcBef>
                <a:spcPts val="140"/>
              </a:spcBef>
            </a:pPr>
            <a:endParaRPr sz="1600" dirty="0">
              <a:latin typeface="Roboto"/>
              <a:cs typeface="Roboto"/>
            </a:endParaRPr>
          </a:p>
          <a:p>
            <a:pPr marL="5715" algn="ctr">
              <a:lnSpc>
                <a:spcPct val="100000"/>
              </a:lnSpc>
            </a:pPr>
            <a:r>
              <a:rPr sz="3950" spc="-50" dirty="0">
                <a:solidFill>
                  <a:srgbClr val="3B3939"/>
                </a:solidFill>
                <a:latin typeface="Trebuchet MS"/>
                <a:cs typeface="Trebuchet MS"/>
              </a:rPr>
              <a:t>3</a:t>
            </a:r>
            <a:endParaRPr sz="3950" dirty="0">
              <a:latin typeface="Trebuchet MS"/>
              <a:cs typeface="Trebuchet MS"/>
            </a:endParaRPr>
          </a:p>
          <a:p>
            <a:pPr marL="6985" algn="ctr">
              <a:lnSpc>
                <a:spcPct val="100000"/>
              </a:lnSpc>
              <a:spcBef>
                <a:spcPts val="365"/>
              </a:spcBef>
            </a:pPr>
            <a:r>
              <a:rPr sz="2400" spc="60" dirty="0">
                <a:solidFill>
                  <a:srgbClr val="3B3939"/>
                </a:solidFill>
                <a:latin typeface="Trebuchet MS"/>
                <a:cs typeface="Trebuchet MS"/>
              </a:rPr>
              <a:t>Risk</a:t>
            </a:r>
            <a:r>
              <a:rPr sz="2400" spc="-120" dirty="0">
                <a:solidFill>
                  <a:srgbClr val="3B3939"/>
                </a:solidFill>
                <a:latin typeface="Trebuchet MS"/>
                <a:cs typeface="Trebuchet MS"/>
              </a:rPr>
              <a:t> </a:t>
            </a:r>
            <a:r>
              <a:rPr sz="2400" spc="110" dirty="0">
                <a:solidFill>
                  <a:srgbClr val="3B3939"/>
                </a:solidFill>
                <a:latin typeface="Trebuchet MS"/>
                <a:cs typeface="Trebuchet MS"/>
              </a:rPr>
              <a:t>Assessment</a:t>
            </a:r>
            <a:endParaRPr sz="2400" dirty="0">
              <a:latin typeface="Trebuchet MS"/>
              <a:cs typeface="Trebuchet MS"/>
            </a:endParaRPr>
          </a:p>
          <a:p>
            <a:pPr marR="44450" algn="ctr">
              <a:lnSpc>
                <a:spcPct val="100000"/>
              </a:lnSpc>
              <a:spcBef>
                <a:spcPts val="715"/>
              </a:spcBef>
            </a:pP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Assess</a:t>
            </a:r>
            <a:r>
              <a:rPr sz="1600" spc="-5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the</a:t>
            </a:r>
            <a:r>
              <a:rPr sz="1600" spc="-4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risk</a:t>
            </a:r>
            <a:r>
              <a:rPr sz="1600" spc="-6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associated</a:t>
            </a:r>
            <a:r>
              <a:rPr sz="1600" spc="-3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with</a:t>
            </a:r>
            <a:r>
              <a:rPr sz="1600" spc="-5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each</a:t>
            </a:r>
            <a:r>
              <a:rPr sz="1600" spc="-4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vulnerability.</a:t>
            </a:r>
            <a:endParaRPr sz="1600" dirty="0">
              <a:latin typeface="Roboto"/>
              <a:cs typeface="Roboto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264655" y="2833202"/>
            <a:ext cx="5337175" cy="3369945"/>
          </a:xfrm>
          <a:prstGeom prst="rect">
            <a:avLst/>
          </a:prstGeom>
        </p:spPr>
        <p:txBody>
          <a:bodyPr vert="horz" wrap="square" lIns="0" tIns="162560" rIns="0" bIns="0" rtlCol="0">
            <a:spAutoFit/>
          </a:bodyPr>
          <a:lstStyle/>
          <a:p>
            <a:pPr marL="2540" algn="ctr">
              <a:lnSpc>
                <a:spcPct val="100000"/>
              </a:lnSpc>
              <a:spcBef>
                <a:spcPts val="1280"/>
              </a:spcBef>
            </a:pPr>
            <a:r>
              <a:rPr sz="3950" spc="-50" dirty="0">
                <a:solidFill>
                  <a:srgbClr val="3B3939"/>
                </a:solidFill>
                <a:latin typeface="Trebuchet MS"/>
                <a:cs typeface="Trebuchet MS"/>
              </a:rPr>
              <a:t>2</a:t>
            </a:r>
            <a:endParaRPr sz="3950" dirty="0">
              <a:latin typeface="Trebuchet MS"/>
              <a:cs typeface="Trebuchet MS"/>
            </a:endParaRPr>
          </a:p>
          <a:p>
            <a:pPr marL="3175" algn="ctr">
              <a:lnSpc>
                <a:spcPct val="100000"/>
              </a:lnSpc>
              <a:spcBef>
                <a:spcPts val="715"/>
              </a:spcBef>
            </a:pPr>
            <a:r>
              <a:rPr sz="2400" dirty="0">
                <a:solidFill>
                  <a:srgbClr val="3B3939"/>
                </a:solidFill>
                <a:latin typeface="Trebuchet MS"/>
                <a:cs typeface="Trebuchet MS"/>
              </a:rPr>
              <a:t>Remediation</a:t>
            </a:r>
            <a:r>
              <a:rPr sz="2400" spc="335" dirty="0">
                <a:solidFill>
                  <a:srgbClr val="3B3939"/>
                </a:solidFill>
                <a:latin typeface="Trebuchet MS"/>
                <a:cs typeface="Trebuchet MS"/>
              </a:rPr>
              <a:t> </a:t>
            </a:r>
            <a:r>
              <a:rPr sz="2400" spc="95" dirty="0">
                <a:solidFill>
                  <a:srgbClr val="3B3939"/>
                </a:solidFill>
                <a:latin typeface="Trebuchet MS"/>
                <a:cs typeface="Trebuchet MS"/>
              </a:rPr>
              <a:t>Steps</a:t>
            </a:r>
            <a:endParaRPr sz="2400" dirty="0">
              <a:latin typeface="Trebuchet MS"/>
              <a:cs typeface="Trebuchet MS"/>
            </a:endParaRPr>
          </a:p>
          <a:p>
            <a:pPr marR="44450" algn="ctr">
              <a:lnSpc>
                <a:spcPts val="1900"/>
              </a:lnSpc>
              <a:spcBef>
                <a:spcPts val="595"/>
              </a:spcBef>
            </a:pP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Provide</a:t>
            </a:r>
            <a:r>
              <a:rPr sz="1600" spc="-5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specific</a:t>
            </a:r>
            <a:r>
              <a:rPr sz="1600" spc="-4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recommendations</a:t>
            </a:r>
            <a:r>
              <a:rPr sz="1600" spc="-3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on</a:t>
            </a:r>
            <a:r>
              <a:rPr sz="1600" spc="-5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how</a:t>
            </a:r>
            <a:r>
              <a:rPr sz="1600" spc="-4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to</a:t>
            </a:r>
            <a:r>
              <a:rPr sz="1600" spc="-6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25" dirty="0">
                <a:solidFill>
                  <a:srgbClr val="3B3939"/>
                </a:solidFill>
                <a:latin typeface="Roboto"/>
                <a:cs typeface="Roboto"/>
              </a:rPr>
              <a:t>fix</a:t>
            </a:r>
            <a:endParaRPr sz="1600" dirty="0">
              <a:latin typeface="Roboto"/>
              <a:cs typeface="Roboto"/>
            </a:endParaRPr>
          </a:p>
          <a:p>
            <a:pPr marL="635" algn="ctr">
              <a:lnSpc>
                <a:spcPts val="1900"/>
              </a:lnSpc>
            </a:pP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the</a:t>
            </a:r>
            <a:r>
              <a:rPr sz="1600" spc="-5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vulnerabilities.</a:t>
            </a:r>
            <a:endParaRPr sz="1600" dirty="0">
              <a:latin typeface="Roboto"/>
              <a:cs typeface="Roboto"/>
            </a:endParaRPr>
          </a:p>
          <a:p>
            <a:pPr>
              <a:lnSpc>
                <a:spcPct val="100000"/>
              </a:lnSpc>
              <a:spcBef>
                <a:spcPts val="90"/>
              </a:spcBef>
            </a:pPr>
            <a:endParaRPr sz="1600" dirty="0">
              <a:latin typeface="Roboto"/>
              <a:cs typeface="Roboto"/>
            </a:endParaRPr>
          </a:p>
          <a:p>
            <a:pPr marL="2540" algn="ctr">
              <a:lnSpc>
                <a:spcPct val="100000"/>
              </a:lnSpc>
            </a:pPr>
            <a:r>
              <a:rPr sz="3950" spc="30" dirty="0">
                <a:solidFill>
                  <a:srgbClr val="3B3939"/>
                </a:solidFill>
                <a:latin typeface="Trebuchet MS"/>
                <a:cs typeface="Trebuchet MS"/>
              </a:rPr>
              <a:t>4</a:t>
            </a:r>
            <a:endParaRPr sz="3950" dirty="0">
              <a:latin typeface="Trebuchet MS"/>
              <a:cs typeface="Trebuchet MS"/>
            </a:endParaRPr>
          </a:p>
          <a:p>
            <a:pPr marL="1905" algn="ctr">
              <a:lnSpc>
                <a:spcPct val="100000"/>
              </a:lnSpc>
              <a:spcBef>
                <a:spcPts val="590"/>
              </a:spcBef>
            </a:pPr>
            <a:r>
              <a:rPr sz="2400" spc="-10" dirty="0">
                <a:solidFill>
                  <a:srgbClr val="3B3939"/>
                </a:solidFill>
                <a:latin typeface="Trebuchet MS"/>
                <a:cs typeface="Trebuchet MS"/>
              </a:rPr>
              <a:t>Prioritization</a:t>
            </a:r>
            <a:endParaRPr sz="2400" dirty="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  <a:spcBef>
                <a:spcPts val="275"/>
              </a:spcBef>
            </a:pP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Prioritize</a:t>
            </a:r>
            <a:r>
              <a:rPr sz="1600" spc="-5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20" dirty="0">
                <a:solidFill>
                  <a:srgbClr val="3B3939"/>
                </a:solidFill>
                <a:latin typeface="Roboto"/>
                <a:cs typeface="Roboto"/>
              </a:rPr>
              <a:t>vulnerabilities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based</a:t>
            </a:r>
            <a:r>
              <a:rPr sz="1600" spc="-6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on</a:t>
            </a:r>
            <a:r>
              <a:rPr sz="1600" spc="-4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their</a:t>
            </a:r>
            <a:r>
              <a:rPr sz="1600" spc="-5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severity</a:t>
            </a:r>
            <a:r>
              <a:rPr sz="1600" spc="-6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3B3939"/>
                </a:solidFill>
                <a:latin typeface="Roboto"/>
                <a:cs typeface="Roboto"/>
              </a:rPr>
              <a:t>and</a:t>
            </a:r>
            <a:r>
              <a:rPr sz="1600" spc="-35" dirty="0">
                <a:solidFill>
                  <a:srgbClr val="3B3939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3B3939"/>
                </a:solidFill>
                <a:latin typeface="Roboto"/>
                <a:cs typeface="Roboto"/>
              </a:rPr>
              <a:t>impact.</a:t>
            </a:r>
            <a:endParaRPr sz="1600" dirty="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881994" y="6351422"/>
            <a:ext cx="487680" cy="3657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640"/>
              </a:lnSpc>
            </a:pPr>
            <a:r>
              <a:rPr sz="2400" spc="-325" dirty="0">
                <a:solidFill>
                  <a:srgbClr val="112C49"/>
                </a:solidFill>
                <a:latin typeface="Trebuchet MS"/>
                <a:cs typeface="Trebuchet MS"/>
              </a:rPr>
              <a:t>2022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0825353" y="6294686"/>
            <a:ext cx="755650" cy="523240"/>
          </a:xfrm>
          <a:custGeom>
            <a:avLst/>
            <a:gdLst/>
            <a:ahLst/>
            <a:cxnLst/>
            <a:rect l="l" t="t" r="r" b="b"/>
            <a:pathLst>
              <a:path w="755650" h="523240">
                <a:moveTo>
                  <a:pt x="755332" y="0"/>
                </a:moveTo>
                <a:lnTo>
                  <a:pt x="0" y="0"/>
                </a:lnTo>
                <a:lnTo>
                  <a:pt x="0" y="523214"/>
                </a:lnTo>
                <a:lnTo>
                  <a:pt x="755332" y="523214"/>
                </a:lnTo>
                <a:lnTo>
                  <a:pt x="75533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0918190" y="6334505"/>
            <a:ext cx="567055" cy="4267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075"/>
              </a:lnSpc>
            </a:pPr>
            <a:r>
              <a:rPr sz="2800" spc="-380" dirty="0">
                <a:solidFill>
                  <a:srgbClr val="112C49"/>
                </a:solidFill>
                <a:latin typeface="Trebuchet MS"/>
                <a:cs typeface="Trebuchet MS"/>
              </a:rPr>
              <a:t>2024</a:t>
            </a:r>
            <a:endParaRPr sz="2800">
              <a:latin typeface="Trebuchet MS"/>
              <a:cs typeface="Trebuchet MS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0" y="25"/>
            <a:ext cx="12192000" cy="6856730"/>
            <a:chOff x="0" y="25"/>
            <a:chExt cx="12192000" cy="6856730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25"/>
              <a:ext cx="12191999" cy="6856602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0052812" y="6471359"/>
              <a:ext cx="1336040" cy="277495"/>
            </a:xfrm>
            <a:custGeom>
              <a:avLst/>
              <a:gdLst/>
              <a:ahLst/>
              <a:cxnLst/>
              <a:rect l="l" t="t" r="r" b="b"/>
              <a:pathLst>
                <a:path w="1336040" h="277495">
                  <a:moveTo>
                    <a:pt x="1335658" y="0"/>
                  </a:moveTo>
                  <a:lnTo>
                    <a:pt x="0" y="0"/>
                  </a:lnTo>
                  <a:lnTo>
                    <a:pt x="0" y="276999"/>
                  </a:lnTo>
                  <a:lnTo>
                    <a:pt x="1335658" y="276999"/>
                  </a:lnTo>
                  <a:lnTo>
                    <a:pt x="1335658" y="0"/>
                  </a:lnTo>
                  <a:close/>
                </a:path>
              </a:pathLst>
            </a:custGeom>
            <a:solidFill>
              <a:srgbClr val="6E9F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9830689" y="6471360"/>
            <a:ext cx="1463547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Bahnschrift"/>
                <a:cs typeface="Bahnschrift"/>
              </a:rPr>
              <a:t>©</a:t>
            </a:r>
            <a:r>
              <a:rPr sz="1200" spc="70" dirty="0">
                <a:solidFill>
                  <a:srgbClr val="FFFFFF"/>
                </a:solidFill>
                <a:latin typeface="Bahnschrift"/>
                <a:cs typeface="Bahnschrift"/>
              </a:rPr>
              <a:t> </a:t>
            </a:r>
            <a:r>
              <a:rPr sz="1200" dirty="0">
                <a:solidFill>
                  <a:srgbClr val="FFFFFF"/>
                </a:solidFill>
                <a:latin typeface="Bahnschrift"/>
                <a:cs typeface="Bahnschrift"/>
              </a:rPr>
              <a:t>2024</a:t>
            </a:r>
            <a:r>
              <a:rPr sz="1200" spc="85" dirty="0">
                <a:solidFill>
                  <a:srgbClr val="FFFFFF"/>
                </a:solidFill>
                <a:latin typeface="Bahnschrift"/>
                <a:cs typeface="Bahnschrift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Bahnschrift"/>
                <a:cs typeface="Bahnschrift"/>
              </a:rPr>
              <a:t>INIXINDO</a:t>
            </a:r>
            <a:endParaRPr sz="1200" dirty="0">
              <a:latin typeface="Bahnschrift"/>
              <a:cs typeface="Bahnschrift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910844" y="2718257"/>
            <a:ext cx="8919845" cy="2240280"/>
          </a:xfrm>
          <a:prstGeom prst="rect">
            <a:avLst/>
          </a:prstGeom>
        </p:spPr>
        <p:txBody>
          <a:bodyPr vert="horz" wrap="square" lIns="0" tIns="116205" rIns="0" bIns="0" rtlCol="0">
            <a:spAutoFit/>
          </a:bodyPr>
          <a:lstStyle/>
          <a:p>
            <a:pPr marL="12700" marR="5080">
              <a:lnSpc>
                <a:spcPts val="6480"/>
              </a:lnSpc>
              <a:spcBef>
                <a:spcPts val="915"/>
              </a:spcBef>
            </a:pPr>
            <a:r>
              <a:rPr sz="6000" dirty="0">
                <a:solidFill>
                  <a:srgbClr val="FFFFFF"/>
                </a:solidFill>
                <a:latin typeface="Calibri Light"/>
                <a:cs typeface="Calibri Light"/>
              </a:rPr>
              <a:t>Database</a:t>
            </a:r>
            <a:r>
              <a:rPr sz="6000" spc="-254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6000" spc="-10" dirty="0">
                <a:solidFill>
                  <a:srgbClr val="FFFFFF"/>
                </a:solidFill>
                <a:latin typeface="Calibri Light"/>
                <a:cs typeface="Calibri Light"/>
              </a:rPr>
              <a:t>Penetration</a:t>
            </a:r>
            <a:r>
              <a:rPr sz="6000" spc="-26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6000" spc="-530" dirty="0">
                <a:solidFill>
                  <a:srgbClr val="FFFFFF"/>
                </a:solidFill>
                <a:latin typeface="Calibri Light"/>
                <a:cs typeface="Calibri Light"/>
              </a:rPr>
              <a:t>T</a:t>
            </a:r>
            <a:r>
              <a:rPr sz="6000" spc="10" dirty="0">
                <a:solidFill>
                  <a:srgbClr val="FFFFFF"/>
                </a:solidFill>
                <a:latin typeface="Calibri Light"/>
                <a:cs typeface="Calibri Light"/>
              </a:rPr>
              <a:t>e</a:t>
            </a:r>
            <a:r>
              <a:rPr sz="6000" spc="-75" dirty="0">
                <a:solidFill>
                  <a:srgbClr val="FFFFFF"/>
                </a:solidFill>
                <a:latin typeface="Calibri Light"/>
                <a:cs typeface="Calibri Light"/>
              </a:rPr>
              <a:t>s</a:t>
            </a:r>
            <a:r>
              <a:rPr sz="6000" spc="10" dirty="0">
                <a:solidFill>
                  <a:srgbClr val="FFFFFF"/>
                </a:solidFill>
                <a:latin typeface="Calibri Light"/>
                <a:cs typeface="Calibri Light"/>
              </a:rPr>
              <a:t>ting</a:t>
            </a:r>
            <a:r>
              <a:rPr sz="6000" spc="-8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6000" spc="-10" dirty="0">
                <a:solidFill>
                  <a:srgbClr val="FFFFFF"/>
                </a:solidFill>
                <a:latin typeface="Calibri Light"/>
                <a:cs typeface="Calibri Light"/>
              </a:rPr>
              <a:t>Methodology</a:t>
            </a:r>
            <a:endParaRPr sz="6000" dirty="0">
              <a:latin typeface="Calibri Light"/>
              <a:cs typeface="Calibri Light"/>
            </a:endParaRPr>
          </a:p>
          <a:p>
            <a:pPr marL="12700">
              <a:lnSpc>
                <a:spcPct val="100000"/>
              </a:lnSpc>
              <a:spcBef>
                <a:spcPts val="780"/>
              </a:spcBef>
            </a:pP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Chapter</a:t>
            </a:r>
            <a:r>
              <a:rPr sz="2400" spc="-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10.</a:t>
            </a:r>
            <a:endParaRPr sz="24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194</TotalTime>
  <Words>13376</Words>
  <Application>Microsoft Office PowerPoint</Application>
  <PresentationFormat>Widescreen</PresentationFormat>
  <Paragraphs>2030</Paragraphs>
  <Slides>130</Slides>
  <Notes>130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130</vt:i4>
      </vt:variant>
    </vt:vector>
  </HeadingPairs>
  <TitlesOfParts>
    <vt:vector size="136" baseType="lpstr">
      <vt:lpstr>Bahnschrift</vt:lpstr>
      <vt:lpstr>Calibri</vt:lpstr>
      <vt:lpstr>Calibri Light</vt:lpstr>
      <vt:lpstr>Roboto</vt:lpstr>
      <vt:lpstr>Trebuchet MS</vt:lpstr>
      <vt:lpstr>Office Theme</vt:lpstr>
      <vt:lpstr>Analisa dan Test Penetrasi Keamanan Teknologi Informasi</vt:lpstr>
      <vt:lpstr>Course Outline</vt:lpstr>
      <vt:lpstr>Adaptive Security Strategy</vt:lpstr>
      <vt:lpstr>Adaptive Security Strategy (Cont’d)</vt:lpstr>
      <vt:lpstr>Security Analysis and Penetration Testing Methodology Chapter 1.</vt:lpstr>
      <vt:lpstr>PowerPoint Presentation</vt:lpstr>
      <vt:lpstr>Security Concerns and Challenges</vt:lpstr>
      <vt:lpstr>Information Security Components</vt:lpstr>
      <vt:lpstr>Defense-in-Depth Strategy</vt:lpstr>
      <vt:lpstr>What is Penetration Testing?</vt:lpstr>
      <vt:lpstr>Penetration Testing vs Vulnerability Assessment</vt:lpstr>
      <vt:lpstr>Scope and Types of Pentest</vt:lpstr>
      <vt:lpstr>Penetration Testing Phases</vt:lpstr>
      <vt:lpstr>Penetration Testing Methodology</vt:lpstr>
      <vt:lpstr>PowerPoint Presentation</vt:lpstr>
      <vt:lpstr>TCP/IP Packet Analysis</vt:lpstr>
      <vt:lpstr>Overview of the TCP/IP Model</vt:lpstr>
      <vt:lpstr>TCP/IP Model vs OSI Model</vt:lpstr>
      <vt:lpstr>Transfer Control Protocol (TCP)</vt:lpstr>
      <vt:lpstr>PowerPoint Presentation</vt:lpstr>
      <vt:lpstr>Domain Name System (DNS)</vt:lpstr>
      <vt:lpstr>Dynamic Host Configuration Protocol (DHCP)</vt:lpstr>
      <vt:lpstr>Best Practices for TCP/IP Packet Analysis</vt:lpstr>
      <vt:lpstr>PowerPoint Presentation</vt:lpstr>
      <vt:lpstr>Pre-Penetration Testing Steps: A Comprehensive Guide</vt:lpstr>
      <vt:lpstr>Defining Scope and Goals</vt:lpstr>
      <vt:lpstr>List Client Purpose and Requirements</vt:lpstr>
      <vt:lpstr>Obtained Detailed Proposal</vt:lpstr>
      <vt:lpstr>Checklist of Testing Requirements</vt:lpstr>
      <vt:lpstr>Penetration Testing Draft Contracts</vt:lpstr>
      <vt:lpstr>Non-Disclosure Agreements (NDAs)</vt:lpstr>
      <vt:lpstr>Rules of Engagements (RoE)</vt:lpstr>
      <vt:lpstr>Statement of Works (SoW)</vt:lpstr>
      <vt:lpstr>Information Gathering Methodology Chapter 4.</vt:lpstr>
      <vt:lpstr>Information Gathering Methodology</vt:lpstr>
      <vt:lpstr>Defining Information Gathering</vt:lpstr>
      <vt:lpstr>Importance of Information Gathering</vt:lpstr>
      <vt:lpstr>Types of Information Gathering</vt:lpstr>
      <vt:lpstr>Footprinting</vt:lpstr>
      <vt:lpstr>Scanning</vt:lpstr>
      <vt:lpstr>Enumeration</vt:lpstr>
      <vt:lpstr>Techniques of Information Gathering</vt:lpstr>
      <vt:lpstr>Tools for Information Gathering</vt:lpstr>
      <vt:lpstr>1</vt:lpstr>
      <vt:lpstr>PowerPoint Presentation</vt:lpstr>
      <vt:lpstr>Vulnerability Analysis: Uncovering Cybersecurity Weaknesses</vt:lpstr>
      <vt:lpstr>Understanding the Purpose of Vulnerability Assessments</vt:lpstr>
      <vt:lpstr>The Vulnerability Assessment Process</vt:lpstr>
      <vt:lpstr>Identifying Vulnerabilities: Scanning and Testing</vt:lpstr>
      <vt:lpstr>Classifying and Prioritizing Vulnerabilities</vt:lpstr>
      <vt:lpstr>Assessing the Risks of Identified Vulnerabilities</vt:lpstr>
      <vt:lpstr>Remediation Strategies: Patching and Mitigation</vt:lpstr>
      <vt:lpstr>Implementing Vulnerability Management Programs</vt:lpstr>
      <vt:lpstr>Conclusion: Embracing Vulnerability Analysis for Stronger Cybersecurity</vt:lpstr>
      <vt:lpstr>External Penetration Testing Methodology Chapter 6.</vt:lpstr>
      <vt:lpstr>PowerPoint Presentation</vt:lpstr>
      <vt:lpstr>Objectives and Scope</vt:lpstr>
      <vt:lpstr>External Penetration Testing</vt:lpstr>
      <vt:lpstr>Information Gathering and Reconnaissance</vt:lpstr>
      <vt:lpstr>Create Topological Map of Network</vt:lpstr>
      <vt:lpstr>Vulnerability Identification and Analysis</vt:lpstr>
      <vt:lpstr>Exploitation and Exploitation Attempts</vt:lpstr>
      <vt:lpstr>Lateral Movement and Privilege Escalation</vt:lpstr>
      <vt:lpstr>Data Exfiltration and Reporting</vt:lpstr>
      <vt:lpstr>Remediation Recommendations</vt:lpstr>
      <vt:lpstr>Internal Network Penetration Testing Methodology Chapter 7.</vt:lpstr>
      <vt:lpstr>Internal Network Penetration Testing Methodology</vt:lpstr>
      <vt:lpstr>Understanding the Scope and Objectives</vt:lpstr>
      <vt:lpstr>Reconnaissance and Information Gathering</vt:lpstr>
      <vt:lpstr>Network Mapping and Asset Identification</vt:lpstr>
      <vt:lpstr>Vulnerability Assessment and Analysis</vt:lpstr>
      <vt:lpstr>Exploitation and Lateral Movement</vt:lpstr>
      <vt:lpstr>Privilege Escalation and Post-Exploitation</vt:lpstr>
      <vt:lpstr>Perform Network Sniffing</vt:lpstr>
      <vt:lpstr>Perform Session Hijacking on Web Traffic</vt:lpstr>
      <vt:lpstr>Attempt to Send Malware to the Target Host</vt:lpstr>
      <vt:lpstr>Perimeter Network Penetration Testing Methodology Chapter 8.</vt:lpstr>
      <vt:lpstr>Perimeter Network Penetration Testing Methodology</vt:lpstr>
      <vt:lpstr>What is a Perimeter Network?</vt:lpstr>
      <vt:lpstr>What is Perimeter Network Penetration Testing?</vt:lpstr>
      <vt:lpstr>Scope and Objectives</vt:lpstr>
      <vt:lpstr>Firewall and IDS Tools</vt:lpstr>
      <vt:lpstr>Testing Firewall and IDS</vt:lpstr>
      <vt:lpstr>Trying to Bypass Firewall and IDS</vt:lpstr>
      <vt:lpstr>Exploitation and Privilege Escalation</vt:lpstr>
      <vt:lpstr>Lateral Movement and Internal Network Assessment</vt:lpstr>
      <vt:lpstr>Reporting and Remediation Recommendations</vt:lpstr>
      <vt:lpstr>Web Application Penetration Testing Methodology Chapter 9.</vt:lpstr>
      <vt:lpstr>PowerPoint Presentation</vt:lpstr>
      <vt:lpstr>Importance of Web Application Security</vt:lpstr>
      <vt:lpstr>Perform Website Footprinting</vt:lpstr>
      <vt:lpstr>Analyze the HTML Source Code</vt:lpstr>
      <vt:lpstr>Perform Web Vulnerability Scanning</vt:lpstr>
      <vt:lpstr>Perform SQL Injection Attack</vt:lpstr>
      <vt:lpstr>Cross Site Scripting (XSS)</vt:lpstr>
      <vt:lpstr>Directory Traversal Attack</vt:lpstr>
      <vt:lpstr>Test Password Quality</vt:lpstr>
      <vt:lpstr>Reporting and Remediation Recommendations</vt:lpstr>
      <vt:lpstr>Database Penetration Testing Methodology Chapter 10.</vt:lpstr>
      <vt:lpstr>Database Penetration Testing Methodology</vt:lpstr>
      <vt:lpstr>Reconnaissance and Information Gathering</vt:lpstr>
      <vt:lpstr>Perform Database Port Scanning</vt:lpstr>
      <vt:lpstr>Sniff Database Traffic</vt:lpstr>
      <vt:lpstr>Testing Default Authentication on Databases</vt:lpstr>
      <vt:lpstr>Database Penetration Testing Tools</vt:lpstr>
      <vt:lpstr>Remediation and Mitigation Strategies</vt:lpstr>
      <vt:lpstr>Recommendations for Securing Database</vt:lpstr>
      <vt:lpstr>Conclusion and Key Takeaways</vt:lpstr>
      <vt:lpstr>Wireless Network Penetration Testing Methodology Chapter 11.</vt:lpstr>
      <vt:lpstr>Wireless Network Penetration Testing Methodology</vt:lpstr>
      <vt:lpstr>Importance of Wireless Security Assessment</vt:lpstr>
      <vt:lpstr>Wireless Security Threats</vt:lpstr>
      <vt:lpstr>Reconnaissance: Gathering Information on the Target Network</vt:lpstr>
      <vt:lpstr>Scanning: Identifying Wireless Access Points and Client Devices</vt:lpstr>
      <vt:lpstr>Perform Wireless Network Sniffing</vt:lpstr>
      <vt:lpstr>Exploitation: Gaining Unauthorized Access to the Wireless Network</vt:lpstr>
      <vt:lpstr>Create a Rogue Access Point</vt:lpstr>
      <vt:lpstr>Perform a Denial of Service Attack</vt:lpstr>
      <vt:lpstr>1</vt:lpstr>
      <vt:lpstr>Report Writing and Post Test Actions Chapter 12.</vt:lpstr>
      <vt:lpstr>PowerPoint Presentation</vt:lpstr>
      <vt:lpstr>Goal of the Penetration Testing Report</vt:lpstr>
      <vt:lpstr>Types of Penetration Testing Reports</vt:lpstr>
      <vt:lpstr>Characteristics of a Good Penetration Testing Report</vt:lpstr>
      <vt:lpstr>Writing the Final Report</vt:lpstr>
      <vt:lpstr>Summary of Execution</vt:lpstr>
      <vt:lpstr>Summary of Evaluation, Findings, and Recommendations</vt:lpstr>
      <vt:lpstr>Develop Action Plan</vt:lpstr>
      <vt:lpstr>Cleanup and Restoration</vt:lpstr>
      <vt:lpstr>Report Retention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Partono Rudiarto</dc:creator>
  <cp:lastModifiedBy>Home</cp:lastModifiedBy>
  <cp:revision>3</cp:revision>
  <dcterms:created xsi:type="dcterms:W3CDTF">2025-04-19T05:00:13Z</dcterms:created>
  <dcterms:modified xsi:type="dcterms:W3CDTF">2025-04-28T21:19:52Z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2025-01-30T00:00:00Z</vt:filetime>
  </property>
  <property fmtid="{D5CDD505-2E9C-101B-9397-08002B2CF9AE}" pid="3" name="Creator">
    <vt:lpwstr>Microsoft® PowerPoint® for Microsoft 365</vt:lpwstr>
  </property>
  <property fmtid="{D5CDD505-2E9C-101B-9397-08002B2CF9AE}" pid="4" name="LastSaved">
    <vt:filetime>2025-04-19T00:00:00Z</vt:filetime>
  </property>
  <property fmtid="{D5CDD505-2E9C-101B-9397-08002B2CF9AE}" pid="5" name="Producer">
    <vt:lpwstr>Microsoft® PowerPoint® for Microsoft 365</vt:lpwstr>
  </property>
</Properties>
</file>